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7"/>
  </p:notesMasterIdLst>
  <p:handoutMasterIdLst>
    <p:handoutMasterId r:id="rId28"/>
  </p:handoutMasterIdLst>
  <p:sldIdLst>
    <p:sldId id="259" r:id="rId2"/>
    <p:sldId id="260" r:id="rId3"/>
    <p:sldId id="258" r:id="rId4"/>
    <p:sldId id="268" r:id="rId5"/>
    <p:sldId id="370" r:id="rId6"/>
    <p:sldId id="265" r:id="rId7"/>
    <p:sldId id="356" r:id="rId8"/>
    <p:sldId id="358" r:id="rId9"/>
    <p:sldId id="357" r:id="rId10"/>
    <p:sldId id="270" r:id="rId11"/>
    <p:sldId id="276" r:id="rId12"/>
    <p:sldId id="371" r:id="rId13"/>
    <p:sldId id="359" r:id="rId14"/>
    <p:sldId id="361" r:id="rId15"/>
    <p:sldId id="362" r:id="rId16"/>
    <p:sldId id="372" r:id="rId17"/>
    <p:sldId id="360" r:id="rId18"/>
    <p:sldId id="363" r:id="rId19"/>
    <p:sldId id="369" r:id="rId20"/>
    <p:sldId id="368" r:id="rId21"/>
    <p:sldId id="367" r:id="rId22"/>
    <p:sldId id="366" r:id="rId23"/>
    <p:sldId id="365" r:id="rId24"/>
    <p:sldId id="364" r:id="rId25"/>
    <p:sldId id="31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129" d="100"/>
          <a:sy n="129" d="100"/>
        </p:scale>
        <p:origin x="-10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6/14/14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6/14/14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6/14/14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6/14/14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6/14/14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0.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crt.state.la.us/louisiana-state-parks/historic-sites/poverty-point-state-historic-site/index"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2062103"/>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5:</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		Louisiana’s Native People and Early European Explorers</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Historic Indian Tribes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What were the characteristics of the tribes that European explorers encountered in Louisiana?</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10</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Historic Indian Tribes</a:t>
            </a:r>
            <a:endParaRPr lang="en-US" dirty="0"/>
          </a:p>
        </p:txBody>
      </p:sp>
      <p:sp>
        <p:nvSpPr>
          <p:cNvPr id="3" name="Content Placeholder 2"/>
          <p:cNvSpPr>
            <a:spLocks noGrp="1"/>
          </p:cNvSpPr>
          <p:nvPr>
            <p:ph idx="1"/>
          </p:nvPr>
        </p:nvSpPr>
        <p:spPr>
          <a:xfrm>
            <a:off x="457200" y="1066800"/>
            <a:ext cx="8229600" cy="4800600"/>
          </a:xfrm>
        </p:spPr>
        <p:txBody>
          <a:bodyPr>
            <a:normAutofit/>
          </a:bodyPr>
          <a:lstStyle/>
          <a:p>
            <a:r>
              <a:rPr lang="en-US" dirty="0" smtClean="0"/>
              <a:t>What terms do I need to know? </a:t>
            </a:r>
          </a:p>
          <a:p>
            <a:pPr lvl="1"/>
            <a:r>
              <a:rPr lang="en-US" dirty="0" smtClean="0"/>
              <a:t>immunity</a:t>
            </a:r>
          </a:p>
          <a:p>
            <a:pPr lvl="1"/>
            <a:r>
              <a:rPr lang="en-US" dirty="0" smtClean="0"/>
              <a:t>tribe</a:t>
            </a:r>
          </a:p>
          <a:p>
            <a:pPr lvl="1"/>
            <a:r>
              <a:rPr lang="en-US" dirty="0" smtClean="0"/>
              <a:t>treaty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11</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The shift from prehistoric to historic cultures is marked by the arrival of the written word. </a:t>
            </a:r>
          </a:p>
          <a:p>
            <a:r>
              <a:rPr lang="en-US" dirty="0" smtClean="0"/>
              <a:t>Explorers from Spain and France made the first written records about the life and customs of Native Americans. </a:t>
            </a:r>
          </a:p>
          <a:p>
            <a:r>
              <a:rPr lang="en-US" dirty="0" smtClean="0"/>
              <a:t>Unfortunately, the earliest Europeans did not understand native languages, and they misunderstood Native American customs and practices.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12</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Spanish Encounters with Native Americans</a:t>
            </a:r>
            <a:endParaRPr lang="en-US" dirty="0"/>
          </a:p>
        </p:txBody>
      </p:sp>
      <p:sp>
        <p:nvSpPr>
          <p:cNvPr id="6" name="Content Placeholder 5"/>
          <p:cNvSpPr>
            <a:spLocks noGrp="1"/>
          </p:cNvSpPr>
          <p:nvPr>
            <p:ph idx="1"/>
          </p:nvPr>
        </p:nvSpPr>
        <p:spPr/>
        <p:txBody>
          <a:bodyPr>
            <a:normAutofit/>
          </a:bodyPr>
          <a:lstStyle/>
          <a:p>
            <a:pPr marL="762000" indent="-762000"/>
            <a:r>
              <a:rPr lang="en-US" sz="3000" dirty="0" smtClean="0">
                <a:cs typeface="Arial" charset="0"/>
              </a:rPr>
              <a:t>Spanish explorer Hernando de Soto traveled from Cuba in 1539 to look for gold in the southern region of the modern US.</a:t>
            </a:r>
          </a:p>
          <a:p>
            <a:pPr marL="762000" indent="-762000"/>
            <a:r>
              <a:rPr lang="en-US" sz="3000" dirty="0" smtClean="0">
                <a:cs typeface="Arial" charset="0"/>
              </a:rPr>
              <a:t>While the Spanish brought soldiers, horses, bloodhounds, and pigs, they also brought diseases with them.</a:t>
            </a:r>
          </a:p>
          <a:p>
            <a:pPr marL="762000" indent="-762000"/>
            <a:r>
              <a:rPr lang="en-US" sz="3000" dirty="0" smtClean="0">
                <a:cs typeface="Arial" charset="0"/>
              </a:rPr>
              <a:t>Because the natives had no </a:t>
            </a:r>
            <a:r>
              <a:rPr lang="en-US" sz="3000" b="1" dirty="0" smtClean="0">
                <a:cs typeface="Arial" charset="0"/>
              </a:rPr>
              <a:t>immunity, </a:t>
            </a:r>
            <a:r>
              <a:rPr lang="en-US" sz="3000" dirty="0" smtClean="0">
                <a:cs typeface="Arial" charset="0"/>
              </a:rPr>
              <a:t>or natural resistance, to European illnesses, nearly half of the Native American population died. </a:t>
            </a:r>
          </a:p>
          <a:p>
            <a:pPr marL="762000" indent="-762000"/>
            <a:endParaRPr lang="en-US"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13</a:t>
            </a:fld>
            <a:endParaRPr lang="en-US"/>
          </a:p>
        </p:txBody>
      </p:sp>
    </p:spTree>
    <p:extLst>
      <p:ext uri="{BB962C8B-B14F-4D97-AF65-F5344CB8AC3E}">
        <p14:creationId xmlns:p14="http://schemas.microsoft.com/office/powerpoint/2010/main" val="396825521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French Encounters with Native Americans</a:t>
            </a:r>
            <a:endParaRPr lang="en-US" dirty="0"/>
          </a:p>
        </p:txBody>
      </p:sp>
      <p:sp>
        <p:nvSpPr>
          <p:cNvPr id="6" name="Content Placeholder 5"/>
          <p:cNvSpPr>
            <a:spLocks noGrp="1"/>
          </p:cNvSpPr>
          <p:nvPr>
            <p:ph idx="1"/>
          </p:nvPr>
        </p:nvSpPr>
        <p:spPr/>
        <p:txBody>
          <a:bodyPr>
            <a:noAutofit/>
          </a:bodyPr>
          <a:lstStyle/>
          <a:p>
            <a:pPr marL="762000" indent="-762000"/>
            <a:r>
              <a:rPr lang="en-US" sz="2800" dirty="0" smtClean="0">
                <a:cs typeface="Arial" charset="0"/>
              </a:rPr>
              <a:t>The French began to explore ad settle around 1700.</a:t>
            </a:r>
          </a:p>
          <a:p>
            <a:pPr marL="762000" indent="-762000"/>
            <a:r>
              <a:rPr lang="en-US" sz="2800" dirty="0" smtClean="0">
                <a:cs typeface="Arial" charset="0"/>
              </a:rPr>
              <a:t>They came across empty villages from where the natives abandoned them when diseases swept through.</a:t>
            </a:r>
          </a:p>
          <a:p>
            <a:pPr marL="762000" indent="-762000"/>
            <a:r>
              <a:rPr lang="en-US" sz="2800" dirty="0" smtClean="0">
                <a:cs typeface="Arial" charset="0"/>
              </a:rPr>
              <a:t>French settlers and explorers identified a number of tribes. </a:t>
            </a:r>
          </a:p>
          <a:p>
            <a:pPr marL="762000" indent="-762000"/>
            <a:r>
              <a:rPr lang="en-US" sz="2800" dirty="0" smtClean="0">
                <a:cs typeface="Arial" charset="0"/>
              </a:rPr>
              <a:t>A </a:t>
            </a:r>
            <a:r>
              <a:rPr lang="en-US" sz="2800" b="1" dirty="0" smtClean="0">
                <a:cs typeface="Arial" charset="0"/>
              </a:rPr>
              <a:t>tribe</a:t>
            </a:r>
            <a:r>
              <a:rPr lang="en-US" sz="2800" dirty="0" smtClean="0">
                <a:cs typeface="Arial" charset="0"/>
              </a:rPr>
              <a:t> is a group of native people who share a name, common ancestry, language, and way of life.</a:t>
            </a:r>
          </a:p>
          <a:p>
            <a:pPr marL="762000" indent="-762000"/>
            <a:r>
              <a:rPr lang="en-US" sz="2800" dirty="0" smtClean="0">
                <a:cs typeface="Arial" charset="0"/>
              </a:rPr>
              <a:t>Though tribes spoke different languages, most could communicate through the common language </a:t>
            </a:r>
            <a:r>
              <a:rPr lang="en-US" sz="2800" dirty="0" err="1" smtClean="0">
                <a:cs typeface="Arial" charset="0"/>
              </a:rPr>
              <a:t>Mobilian</a:t>
            </a:r>
            <a:r>
              <a:rPr lang="en-US" sz="2800" dirty="0" smtClean="0">
                <a:cs typeface="Arial" charset="0"/>
              </a:rPr>
              <a:t>.</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14</a:t>
            </a:fld>
            <a:endParaRPr lang="en-US"/>
          </a:p>
        </p:txBody>
      </p:sp>
    </p:spTree>
    <p:extLst>
      <p:ext uri="{BB962C8B-B14F-4D97-AF65-F5344CB8AC3E}">
        <p14:creationId xmlns:p14="http://schemas.microsoft.com/office/powerpoint/2010/main" val="331795748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Historic Tribes</a:t>
            </a:r>
            <a:endParaRPr lang="en-US" dirty="0"/>
          </a:p>
        </p:txBody>
      </p:sp>
      <p:sp>
        <p:nvSpPr>
          <p:cNvPr id="6" name="Content Placeholder 5"/>
          <p:cNvSpPr>
            <a:spLocks noGrp="1"/>
          </p:cNvSpPr>
          <p:nvPr>
            <p:ph idx="1"/>
          </p:nvPr>
        </p:nvSpPr>
        <p:spPr/>
        <p:txBody>
          <a:bodyPr>
            <a:normAutofit lnSpcReduction="10000"/>
          </a:bodyPr>
          <a:lstStyle/>
          <a:p>
            <a:pPr marL="762000" indent="-762000"/>
            <a:r>
              <a:rPr lang="en-US" dirty="0" smtClean="0">
                <a:cs typeface="Arial" charset="0"/>
              </a:rPr>
              <a:t>When the French arrived in present-day Louisiana, they encountered seven major tribal groups.</a:t>
            </a:r>
          </a:p>
          <a:p>
            <a:pPr marL="762000" indent="-762000"/>
            <a:r>
              <a:rPr lang="en-US" dirty="0" smtClean="0">
                <a:cs typeface="Arial" charset="0"/>
              </a:rPr>
              <a:t>Many Native American tribes moved to different areas because of European settlement.</a:t>
            </a:r>
          </a:p>
          <a:p>
            <a:pPr marL="762000" indent="-762000"/>
            <a:r>
              <a:rPr lang="en-US" dirty="0" smtClean="0">
                <a:cs typeface="Arial" charset="0"/>
              </a:rPr>
              <a:t>Almost of Native Americans began to use European trade goods, like pots, blankets, and guns.</a:t>
            </a:r>
          </a:p>
          <a:p>
            <a:pPr marL="762000" indent="-762000"/>
            <a:r>
              <a:rPr lang="en-US" dirty="0" smtClean="0">
                <a:cs typeface="Arial" charset="0"/>
              </a:rPr>
              <a:t>The Atakapa and the Natchez groups ceased to exist by the 1730s.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15</a:t>
            </a:fld>
            <a:endParaRPr lang="en-US"/>
          </a:p>
        </p:txBody>
      </p:sp>
    </p:spTree>
    <p:extLst>
      <p:ext uri="{BB962C8B-B14F-4D97-AF65-F5344CB8AC3E}">
        <p14:creationId xmlns:p14="http://schemas.microsoft.com/office/powerpoint/2010/main" val="288076777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3048000" cy="3687762"/>
          </a:xfrm>
        </p:spPr>
        <p:txBody>
          <a:bodyPr>
            <a:normAutofit/>
          </a:bodyPr>
          <a:lstStyle/>
          <a:p>
            <a:r>
              <a:rPr lang="en-US" sz="3200" dirty="0" smtClean="0">
                <a:solidFill>
                  <a:srgbClr val="FFFFFF"/>
                </a:solidFill>
              </a:rPr>
              <a:t>Historic Tribes of Louisiana</a:t>
            </a:r>
            <a:endParaRPr lang="en-US" sz="3200" dirty="0">
              <a:solidFill>
                <a:srgbClr val="FFFFFF"/>
              </a:solidFill>
            </a:endParaRPr>
          </a:p>
        </p:txBody>
      </p:sp>
      <p:pic>
        <p:nvPicPr>
          <p:cNvPr id="5" name="Content Placeholder 4" descr="Screen Shot 2014-05-24 at 4.25.01 PM.pn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128" t="-471" r="-768" b="-463"/>
          <a:stretch/>
        </p:blipFill>
        <p:spPr>
          <a:xfrm>
            <a:off x="4038600" y="1143000"/>
            <a:ext cx="4491210" cy="4343400"/>
          </a:xfrm>
        </p:spPr>
      </p:pic>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a:p>
        </p:txBody>
      </p:sp>
    </p:spTree>
    <p:extLst>
      <p:ext uri="{BB962C8B-B14F-4D97-AF65-F5344CB8AC3E}">
        <p14:creationId xmlns:p14="http://schemas.microsoft.com/office/powerpoint/2010/main" val="268752207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1371600"/>
            <a:ext cx="5867400" cy="4495800"/>
          </a:xfrm>
        </p:spPr>
        <p:txBody>
          <a:bodyPr>
            <a:normAutofit lnSpcReduction="10000"/>
          </a:bodyPr>
          <a:lstStyle/>
          <a:p>
            <a:pPr marL="762000" indent="-762000"/>
            <a:r>
              <a:rPr lang="en-US" dirty="0" smtClean="0">
                <a:cs typeface="Arial" charset="0"/>
              </a:rPr>
              <a:t>The Atakapa lived in the southwest corner of modern Louisiana.</a:t>
            </a:r>
          </a:p>
          <a:p>
            <a:pPr marL="762000" indent="-762000"/>
            <a:r>
              <a:rPr lang="en-US" dirty="0" smtClean="0">
                <a:cs typeface="Arial" charset="0"/>
              </a:rPr>
              <a:t>Their cannibalistic practices were used on slain enemies.</a:t>
            </a:r>
          </a:p>
          <a:p>
            <a:pPr marL="762000" indent="-762000"/>
            <a:r>
              <a:rPr lang="en-US" dirty="0" smtClean="0">
                <a:cs typeface="Arial" charset="0"/>
              </a:rPr>
              <a:t>The Atakapa suffered greatly from European disease, and those who survived were driven from their homes by the settlers.</a:t>
            </a:r>
          </a:p>
        </p:txBody>
      </p:sp>
      <p:pic>
        <p:nvPicPr>
          <p:cNvPr id="3" name="Content Placeholder 2"/>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363" t="331" r="1067" b="1121"/>
          <a:stretch/>
        </p:blipFill>
        <p:spPr>
          <a:xfrm>
            <a:off x="6553200" y="1295400"/>
            <a:ext cx="1890627" cy="4525963"/>
          </a:xfrm>
        </p:spPr>
      </p:pic>
      <p:sp>
        <p:nvSpPr>
          <p:cNvPr id="7" name="Slide Number Placeholder 6"/>
          <p:cNvSpPr>
            <a:spLocks noGrp="1"/>
          </p:cNvSpPr>
          <p:nvPr>
            <p:ph type="sldNum" sz="quarter" idx="12"/>
          </p:nvPr>
        </p:nvSpPr>
        <p:spPr/>
        <p:txBody>
          <a:bodyPr/>
          <a:lstStyle/>
          <a:p>
            <a:fld id="{5B75B92E-C504-4F72-91D6-D83D77D1C380}" type="slidenum">
              <a:rPr lang="en-US" smtClean="0"/>
              <a:pPr/>
              <a:t>17</a:t>
            </a:fld>
            <a:endParaRPr lang="en-US"/>
          </a:p>
        </p:txBody>
      </p:sp>
      <p:sp>
        <p:nvSpPr>
          <p:cNvPr id="5" name="Title 4"/>
          <p:cNvSpPr>
            <a:spLocks noGrp="1"/>
          </p:cNvSpPr>
          <p:nvPr>
            <p:ph type="title"/>
          </p:nvPr>
        </p:nvSpPr>
        <p:spPr/>
        <p:txBody>
          <a:bodyPr>
            <a:normAutofit/>
          </a:bodyPr>
          <a:lstStyle/>
          <a:p>
            <a:r>
              <a:rPr lang="en-US" dirty="0" smtClean="0"/>
              <a:t>Atakapa</a:t>
            </a:r>
            <a:endParaRPr lang="en-US" dirty="0"/>
          </a:p>
        </p:txBody>
      </p:sp>
    </p:spTree>
    <p:extLst>
      <p:ext uri="{BB962C8B-B14F-4D97-AF65-F5344CB8AC3E}">
        <p14:creationId xmlns:p14="http://schemas.microsoft.com/office/powerpoint/2010/main" val="259855040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447800"/>
            <a:ext cx="5410200" cy="4724400"/>
          </a:xfrm>
        </p:spPr>
        <p:txBody>
          <a:bodyPr>
            <a:normAutofit fontScale="77500" lnSpcReduction="20000"/>
          </a:bodyPr>
          <a:lstStyle/>
          <a:p>
            <a:r>
              <a:rPr lang="en-US" sz="2400" dirty="0" smtClean="0"/>
              <a:t>The Natchez people lived in the Grand Village, located on the eastern bluffs above the Mississippi River.</a:t>
            </a:r>
          </a:p>
          <a:p>
            <a:r>
              <a:rPr lang="en-US" sz="2400" dirty="0" smtClean="0"/>
              <a:t>Europeans described them as fearsome warriors.</a:t>
            </a:r>
          </a:p>
          <a:p>
            <a:r>
              <a:rPr lang="en-US" sz="2400" dirty="0" smtClean="0"/>
              <a:t>They had a highly developed class structure: a king was at the top, then the nobles, then the bottom-dwellers called </a:t>
            </a:r>
            <a:r>
              <a:rPr lang="en-US" sz="2400" dirty="0" err="1" smtClean="0"/>
              <a:t>stinkards</a:t>
            </a:r>
            <a:r>
              <a:rPr lang="en-US" sz="2400" dirty="0" smtClean="0"/>
              <a:t>. </a:t>
            </a:r>
          </a:p>
          <a:p>
            <a:r>
              <a:rPr lang="en-US" sz="2400" dirty="0" smtClean="0"/>
              <a:t>The Natchez wore elaborate clothing and had tattoos.</a:t>
            </a:r>
          </a:p>
          <a:p>
            <a:r>
              <a:rPr lang="en-US" sz="2400" dirty="0" smtClean="0"/>
              <a:t>They chose their land very skillfully, but the French ordered them off of their land in 1729.</a:t>
            </a:r>
          </a:p>
          <a:p>
            <a:r>
              <a:rPr lang="en-US" sz="2400" dirty="0" smtClean="0"/>
              <a:t>The few Natchez who survived could not reestablish villages for fear of French reprisal. They became parts of other groups, like the Creek and Cherokee, and the Natchez ceased to exists.</a:t>
            </a:r>
          </a:p>
        </p:txBody>
      </p:sp>
      <p:pic>
        <p:nvPicPr>
          <p:cNvPr id="3" name="Content Placeholder 2"/>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551" t="-377" r="72" b="1135"/>
          <a:stretch/>
        </p:blipFill>
        <p:spPr>
          <a:xfrm>
            <a:off x="5486400" y="1905000"/>
            <a:ext cx="3444606" cy="2501631"/>
          </a:xfrm>
        </p:spPr>
      </p:pic>
      <p:sp>
        <p:nvSpPr>
          <p:cNvPr id="7" name="Slide Number Placeholder 6"/>
          <p:cNvSpPr>
            <a:spLocks noGrp="1"/>
          </p:cNvSpPr>
          <p:nvPr>
            <p:ph type="sldNum" sz="quarter" idx="12"/>
          </p:nvPr>
        </p:nvSpPr>
        <p:spPr/>
        <p:txBody>
          <a:bodyPr/>
          <a:lstStyle/>
          <a:p>
            <a:fld id="{5B75B92E-C504-4F72-91D6-D83D77D1C380}" type="slidenum">
              <a:rPr lang="en-US" smtClean="0"/>
              <a:pPr/>
              <a:t>18</a:t>
            </a:fld>
            <a:endParaRPr lang="en-US"/>
          </a:p>
        </p:txBody>
      </p:sp>
      <p:sp>
        <p:nvSpPr>
          <p:cNvPr id="5" name="Title 4"/>
          <p:cNvSpPr>
            <a:spLocks noGrp="1"/>
          </p:cNvSpPr>
          <p:nvPr>
            <p:ph type="title"/>
          </p:nvPr>
        </p:nvSpPr>
        <p:spPr/>
        <p:txBody>
          <a:bodyPr/>
          <a:lstStyle/>
          <a:p>
            <a:r>
              <a:rPr lang="en-US" smtClean="0"/>
              <a:t>Natchez</a:t>
            </a:r>
            <a:endParaRPr lang="en-US" dirty="0"/>
          </a:p>
        </p:txBody>
      </p:sp>
    </p:spTree>
    <p:extLst>
      <p:ext uri="{BB962C8B-B14F-4D97-AF65-F5344CB8AC3E}">
        <p14:creationId xmlns:p14="http://schemas.microsoft.com/office/powerpoint/2010/main" val="9889669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Caddo</a:t>
            </a:r>
            <a:endParaRPr lang="en-US" dirty="0"/>
          </a:p>
        </p:txBody>
      </p:sp>
      <p:sp>
        <p:nvSpPr>
          <p:cNvPr id="6" name="Content Placeholder 5"/>
          <p:cNvSpPr>
            <a:spLocks noGrp="1"/>
          </p:cNvSpPr>
          <p:nvPr>
            <p:ph idx="1"/>
          </p:nvPr>
        </p:nvSpPr>
        <p:spPr>
          <a:xfrm>
            <a:off x="457200" y="1371600"/>
            <a:ext cx="8229600" cy="4754563"/>
          </a:xfrm>
        </p:spPr>
        <p:txBody>
          <a:bodyPr>
            <a:noAutofit/>
          </a:bodyPr>
          <a:lstStyle/>
          <a:p>
            <a:pPr marL="762000" indent="-762000"/>
            <a:r>
              <a:rPr lang="en-US" sz="2800" dirty="0" smtClean="0">
                <a:cs typeface="Arial" charset="0"/>
              </a:rPr>
              <a:t>The Caddo were traders, as well as farmers, that lived along the Red River.</a:t>
            </a:r>
          </a:p>
          <a:p>
            <a:pPr marL="762000" indent="-762000"/>
            <a:r>
              <a:rPr lang="en-US" sz="2800" dirty="0" smtClean="0">
                <a:cs typeface="Arial" charset="0"/>
              </a:rPr>
              <a:t>They were affected by border disputes between the French, Spanish, and later the United States.</a:t>
            </a:r>
          </a:p>
          <a:p>
            <a:pPr marL="762000" indent="-762000"/>
            <a:r>
              <a:rPr lang="en-US" sz="2800" dirty="0" smtClean="0">
                <a:cs typeface="Arial" charset="0"/>
              </a:rPr>
              <a:t>The Caddo made a </a:t>
            </a:r>
            <a:r>
              <a:rPr lang="en-US" sz="2800" b="1" dirty="0" smtClean="0">
                <a:cs typeface="Arial" charset="0"/>
              </a:rPr>
              <a:t>treaty </a:t>
            </a:r>
            <a:r>
              <a:rPr lang="en-US" sz="2800" dirty="0" smtClean="0">
                <a:cs typeface="Arial" charset="0"/>
              </a:rPr>
              <a:t>with the United States in 1835, trading land for money and goods.</a:t>
            </a:r>
          </a:p>
          <a:p>
            <a:pPr marL="762000" indent="-762000"/>
            <a:r>
              <a:rPr lang="en-US" sz="2800" dirty="0" smtClean="0">
                <a:cs typeface="Arial" charset="0"/>
              </a:rPr>
              <a:t>The Caddo continued to be forced from their lands, and today live together as the United Caddo Nation on a reservation in Oklahoma. They have retained many of their ancient practices.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19</a:t>
            </a:fld>
            <a:endParaRPr lang="en-US"/>
          </a:p>
        </p:txBody>
      </p:sp>
    </p:spTree>
    <p:extLst>
      <p:ext uri="{BB962C8B-B14F-4D97-AF65-F5344CB8AC3E}">
        <p14:creationId xmlns:p14="http://schemas.microsoft.com/office/powerpoint/2010/main" val="20288183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00400" y="3886200"/>
            <a:ext cx="5943600" cy="13716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3352800" y="3886200"/>
            <a:ext cx="5791200" cy="707886"/>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4" action="ppaction://hlinksldjump"/>
              </a:rPr>
              <a:t>Prehistoric Cultures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5" action="ppaction://hlinksldjump"/>
              </a:rPr>
              <a:t>Historic Indian Tribes</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 </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Chitimacha</a:t>
            </a:r>
            <a:endParaRPr lang="en-US" dirty="0"/>
          </a:p>
        </p:txBody>
      </p:sp>
      <p:sp>
        <p:nvSpPr>
          <p:cNvPr id="6" name="Content Placeholder 5"/>
          <p:cNvSpPr>
            <a:spLocks noGrp="1"/>
          </p:cNvSpPr>
          <p:nvPr>
            <p:ph idx="1"/>
          </p:nvPr>
        </p:nvSpPr>
        <p:spPr/>
        <p:txBody>
          <a:bodyPr>
            <a:noAutofit/>
          </a:bodyPr>
          <a:lstStyle/>
          <a:p>
            <a:pPr marL="762000" indent="-762000"/>
            <a:r>
              <a:rPr lang="en-US" sz="2800" dirty="0" smtClean="0">
                <a:cs typeface="Arial" charset="0"/>
              </a:rPr>
              <a:t>The Chitimacha trace their origins to about AD 500.</a:t>
            </a:r>
          </a:p>
          <a:p>
            <a:pPr marL="762000" indent="-762000"/>
            <a:r>
              <a:rPr lang="en-US" sz="2800" dirty="0" smtClean="0">
                <a:cs typeface="Arial" charset="0"/>
              </a:rPr>
              <a:t>At its height, 20,000 members were spread across 15 villages.</a:t>
            </a:r>
          </a:p>
          <a:p>
            <a:pPr marL="762000" indent="-762000"/>
            <a:r>
              <a:rPr lang="en-US" sz="2800" dirty="0" smtClean="0">
                <a:cs typeface="Arial" charset="0"/>
              </a:rPr>
              <a:t>Their population dwindled due to illnesses and conflicts with the French.</a:t>
            </a:r>
          </a:p>
          <a:p>
            <a:pPr marL="762000" indent="-762000"/>
            <a:r>
              <a:rPr lang="en-US" sz="2800" dirty="0" smtClean="0">
                <a:cs typeface="Arial" charset="0"/>
              </a:rPr>
              <a:t>In 1762, Acadians settled near the Chitimacha. Over time the two groups intermarried and French became a common language.</a:t>
            </a:r>
          </a:p>
          <a:p>
            <a:pPr marL="762000" indent="-762000"/>
            <a:r>
              <a:rPr lang="en-US" sz="2800" dirty="0" smtClean="0">
                <a:cs typeface="Arial" charset="0"/>
              </a:rPr>
              <a:t>In 1917 the US recognized the Chitimacha as a sovereign Indian nation and live on a reservation near St. Mary Parish.</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20</a:t>
            </a:fld>
            <a:endParaRPr lang="en-US"/>
          </a:p>
        </p:txBody>
      </p:sp>
    </p:spTree>
    <p:extLst>
      <p:ext uri="{BB962C8B-B14F-4D97-AF65-F5344CB8AC3E}">
        <p14:creationId xmlns:p14="http://schemas.microsoft.com/office/powerpoint/2010/main" val="45306417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Choctaw</a:t>
            </a:r>
            <a:endParaRPr lang="en-US" dirty="0"/>
          </a:p>
        </p:txBody>
      </p:sp>
      <p:sp>
        <p:nvSpPr>
          <p:cNvPr id="6" name="Content Placeholder 5"/>
          <p:cNvSpPr>
            <a:spLocks noGrp="1"/>
          </p:cNvSpPr>
          <p:nvPr>
            <p:ph idx="1"/>
          </p:nvPr>
        </p:nvSpPr>
        <p:spPr/>
        <p:txBody>
          <a:bodyPr>
            <a:noAutofit/>
          </a:bodyPr>
          <a:lstStyle/>
          <a:p>
            <a:pPr marL="762000" indent="-762000"/>
            <a:r>
              <a:rPr lang="en-US" sz="2700" dirty="0" smtClean="0">
                <a:cs typeface="Arial" charset="0"/>
              </a:rPr>
              <a:t>Choctaw occupied an area that is present-day Georgia, Alabama, Mississippi, and Louisiana.</a:t>
            </a:r>
          </a:p>
          <a:p>
            <a:pPr marL="762000" indent="-762000"/>
            <a:r>
              <a:rPr lang="en-US" sz="2700" dirty="0" smtClean="0">
                <a:cs typeface="Arial" charset="0"/>
              </a:rPr>
              <a:t>An internal tribal war arose after the Choctaw split alliances between the French and British during the French and Indian War of 1763.</a:t>
            </a:r>
          </a:p>
          <a:p>
            <a:pPr marL="762000" indent="-762000"/>
            <a:r>
              <a:rPr lang="en-US" sz="2700" dirty="0" smtClean="0">
                <a:cs typeface="Arial" charset="0"/>
              </a:rPr>
              <a:t>The Choctaw agreed to cede their territory to the US in the 1830s.</a:t>
            </a:r>
          </a:p>
          <a:p>
            <a:pPr marL="762000" indent="-762000"/>
            <a:r>
              <a:rPr lang="en-US" sz="2700" dirty="0" smtClean="0">
                <a:cs typeface="Arial" charset="0"/>
              </a:rPr>
              <a:t>Today, most descendents of the Choctaw live on reservations in Oklahoma and Mississippi. </a:t>
            </a:r>
          </a:p>
          <a:p>
            <a:pPr marL="762000" indent="-762000"/>
            <a:r>
              <a:rPr lang="en-US" sz="2700" dirty="0" smtClean="0">
                <a:cs typeface="Arial" charset="0"/>
              </a:rPr>
              <a:t>Three groups of Choctaw still live in Louisiana: the Jena Band of Choctaw, the Clifton Choctaw, and the </a:t>
            </a:r>
            <a:r>
              <a:rPr lang="en-US" sz="2700" dirty="0" err="1" smtClean="0">
                <a:cs typeface="Arial" charset="0"/>
              </a:rPr>
              <a:t>Ebarb</a:t>
            </a:r>
            <a:r>
              <a:rPr lang="en-US" sz="2700" dirty="0" smtClean="0">
                <a:cs typeface="Arial" charset="0"/>
              </a:rPr>
              <a:t>-Choctaw-Apache tribe.</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a:p>
        </p:txBody>
      </p:sp>
    </p:spTree>
    <p:extLst>
      <p:ext uri="{BB962C8B-B14F-4D97-AF65-F5344CB8AC3E}">
        <p14:creationId xmlns:p14="http://schemas.microsoft.com/office/powerpoint/2010/main" val="410566564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Houma</a:t>
            </a:r>
            <a:endParaRPr lang="en-US" dirty="0"/>
          </a:p>
        </p:txBody>
      </p:sp>
      <p:sp>
        <p:nvSpPr>
          <p:cNvPr id="6" name="Content Placeholder 5"/>
          <p:cNvSpPr>
            <a:spLocks noGrp="1"/>
          </p:cNvSpPr>
          <p:nvPr>
            <p:ph idx="1"/>
          </p:nvPr>
        </p:nvSpPr>
        <p:spPr/>
        <p:txBody>
          <a:bodyPr>
            <a:noAutofit/>
          </a:bodyPr>
          <a:lstStyle/>
          <a:p>
            <a:r>
              <a:rPr lang="en-US" sz="2800" dirty="0" smtClean="0"/>
              <a:t>René-Robert </a:t>
            </a:r>
            <a:r>
              <a:rPr lang="en-US" sz="2800" dirty="0" err="1" smtClean="0"/>
              <a:t>Cavelier</a:t>
            </a:r>
            <a:r>
              <a:rPr lang="en-US" sz="2800" dirty="0" smtClean="0"/>
              <a:t> encountered the Houma people on his journey down the Mississippi River in 1682.</a:t>
            </a:r>
          </a:p>
          <a:p>
            <a:r>
              <a:rPr lang="en-US" sz="2800" dirty="0" smtClean="0"/>
              <a:t>After a period of frequent moves, the Houma ended up in swamps and marshes, where hey learned to hunt, fish, and trap local animals.</a:t>
            </a:r>
          </a:p>
          <a:p>
            <a:r>
              <a:rPr lang="en-US" sz="2800" dirty="0" smtClean="0"/>
              <a:t>The crawfish is their totem symbol.</a:t>
            </a:r>
          </a:p>
          <a:p>
            <a:r>
              <a:rPr lang="en-US" sz="2800" dirty="0" smtClean="0"/>
              <a:t>The current 15,000 members of the Houma people live mainly in Terrebonne and Lafourche Parishes.</a:t>
            </a:r>
          </a:p>
          <a:p>
            <a:r>
              <a:rPr lang="en-US" sz="2800" dirty="0" smtClean="0"/>
              <a:t>The Houma are a recognized tribe by Louisiana, but they have not gained federal recognition.</a:t>
            </a:r>
          </a:p>
          <a:p>
            <a:endParaRPr lang="en-US" sz="2800" dirty="0" smtClean="0"/>
          </a:p>
        </p:txBody>
      </p:sp>
      <p:sp>
        <p:nvSpPr>
          <p:cNvPr id="7" name="Slide Number Placeholder 6"/>
          <p:cNvSpPr>
            <a:spLocks noGrp="1"/>
          </p:cNvSpPr>
          <p:nvPr>
            <p:ph type="sldNum" sz="quarter" idx="12"/>
          </p:nvPr>
        </p:nvSpPr>
        <p:spPr/>
        <p:txBody>
          <a:bodyPr/>
          <a:lstStyle/>
          <a:p>
            <a:fld id="{5B75B92E-C504-4F72-91D6-D83D77D1C380}" type="slidenum">
              <a:rPr lang="en-US" smtClean="0"/>
              <a:pPr/>
              <a:t>22</a:t>
            </a:fld>
            <a:endParaRPr lang="en-US"/>
          </a:p>
        </p:txBody>
      </p:sp>
    </p:spTree>
    <p:extLst>
      <p:ext uri="{BB962C8B-B14F-4D97-AF65-F5344CB8AC3E}">
        <p14:creationId xmlns:p14="http://schemas.microsoft.com/office/powerpoint/2010/main" val="162255240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Tunica-Biloxi</a:t>
            </a:r>
            <a:endParaRPr lang="en-US" dirty="0"/>
          </a:p>
        </p:txBody>
      </p:sp>
      <p:sp>
        <p:nvSpPr>
          <p:cNvPr id="6" name="Content Placeholder 5"/>
          <p:cNvSpPr>
            <a:spLocks noGrp="1"/>
          </p:cNvSpPr>
          <p:nvPr>
            <p:ph idx="1"/>
          </p:nvPr>
        </p:nvSpPr>
        <p:spPr/>
        <p:txBody>
          <a:bodyPr>
            <a:normAutofit/>
          </a:bodyPr>
          <a:lstStyle/>
          <a:p>
            <a:pPr marL="762000" indent="-762000"/>
            <a:r>
              <a:rPr lang="en-US" dirty="0" smtClean="0">
                <a:cs typeface="Arial" charset="0"/>
              </a:rPr>
              <a:t>Tunica-Biloxi originally lived in Mississippi and were forced inland by the French.</a:t>
            </a:r>
          </a:p>
          <a:p>
            <a:pPr marL="762000" indent="-762000"/>
            <a:r>
              <a:rPr lang="en-US" dirty="0" smtClean="0">
                <a:cs typeface="Arial" charset="0"/>
              </a:rPr>
              <a:t>The Tunica used their trading skills to control their relationships with the European settlers.</a:t>
            </a:r>
          </a:p>
          <a:p>
            <a:pPr marL="762000" indent="-762000"/>
            <a:r>
              <a:rPr lang="en-US" dirty="0" smtClean="0">
                <a:cs typeface="Arial" charset="0"/>
              </a:rPr>
              <a:t>The Tunica-Biloxi gained federal recognitions in 1986.</a:t>
            </a:r>
          </a:p>
          <a:p>
            <a:pPr marL="762000" indent="-762000"/>
            <a:r>
              <a:rPr lang="en-US" dirty="0" smtClean="0">
                <a:cs typeface="Arial" charset="0"/>
              </a:rPr>
              <a:t>They live on a reservation at Avoyelles Parish and govern their own affairs.</a:t>
            </a:r>
          </a:p>
          <a:p>
            <a:pPr marL="762000" indent="-762000"/>
            <a:endParaRPr lang="en-US"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23</a:t>
            </a:fld>
            <a:endParaRPr lang="en-US"/>
          </a:p>
        </p:txBody>
      </p:sp>
    </p:spTree>
    <p:extLst>
      <p:ext uri="{BB962C8B-B14F-4D97-AF65-F5344CB8AC3E}">
        <p14:creationId xmlns:p14="http://schemas.microsoft.com/office/powerpoint/2010/main" val="1787102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902"/>
            <a:ext cx="8229600" cy="1143000"/>
          </a:xfrm>
        </p:spPr>
        <p:txBody>
          <a:bodyPr>
            <a:normAutofit/>
          </a:bodyPr>
          <a:lstStyle/>
          <a:p>
            <a:r>
              <a:rPr lang="en-US" dirty="0" smtClean="0"/>
              <a:t>Coushatta</a:t>
            </a:r>
            <a:endParaRPr lang="en-US" dirty="0"/>
          </a:p>
        </p:txBody>
      </p:sp>
      <p:sp>
        <p:nvSpPr>
          <p:cNvPr id="6" name="Content Placeholder 5"/>
          <p:cNvSpPr>
            <a:spLocks noGrp="1"/>
          </p:cNvSpPr>
          <p:nvPr>
            <p:ph idx="1"/>
          </p:nvPr>
        </p:nvSpPr>
        <p:spPr>
          <a:xfrm>
            <a:off x="457200" y="1143000"/>
            <a:ext cx="8229600" cy="4983163"/>
          </a:xfrm>
        </p:spPr>
        <p:txBody>
          <a:bodyPr>
            <a:noAutofit/>
          </a:bodyPr>
          <a:lstStyle/>
          <a:p>
            <a:pPr marL="762000" indent="-762000"/>
            <a:r>
              <a:rPr lang="en-US" sz="2800" dirty="0" smtClean="0">
                <a:cs typeface="Arial" charset="0"/>
              </a:rPr>
              <a:t>The Coushatta originated in Tennessee, but they moved east to avoid further contact with the Spanish and English.</a:t>
            </a:r>
          </a:p>
          <a:p>
            <a:pPr marL="762000" indent="-762000"/>
            <a:r>
              <a:rPr lang="en-US" sz="2800" dirty="0" smtClean="0">
                <a:cs typeface="Arial" charset="0"/>
              </a:rPr>
              <a:t>About 900 Coushatta migrated to Louisiana by the early 1800s.</a:t>
            </a:r>
          </a:p>
          <a:p>
            <a:pPr marL="762000" indent="-762000"/>
            <a:r>
              <a:rPr lang="en-US" sz="2800" dirty="0" smtClean="0">
                <a:cs typeface="Arial" charset="0"/>
              </a:rPr>
              <a:t>They purchased and settled land in 1880s and remain there to this day.</a:t>
            </a:r>
          </a:p>
          <a:p>
            <a:pPr marL="762000" indent="-762000"/>
            <a:r>
              <a:rPr lang="en-US" sz="2800" dirty="0" smtClean="0">
                <a:cs typeface="Arial" charset="0"/>
              </a:rPr>
              <a:t>They received federal recognition in 1973 and became successful with their Coushatta Casino Resort.</a:t>
            </a:r>
          </a:p>
          <a:p>
            <a:pPr marL="762000" indent="-762000"/>
            <a:r>
              <a:rPr lang="en-US" sz="2800" dirty="0" smtClean="0">
                <a:cs typeface="Arial" charset="0"/>
              </a:rPr>
              <a:t>A cultural achievement of the Coushatta is weaving intricate baskets, and this is highly prized by museums and collectors.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24</a:t>
            </a:fld>
            <a:endParaRPr lang="en-US"/>
          </a:p>
        </p:txBody>
      </p:sp>
    </p:spTree>
    <p:extLst>
      <p:ext uri="{BB962C8B-B14F-4D97-AF65-F5344CB8AC3E}">
        <p14:creationId xmlns:p14="http://schemas.microsoft.com/office/powerpoint/2010/main" val="321815848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25</a:t>
            </a:fld>
            <a:endParaRPr lang="en-US" dirty="0"/>
          </a:p>
        </p:txBody>
      </p:sp>
      <p:sp>
        <p:nvSpPr>
          <p:cNvPr id="5" name="TextBox 4"/>
          <p:cNvSpPr txBox="1"/>
          <p:nvPr/>
        </p:nvSpPr>
        <p:spPr>
          <a:xfrm>
            <a:off x="533400" y="3657600"/>
            <a:ext cx="7924800" cy="1477328"/>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Slide 8: Louisiana Department of Culture, Recreation, and Tourism (original by Jon Gibson); Image Credits Slide: </a:t>
            </a:r>
            <a:r>
              <a:rPr lang="en-US" sz="1200" dirty="0" err="1" smtClean="0">
                <a:solidFill>
                  <a:schemeClr val="bg1"/>
                </a:solidFill>
              </a:rPr>
              <a:t>Edd</a:t>
            </a:r>
            <a:r>
              <a:rPr lang="en-US" sz="1200" dirty="0" smtClean="0">
                <a:solidFill>
                  <a:schemeClr val="bg1"/>
                </a:solidFill>
              </a:rPr>
              <a:t> Prince on Wikimedia Commons; maps copyright Clairmont Press;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1: Prehistoric Cultures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characteristics made each of the four prehistoric cultures unique?</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1: Prehistoric Cultures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terms do I need to know? </a:t>
            </a:r>
          </a:p>
          <a:p>
            <a:pPr lvl="1"/>
            <a:r>
              <a:rPr lang="en-US" dirty="0" smtClean="0"/>
              <a:t>artifact</a:t>
            </a:r>
          </a:p>
          <a:p>
            <a:pPr lvl="1"/>
            <a:r>
              <a:rPr lang="en-US" dirty="0" smtClean="0"/>
              <a:t>prehistoric</a:t>
            </a:r>
          </a:p>
          <a:p>
            <a:pPr lvl="1"/>
            <a:r>
              <a:rPr lang="en-US" dirty="0" smtClean="0"/>
              <a:t>archaeologist</a:t>
            </a:r>
          </a:p>
          <a:p>
            <a:pPr lvl="1"/>
            <a:r>
              <a:rPr lang="en-US" dirty="0" err="1" smtClean="0"/>
              <a:t>midden</a:t>
            </a:r>
            <a:r>
              <a:rPr lang="en-US" dirty="0" smtClean="0"/>
              <a:t> </a:t>
            </a:r>
          </a:p>
          <a:p>
            <a:pPr lvl="1"/>
            <a:r>
              <a:rPr lang="en-US" dirty="0" smtClean="0"/>
              <a:t>nomadic</a:t>
            </a:r>
          </a:p>
          <a:p>
            <a:pPr lvl="1"/>
            <a:r>
              <a:rPr lang="en-US" dirty="0" smtClean="0"/>
              <a:t>atlatl</a:t>
            </a:r>
          </a:p>
          <a:p>
            <a:pPr lvl="1"/>
            <a:r>
              <a:rPr lang="en-US" dirty="0" smtClean="0"/>
              <a:t>mound</a:t>
            </a:r>
          </a:p>
          <a:p>
            <a:pPr lvl="1"/>
            <a:r>
              <a:rPr lang="en-US" dirty="0" smtClean="0"/>
              <a:t>Agriculture</a:t>
            </a:r>
          </a:p>
          <a:p>
            <a:pPr lvl="1"/>
            <a:r>
              <a:rPr lang="en-US" dirty="0" smtClean="0"/>
              <a:t>maize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295400"/>
            <a:ext cx="8686800" cy="4830763"/>
          </a:xfrm>
        </p:spPr>
        <p:txBody>
          <a:bodyPr>
            <a:noAutofit/>
          </a:bodyPr>
          <a:lstStyle/>
          <a:p>
            <a:r>
              <a:rPr lang="en-US" sz="2600" dirty="0" smtClean="0"/>
              <a:t>The first people who lived in the area that is now Louisiana did not leave written records, but some </a:t>
            </a:r>
            <a:r>
              <a:rPr lang="en-US" sz="2600" b="1" dirty="0" smtClean="0"/>
              <a:t>artifacts</a:t>
            </a:r>
            <a:r>
              <a:rPr lang="en-US" sz="2600" dirty="0" smtClean="0"/>
              <a:t>, or the items they used in their daily lives have survived, often buried deep in the ground. </a:t>
            </a:r>
          </a:p>
          <a:p>
            <a:r>
              <a:rPr lang="en-US" sz="2600" b="1" dirty="0" smtClean="0"/>
              <a:t>Prehistoric</a:t>
            </a:r>
            <a:r>
              <a:rPr lang="en-US" sz="2600" dirty="0" smtClean="0"/>
              <a:t> (before the time of written history) people left behind the tools they used for hunting and making shelters.</a:t>
            </a:r>
          </a:p>
          <a:p>
            <a:r>
              <a:rPr lang="en-US" sz="2600" dirty="0" smtClean="0"/>
              <a:t>Artifacts provide </a:t>
            </a:r>
            <a:r>
              <a:rPr lang="en-US" sz="2600" b="1" dirty="0" smtClean="0"/>
              <a:t>archaeologists</a:t>
            </a:r>
            <a:r>
              <a:rPr lang="en-US" sz="2600" dirty="0" smtClean="0"/>
              <a:t> (scientists who use artifacts from the past to try to understand prehistoric people) a window into how prehistoric people lived.</a:t>
            </a:r>
          </a:p>
          <a:p>
            <a:r>
              <a:rPr lang="en-US" sz="2600" dirty="0" smtClean="0"/>
              <a:t>One place archaeologists find artifacts in large numbers is in </a:t>
            </a:r>
            <a:r>
              <a:rPr lang="en-US" sz="2600" b="1" dirty="0" err="1" smtClean="0"/>
              <a:t>middens</a:t>
            </a:r>
            <a:r>
              <a:rPr lang="en-US" sz="2600" dirty="0" smtClean="0"/>
              <a:t> (ancient garbage dumps). </a:t>
            </a:r>
          </a:p>
          <a:p>
            <a:endParaRPr lang="en-US" sz="26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Paleo</a:t>
            </a:r>
            <a:r>
              <a:rPr lang="en-US" dirty="0" smtClean="0"/>
              <a:t> Era</a:t>
            </a:r>
            <a:endParaRPr lang="en-US" dirty="0"/>
          </a:p>
        </p:txBody>
      </p:sp>
      <p:sp>
        <p:nvSpPr>
          <p:cNvPr id="6" name="Content Placeholder 5"/>
          <p:cNvSpPr>
            <a:spLocks noGrp="1"/>
          </p:cNvSpPr>
          <p:nvPr>
            <p:ph idx="1"/>
          </p:nvPr>
        </p:nvSpPr>
        <p:spPr/>
        <p:txBody>
          <a:bodyPr>
            <a:normAutofit fontScale="92500" lnSpcReduction="10000"/>
          </a:bodyPr>
          <a:lstStyle/>
          <a:p>
            <a:pPr marL="762000" indent="-762000"/>
            <a:r>
              <a:rPr lang="en-US" dirty="0" smtClean="0">
                <a:cs typeface="Arial" charset="0"/>
              </a:rPr>
              <a:t>The first people to live in Louisiana date to a period called the </a:t>
            </a:r>
            <a:r>
              <a:rPr lang="en-US" dirty="0" err="1" smtClean="0">
                <a:cs typeface="Arial" charset="0"/>
              </a:rPr>
              <a:t>Paleo</a:t>
            </a:r>
            <a:r>
              <a:rPr lang="en-US" dirty="0" smtClean="0">
                <a:cs typeface="Arial" charset="0"/>
              </a:rPr>
              <a:t> Era.</a:t>
            </a:r>
          </a:p>
          <a:p>
            <a:pPr marL="762000" indent="-762000"/>
            <a:r>
              <a:rPr lang="en-US" dirty="0" smtClean="0">
                <a:cs typeface="Arial" charset="0"/>
              </a:rPr>
              <a:t>Scientists believe they migrated from Asia and Siberia, beginning in 30,000 BC.</a:t>
            </a:r>
          </a:p>
          <a:p>
            <a:pPr marL="762000" indent="-762000"/>
            <a:r>
              <a:rPr lang="en-US" dirty="0" smtClean="0">
                <a:cs typeface="Arial" charset="0"/>
              </a:rPr>
              <a:t>They traveled in small groups  and based their movements on the migration patterns of the animals they hunted.</a:t>
            </a:r>
          </a:p>
          <a:p>
            <a:pPr marL="762000" indent="-762000"/>
            <a:r>
              <a:rPr lang="en-US" dirty="0" smtClean="0">
                <a:cs typeface="Arial" charset="0"/>
              </a:rPr>
              <a:t>When groups of Paleo people reached Louisiana, they found animals that they needed in order to survive, as well as plants and water-based creatures they could eat.</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Meso</a:t>
            </a:r>
            <a:r>
              <a:rPr lang="en-US" dirty="0" smtClean="0"/>
              <a:t> Era</a:t>
            </a:r>
            <a:endParaRPr lang="en-US" dirty="0"/>
          </a:p>
        </p:txBody>
      </p:sp>
      <p:sp>
        <p:nvSpPr>
          <p:cNvPr id="6" name="Content Placeholder 5"/>
          <p:cNvSpPr>
            <a:spLocks noGrp="1"/>
          </p:cNvSpPr>
          <p:nvPr>
            <p:ph idx="1"/>
          </p:nvPr>
        </p:nvSpPr>
        <p:spPr>
          <a:xfrm>
            <a:off x="457200" y="1219200"/>
            <a:ext cx="8229600" cy="5410200"/>
          </a:xfrm>
        </p:spPr>
        <p:txBody>
          <a:bodyPr>
            <a:normAutofit/>
          </a:bodyPr>
          <a:lstStyle/>
          <a:p>
            <a:pPr marL="762000" indent="-762000"/>
            <a:r>
              <a:rPr lang="en-US" sz="2800" dirty="0" smtClean="0">
                <a:cs typeface="Arial" charset="0"/>
              </a:rPr>
              <a:t>People in this time were still </a:t>
            </a:r>
            <a:r>
              <a:rPr lang="en-US" sz="2800" b="1" dirty="0" smtClean="0">
                <a:cs typeface="Arial" charset="0"/>
              </a:rPr>
              <a:t>nomadic</a:t>
            </a:r>
            <a:r>
              <a:rPr lang="en-US" sz="2800" dirty="0" smtClean="0">
                <a:cs typeface="Arial" charset="0"/>
              </a:rPr>
              <a:t>, but stayed in the same places for longer periods of time.</a:t>
            </a:r>
          </a:p>
          <a:p>
            <a:pPr marL="762000" indent="-762000"/>
            <a:r>
              <a:rPr lang="en-US" sz="2800" dirty="0" smtClean="0">
                <a:cs typeface="Arial" charset="0"/>
              </a:rPr>
              <a:t>The men hunted for food and the women gathered foods.</a:t>
            </a:r>
          </a:p>
          <a:p>
            <a:pPr marL="762000" indent="-762000"/>
            <a:r>
              <a:rPr lang="en-US" sz="2800" dirty="0" smtClean="0">
                <a:cs typeface="Arial" charset="0"/>
              </a:rPr>
              <a:t>They developed an </a:t>
            </a:r>
            <a:r>
              <a:rPr lang="en-US" sz="2800" b="1" dirty="0" smtClean="0">
                <a:cs typeface="Arial" charset="0"/>
              </a:rPr>
              <a:t>atlatl </a:t>
            </a:r>
            <a:r>
              <a:rPr lang="en-US" sz="2800" dirty="0" smtClean="0">
                <a:cs typeface="Arial" charset="0"/>
              </a:rPr>
              <a:t>(shaft of wood with a small cup for a spear) to hunt smaller, faster animals.</a:t>
            </a:r>
          </a:p>
          <a:p>
            <a:pPr marL="762000" indent="-762000"/>
            <a:r>
              <a:rPr lang="en-US" sz="2800" dirty="0" smtClean="0">
                <a:cs typeface="Arial" charset="0"/>
              </a:rPr>
              <a:t>Mesos began building </a:t>
            </a:r>
            <a:r>
              <a:rPr lang="en-US" sz="2800" b="1" dirty="0" smtClean="0">
                <a:cs typeface="Arial" charset="0"/>
              </a:rPr>
              <a:t>mounds </a:t>
            </a:r>
            <a:r>
              <a:rPr lang="en-US" sz="2800" dirty="0" smtClean="0">
                <a:cs typeface="Arial" charset="0"/>
              </a:rPr>
              <a:t>around 5000 BC for special ceremonies.</a:t>
            </a:r>
          </a:p>
          <a:p>
            <a:pPr marL="762000" indent="-762000"/>
            <a:r>
              <a:rPr lang="en-US" sz="2800" dirty="0" smtClean="0">
                <a:cs typeface="Arial" charset="0"/>
              </a:rPr>
              <a:t>There have been more artifacts recovered from the </a:t>
            </a:r>
            <a:r>
              <a:rPr lang="en-US" sz="2800" dirty="0" err="1" smtClean="0">
                <a:cs typeface="Arial" charset="0"/>
              </a:rPr>
              <a:t>Meso</a:t>
            </a:r>
            <a:r>
              <a:rPr lang="en-US" sz="2800" dirty="0" smtClean="0">
                <a:cs typeface="Arial" charset="0"/>
              </a:rPr>
              <a:t> Era than in the </a:t>
            </a:r>
            <a:r>
              <a:rPr lang="en-US" sz="2800" dirty="0" err="1" smtClean="0">
                <a:cs typeface="Arial" charset="0"/>
              </a:rPr>
              <a:t>Paleo</a:t>
            </a:r>
            <a:r>
              <a:rPr lang="en-US" sz="2800" dirty="0" smtClean="0">
                <a:cs typeface="Arial" charset="0"/>
              </a:rPr>
              <a:t> Era.</a:t>
            </a: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a:p>
        </p:txBody>
      </p:sp>
    </p:spTree>
    <p:extLst>
      <p:ext uri="{BB962C8B-B14F-4D97-AF65-F5344CB8AC3E}">
        <p14:creationId xmlns:p14="http://schemas.microsoft.com/office/powerpoint/2010/main" val="10625226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1219200"/>
            <a:ext cx="4876800" cy="5105400"/>
          </a:xfrm>
        </p:spPr>
        <p:txBody>
          <a:bodyPr>
            <a:normAutofit fontScale="92500" lnSpcReduction="20000"/>
          </a:bodyPr>
          <a:lstStyle/>
          <a:p>
            <a:pPr marL="762000" indent="-762000"/>
            <a:r>
              <a:rPr lang="en-US" dirty="0" smtClean="0">
                <a:cs typeface="Arial" charset="0"/>
              </a:rPr>
              <a:t>The Early Neo Era began about 2000 BC.</a:t>
            </a:r>
          </a:p>
          <a:p>
            <a:pPr marL="762000" indent="-762000"/>
            <a:r>
              <a:rPr lang="en-US" dirty="0" smtClean="0">
                <a:cs typeface="Arial" charset="0"/>
              </a:rPr>
              <a:t>Archaeologists have found a large amount of pottery from this era.</a:t>
            </a:r>
          </a:p>
          <a:p>
            <a:pPr marL="762000" indent="-762000"/>
            <a:r>
              <a:rPr lang="en-US" dirty="0" smtClean="0">
                <a:cs typeface="Arial" charset="0"/>
              </a:rPr>
              <a:t>An advancement that distinguished their period is the development of the bow and arrow.</a:t>
            </a:r>
          </a:p>
          <a:p>
            <a:pPr marL="762000" indent="-762000"/>
            <a:r>
              <a:rPr lang="en-US" dirty="0" smtClean="0">
                <a:cs typeface="Arial" charset="0"/>
              </a:rPr>
              <a:t>People began living together in larger groups and established villages during this 2800-year period.</a:t>
            </a:r>
          </a:p>
        </p:txBody>
      </p:sp>
      <p:pic>
        <p:nvPicPr>
          <p:cNvPr id="4" name="Content Placeholder 3" descr="Screen Shot 2014-05-24 at 4.40.24 PM.pn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4835176" y="1981200"/>
            <a:ext cx="4224865" cy="2819400"/>
          </a:xfrm>
        </p:spPr>
      </p:pic>
      <p:sp>
        <p:nvSpPr>
          <p:cNvPr id="7" name="Slide Number Placeholder 6"/>
          <p:cNvSpPr>
            <a:spLocks noGrp="1"/>
          </p:cNvSpPr>
          <p:nvPr>
            <p:ph type="sldNum" sz="quarter" idx="12"/>
          </p:nvPr>
        </p:nvSpPr>
        <p:spPr/>
        <p:txBody>
          <a:bodyPr/>
          <a:lstStyle/>
          <a:p>
            <a:fld id="{5B75B92E-C504-4F72-91D6-D83D77D1C380}" type="slidenum">
              <a:rPr lang="en-US" smtClean="0"/>
              <a:pPr/>
              <a:t>8</a:t>
            </a:fld>
            <a:endParaRPr lang="en-US"/>
          </a:p>
        </p:txBody>
      </p:sp>
      <p:sp>
        <p:nvSpPr>
          <p:cNvPr id="5" name="Title 4"/>
          <p:cNvSpPr>
            <a:spLocks noGrp="1"/>
          </p:cNvSpPr>
          <p:nvPr>
            <p:ph type="title"/>
          </p:nvPr>
        </p:nvSpPr>
        <p:spPr/>
        <p:txBody>
          <a:bodyPr>
            <a:normAutofit/>
          </a:bodyPr>
          <a:lstStyle/>
          <a:p>
            <a:r>
              <a:rPr lang="en-US" dirty="0" smtClean="0"/>
              <a:t>Early Neo Era</a:t>
            </a:r>
            <a:endParaRPr lang="en-US" dirty="0"/>
          </a:p>
        </p:txBody>
      </p:sp>
      <p:sp>
        <p:nvSpPr>
          <p:cNvPr id="2" name="TextBox 1"/>
          <p:cNvSpPr txBox="1"/>
          <p:nvPr/>
        </p:nvSpPr>
        <p:spPr>
          <a:xfrm>
            <a:off x="4876800" y="6019800"/>
            <a:ext cx="3810000" cy="338554"/>
          </a:xfrm>
          <a:prstGeom prst="rect">
            <a:avLst/>
          </a:prstGeom>
          <a:noFill/>
        </p:spPr>
        <p:txBody>
          <a:bodyPr wrap="square" rtlCol="0">
            <a:spAutoFit/>
          </a:bodyPr>
          <a:lstStyle/>
          <a:p>
            <a:r>
              <a:rPr lang="en-US" sz="1600" dirty="0" smtClean="0">
                <a:hlinkClick r:id="rId4"/>
              </a:rPr>
              <a:t>Poverty Point State Historic Site</a:t>
            </a:r>
            <a:endParaRPr lang="en-US" sz="1600" dirty="0"/>
          </a:p>
        </p:txBody>
      </p:sp>
      <p:sp>
        <p:nvSpPr>
          <p:cNvPr id="8" name="TextBox 7"/>
          <p:cNvSpPr txBox="1"/>
          <p:nvPr/>
        </p:nvSpPr>
        <p:spPr>
          <a:xfrm>
            <a:off x="5791200" y="5029200"/>
            <a:ext cx="3200400" cy="523220"/>
          </a:xfrm>
          <a:prstGeom prst="rect">
            <a:avLst/>
          </a:prstGeom>
          <a:noFill/>
        </p:spPr>
        <p:txBody>
          <a:bodyPr wrap="square" rtlCol="0">
            <a:spAutoFit/>
          </a:bodyPr>
          <a:lstStyle/>
          <a:p>
            <a:pPr algn="r"/>
            <a:r>
              <a:rPr lang="en-US" sz="1400" dirty="0" smtClean="0"/>
              <a:t>Artist rendering of Poverty Point site about 1350 BC</a:t>
            </a:r>
            <a:endParaRPr lang="en-US" sz="1400" dirty="0"/>
          </a:p>
        </p:txBody>
      </p:sp>
    </p:spTree>
    <p:extLst>
      <p:ext uri="{BB962C8B-B14F-4D97-AF65-F5344CB8AC3E}">
        <p14:creationId xmlns:p14="http://schemas.microsoft.com/office/powerpoint/2010/main" val="131302786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Late Neo Era</a:t>
            </a:r>
            <a:endParaRPr lang="en-US" dirty="0"/>
          </a:p>
        </p:txBody>
      </p:sp>
      <p:sp>
        <p:nvSpPr>
          <p:cNvPr id="6" name="Content Placeholder 5"/>
          <p:cNvSpPr>
            <a:spLocks noGrp="1"/>
          </p:cNvSpPr>
          <p:nvPr>
            <p:ph idx="1"/>
          </p:nvPr>
        </p:nvSpPr>
        <p:spPr>
          <a:xfrm>
            <a:off x="457200" y="1371600"/>
            <a:ext cx="8458200" cy="4800600"/>
          </a:xfrm>
        </p:spPr>
        <p:txBody>
          <a:bodyPr>
            <a:noAutofit/>
          </a:bodyPr>
          <a:lstStyle/>
          <a:p>
            <a:pPr marL="762000" indent="-762000"/>
            <a:r>
              <a:rPr lang="en-US" sz="2800" dirty="0" smtClean="0">
                <a:cs typeface="Arial" charset="0"/>
              </a:rPr>
              <a:t>This period began about AD 800 and ended around AD 1600.</a:t>
            </a:r>
          </a:p>
          <a:p>
            <a:pPr marL="762000" indent="-762000"/>
            <a:r>
              <a:rPr lang="en-US" sz="2800" dirty="0" smtClean="0">
                <a:cs typeface="Arial" charset="0"/>
              </a:rPr>
              <a:t>The people of this time built more permanent homes and built temples on mounds for sacred ceremonies.</a:t>
            </a:r>
          </a:p>
          <a:p>
            <a:pPr marL="762000" indent="-762000"/>
            <a:r>
              <a:rPr lang="en-US" sz="2800" dirty="0" smtClean="0">
                <a:cs typeface="Arial" charset="0"/>
              </a:rPr>
              <a:t>The people of the Late Neo Era switched from gathering to </a:t>
            </a:r>
            <a:r>
              <a:rPr lang="en-US" sz="2800" b="1" dirty="0" smtClean="0">
                <a:cs typeface="Arial" charset="0"/>
              </a:rPr>
              <a:t>agriculture</a:t>
            </a:r>
            <a:r>
              <a:rPr lang="en-US" sz="2800" dirty="0" smtClean="0">
                <a:cs typeface="Arial" charset="0"/>
              </a:rPr>
              <a:t>, or settled farming.</a:t>
            </a:r>
          </a:p>
          <a:p>
            <a:pPr marL="762000" indent="-762000"/>
            <a:r>
              <a:rPr lang="en-US" sz="2800" dirty="0" smtClean="0">
                <a:cs typeface="Arial" charset="0"/>
              </a:rPr>
              <a:t>Their main crops were </a:t>
            </a:r>
            <a:r>
              <a:rPr lang="en-US" sz="2800" b="1" dirty="0" smtClean="0">
                <a:cs typeface="Arial" charset="0"/>
              </a:rPr>
              <a:t>maize </a:t>
            </a:r>
            <a:r>
              <a:rPr lang="en-US" sz="2800" dirty="0" smtClean="0">
                <a:cs typeface="Arial" charset="0"/>
              </a:rPr>
              <a:t>(corn), beans, squash, and pumpkins.</a:t>
            </a:r>
          </a:p>
          <a:p>
            <a:pPr marL="762000" indent="-762000"/>
            <a:r>
              <a:rPr lang="en-US" sz="2800" dirty="0" smtClean="0">
                <a:cs typeface="Arial" charset="0"/>
              </a:rPr>
              <a:t>They invented the method of intercropping, which is when two or more plants with different harvesting times are planted in the same plot of land.</a:t>
            </a:r>
          </a:p>
          <a:p>
            <a:pPr marL="0" indent="0">
              <a:buNone/>
            </a:pPr>
            <a:endParaRPr lang="en-US" sz="2800"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9</a:t>
            </a:fld>
            <a:endParaRPr lang="en-US"/>
          </a:p>
        </p:txBody>
      </p:sp>
    </p:spTree>
    <p:extLst>
      <p:ext uri="{BB962C8B-B14F-4D97-AF65-F5344CB8AC3E}">
        <p14:creationId xmlns:p14="http://schemas.microsoft.com/office/powerpoint/2010/main" val="406660160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21988</TotalTime>
  <Words>1618</Words>
  <Application>Microsoft Macintosh PowerPoint</Application>
  <PresentationFormat>On-screen Show (4:3)</PresentationFormat>
  <Paragraphs>157</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Section 1: Prehistoric Cultures</vt:lpstr>
      <vt:lpstr>Section 1: Prehistoric Cultures</vt:lpstr>
      <vt:lpstr>Introduction</vt:lpstr>
      <vt:lpstr>Paleo Era</vt:lpstr>
      <vt:lpstr>Meso Era</vt:lpstr>
      <vt:lpstr>Early Neo Era</vt:lpstr>
      <vt:lpstr>Late Neo Era</vt:lpstr>
      <vt:lpstr>Section 2: Historic Indian Tribes</vt:lpstr>
      <vt:lpstr>Section 2: Historic Indian Tribes</vt:lpstr>
      <vt:lpstr>Introduction</vt:lpstr>
      <vt:lpstr>Spanish Encounters with Native Americans</vt:lpstr>
      <vt:lpstr>French Encounters with Native Americans</vt:lpstr>
      <vt:lpstr>Historic Tribes</vt:lpstr>
      <vt:lpstr>Historic Tribes of Louisiana</vt:lpstr>
      <vt:lpstr>Atakapa</vt:lpstr>
      <vt:lpstr>Natchez</vt:lpstr>
      <vt:lpstr>Caddo</vt:lpstr>
      <vt:lpstr>Chitimacha</vt:lpstr>
      <vt:lpstr>Choctaw</vt:lpstr>
      <vt:lpstr>Houma</vt:lpstr>
      <vt:lpstr>Tunica-Biloxi</vt:lpstr>
      <vt:lpstr>Coushatta</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Emmett Mullins</cp:lastModifiedBy>
  <cp:revision>556</cp:revision>
  <cp:lastPrinted>2014-04-03T23:53:54Z</cp:lastPrinted>
  <dcterms:created xsi:type="dcterms:W3CDTF">2014-04-03T23:45:02Z</dcterms:created>
  <dcterms:modified xsi:type="dcterms:W3CDTF">2014-06-14T13:20:19Z</dcterms:modified>
  <cp:category/>
</cp:coreProperties>
</file>