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5"/>
  </p:notesMasterIdLst>
  <p:handoutMasterIdLst>
    <p:handoutMasterId r:id="rId46"/>
  </p:handoutMasterIdLst>
  <p:sldIdLst>
    <p:sldId id="259" r:id="rId2"/>
    <p:sldId id="260" r:id="rId3"/>
    <p:sldId id="258" r:id="rId4"/>
    <p:sldId id="268" r:id="rId5"/>
    <p:sldId id="355" r:id="rId6"/>
    <p:sldId id="265" r:id="rId7"/>
    <p:sldId id="356" r:id="rId8"/>
    <p:sldId id="270" r:id="rId9"/>
    <p:sldId id="276" r:id="rId10"/>
    <p:sldId id="381" r:id="rId11"/>
    <p:sldId id="384" r:id="rId12"/>
    <p:sldId id="334" r:id="rId13"/>
    <p:sldId id="357" r:id="rId14"/>
    <p:sldId id="358" r:id="rId15"/>
    <p:sldId id="359" r:id="rId16"/>
    <p:sldId id="360" r:id="rId17"/>
    <p:sldId id="306" r:id="rId18"/>
    <p:sldId id="307" r:id="rId19"/>
    <p:sldId id="383" r:id="rId20"/>
    <p:sldId id="340" r:id="rId21"/>
    <p:sldId id="361" r:id="rId22"/>
    <p:sldId id="363" r:id="rId23"/>
    <p:sldId id="362" r:id="rId24"/>
    <p:sldId id="364" r:id="rId25"/>
    <p:sldId id="366" r:id="rId26"/>
    <p:sldId id="352" r:id="rId27"/>
    <p:sldId id="370" r:id="rId28"/>
    <p:sldId id="371" r:id="rId29"/>
    <p:sldId id="346" r:id="rId30"/>
    <p:sldId id="347" r:id="rId31"/>
    <p:sldId id="367" r:id="rId32"/>
    <p:sldId id="368" r:id="rId33"/>
    <p:sldId id="372" r:id="rId34"/>
    <p:sldId id="380" r:id="rId35"/>
    <p:sldId id="379" r:id="rId36"/>
    <p:sldId id="378" r:id="rId37"/>
    <p:sldId id="376" r:id="rId38"/>
    <p:sldId id="377" r:id="rId39"/>
    <p:sldId id="375" r:id="rId40"/>
    <p:sldId id="374" r:id="rId41"/>
    <p:sldId id="373" r:id="rId42"/>
    <p:sldId id="369" r:id="rId43"/>
    <p:sldId id="3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5" autoAdjust="0"/>
    <p:restoredTop sz="89046" autoAdjust="0"/>
  </p:normalViewPr>
  <p:slideViewPr>
    <p:cSldViewPr>
      <p:cViewPr varScale="1">
        <p:scale>
          <a:sx n="129" d="100"/>
          <a:sy n="129" d="100"/>
        </p:scale>
        <p:origin x="-10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6/14/14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6/14/14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6/14/14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6/14/14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6/14/14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6/14/14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6/14/14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6/14/14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8.xml"/><Relationship Id="rId6" Type="http://schemas.openxmlformats.org/officeDocument/2006/relationships/slide" Target="slide17.xml"/><Relationship Id="rId7" Type="http://schemas.openxmlformats.org/officeDocument/2006/relationships/slide" Target="slide29.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afeshare.tv/w/vEiAPftrd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afeshare.tv/w/adCnRanbr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afeshare.tv/w/pZqDiJoQgB"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afeshare.tv/w/hxpJyiQtk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2:</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Louisiana’s Culture</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State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B75B92E-C504-4F72-91D6-D83D77D1C380}" type="slidenum">
              <a:rPr lang="en-US" smtClean="0"/>
              <a:pPr/>
              <a:t>10</a:t>
            </a:fld>
            <a:endParaRPr lang="en-US" dirty="0"/>
          </a:p>
        </p:txBody>
      </p:sp>
      <p:sp>
        <p:nvSpPr>
          <p:cNvPr id="5" name="Title 4"/>
          <p:cNvSpPr>
            <a:spLocks noGrp="1"/>
          </p:cNvSpPr>
          <p:nvPr>
            <p:ph type="title"/>
          </p:nvPr>
        </p:nvSpPr>
        <p:spPr>
          <a:xfrm>
            <a:off x="533400" y="0"/>
            <a:ext cx="8229600" cy="1143000"/>
          </a:xfrm>
        </p:spPr>
        <p:txBody>
          <a:bodyPr>
            <a:normAutofit/>
          </a:bodyPr>
          <a:lstStyle/>
          <a:p>
            <a:r>
              <a:rPr lang="en-US" dirty="0" smtClean="0"/>
              <a:t>Introduction</a:t>
            </a:r>
            <a:endParaRPr lang="en-US" dirty="0"/>
          </a:p>
        </p:txBody>
      </p:sp>
      <p:sp>
        <p:nvSpPr>
          <p:cNvPr id="9" name="Content Placeholder 8"/>
          <p:cNvSpPr>
            <a:spLocks noGrp="1"/>
          </p:cNvSpPr>
          <p:nvPr>
            <p:ph sz="half" idx="2"/>
          </p:nvPr>
        </p:nvSpPr>
        <p:spPr>
          <a:xfrm>
            <a:off x="762000" y="1066800"/>
            <a:ext cx="8077200" cy="5181600"/>
          </a:xfrm>
        </p:spPr>
        <p:txBody>
          <a:bodyPr>
            <a:normAutofit fontScale="92500" lnSpcReduction="20000"/>
          </a:bodyPr>
          <a:lstStyle/>
          <a:p>
            <a:r>
              <a:rPr lang="en-US" dirty="0" smtClean="0"/>
              <a:t>Just as Louisiana has natural regions, it also has cultural regions. The region and similarities among people who settled an area help to shape a culture.</a:t>
            </a:r>
          </a:p>
          <a:p>
            <a:r>
              <a:rPr lang="en-US" b="1" dirty="0" smtClean="0"/>
              <a:t>Cultural anthropologists </a:t>
            </a:r>
            <a:r>
              <a:rPr lang="en-US" dirty="0" smtClean="0"/>
              <a:t>(scholars who study communities and help identify areas where similar pasts and patterns make a region distinct from its surroundings)</a:t>
            </a:r>
            <a:r>
              <a:rPr lang="en-US" b="1" dirty="0" smtClean="0"/>
              <a:t> </a:t>
            </a:r>
            <a:r>
              <a:rPr lang="en-US" dirty="0" smtClean="0"/>
              <a:t>interpret cultural regions.</a:t>
            </a:r>
          </a:p>
          <a:p>
            <a:r>
              <a:rPr lang="en-US" dirty="0" smtClean="0"/>
              <a:t>Louisiana is divided into five culture regions:</a:t>
            </a:r>
          </a:p>
          <a:p>
            <a:pPr lvl="1"/>
            <a:r>
              <a:rPr lang="en-US" dirty="0" smtClean="0"/>
              <a:t>Sportsman’s Paradise</a:t>
            </a:r>
          </a:p>
          <a:p>
            <a:pPr lvl="1"/>
            <a:r>
              <a:rPr lang="en-US" dirty="0" smtClean="0"/>
              <a:t>Crossroads</a:t>
            </a:r>
          </a:p>
          <a:p>
            <a:pPr lvl="1"/>
            <a:r>
              <a:rPr lang="en-US" dirty="0" smtClean="0"/>
              <a:t>Cajun Country</a:t>
            </a:r>
          </a:p>
          <a:p>
            <a:pPr lvl="1"/>
            <a:r>
              <a:rPr lang="en-US" dirty="0" smtClean="0"/>
              <a:t>Plantation Country</a:t>
            </a:r>
          </a:p>
          <a:p>
            <a:pPr lvl="1"/>
            <a:r>
              <a:rPr lang="en-US" dirty="0" smtClean="0"/>
              <a:t>Greater New Orleans</a:t>
            </a:r>
          </a:p>
        </p:txBody>
      </p:sp>
    </p:spTree>
    <p:extLst>
      <p:ext uri="{BB962C8B-B14F-4D97-AF65-F5344CB8AC3E}">
        <p14:creationId xmlns:p14="http://schemas.microsoft.com/office/powerpoint/2010/main" val="216077646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609600"/>
            <a:ext cx="2362200" cy="4114800"/>
          </a:xfrm>
        </p:spPr>
        <p:txBody>
          <a:bodyPr>
            <a:normAutofit/>
          </a:bodyPr>
          <a:lstStyle/>
          <a:p>
            <a:r>
              <a:rPr lang="en-US" sz="3600" dirty="0" smtClean="0">
                <a:solidFill>
                  <a:schemeClr val="bg1"/>
                </a:solidFill>
              </a:rPr>
              <a:t>Culture Regions of Louisiana</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4EBDE952-5D3A-4424-A646-FA56798139B7}" type="slidenum">
              <a:rPr lang="en-US" smtClean="0"/>
              <a:pPr/>
              <a:t>11</a:t>
            </a:fld>
            <a:endParaRPr lang="en-US" dirty="0"/>
          </a:p>
        </p:txBody>
      </p:sp>
      <p:pic>
        <p:nvPicPr>
          <p:cNvPr id="15" name="Picture 14" descr="LA_regions_g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304800"/>
            <a:ext cx="5935486" cy="5455596"/>
          </a:xfrm>
          <a:prstGeom prst="rect">
            <a:avLst/>
          </a:prstGeom>
        </p:spPr>
      </p:pic>
    </p:spTree>
    <p:extLst>
      <p:ext uri="{BB962C8B-B14F-4D97-AF65-F5344CB8AC3E}">
        <p14:creationId xmlns:p14="http://schemas.microsoft.com/office/powerpoint/2010/main" val="255029498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152" y="1219200"/>
            <a:ext cx="6089848" cy="5257800"/>
          </a:xfrm>
        </p:spPr>
        <p:txBody>
          <a:bodyPr>
            <a:normAutofit fontScale="92500" lnSpcReduction="10000"/>
          </a:bodyPr>
          <a:lstStyle/>
          <a:p>
            <a:pPr marL="762000" indent="-762000">
              <a:lnSpc>
                <a:spcPct val="90000"/>
              </a:lnSpc>
            </a:pPr>
            <a:r>
              <a:rPr lang="en-US" sz="2400" dirty="0" smtClean="0">
                <a:solidFill>
                  <a:srgbClr val="080808"/>
                </a:solidFill>
              </a:rPr>
              <a:t>Sportsman’s Paradise is the northernmost cultural region of </a:t>
            </a:r>
            <a:r>
              <a:rPr lang="en-US" sz="2400" dirty="0" smtClean="0"/>
              <a:t>Louisiana, and it gets its name because of its rolling hills, forests, and lakes that provide outdoor recreation</a:t>
            </a:r>
            <a:r>
              <a:rPr lang="en-US" sz="2400" dirty="0"/>
              <a:t> </a:t>
            </a:r>
            <a:r>
              <a:rPr lang="en-US" sz="2400" dirty="0" smtClean="0"/>
              <a:t>like hunting and fishing.</a:t>
            </a:r>
          </a:p>
          <a:p>
            <a:pPr marL="762000" indent="-762000">
              <a:lnSpc>
                <a:spcPct val="90000"/>
              </a:lnSpc>
            </a:pPr>
            <a:r>
              <a:rPr lang="en-US" sz="2400" dirty="0" smtClean="0">
                <a:solidFill>
                  <a:srgbClr val="080808"/>
                </a:solidFill>
              </a:rPr>
              <a:t>Most people who settled this region were Anglo-Saxon or Celtic, and migrated from nearby states, which means that they are more culturally similar to nearby states than South Louisiana.</a:t>
            </a:r>
          </a:p>
          <a:p>
            <a:pPr marL="762000" indent="-762000">
              <a:lnSpc>
                <a:spcPct val="90000"/>
              </a:lnSpc>
            </a:pPr>
            <a:r>
              <a:rPr lang="en-US" sz="2400" dirty="0" smtClean="0">
                <a:solidFill>
                  <a:srgbClr val="080808"/>
                </a:solidFill>
              </a:rPr>
              <a:t>Shreveport-Bossier City is the region’s largest </a:t>
            </a:r>
            <a:r>
              <a:rPr lang="en-US" sz="2400" b="1" dirty="0" smtClean="0">
                <a:solidFill>
                  <a:srgbClr val="080808"/>
                </a:solidFill>
              </a:rPr>
              <a:t>urban </a:t>
            </a:r>
            <a:r>
              <a:rPr lang="en-US" sz="2400" dirty="0" smtClean="0">
                <a:solidFill>
                  <a:srgbClr val="080808"/>
                </a:solidFill>
              </a:rPr>
              <a:t>(city) area. Though the two cities are separate, they blend into one single urban culture.</a:t>
            </a:r>
          </a:p>
          <a:p>
            <a:pPr marL="762000" indent="-762000">
              <a:lnSpc>
                <a:spcPct val="90000"/>
              </a:lnSpc>
            </a:pPr>
            <a:r>
              <a:rPr lang="en-US" sz="2400" dirty="0" smtClean="0">
                <a:solidFill>
                  <a:srgbClr val="080808"/>
                </a:solidFill>
              </a:rPr>
              <a:t>The most populous area of northern Louisiana is </a:t>
            </a:r>
            <a:r>
              <a:rPr lang="en-US" sz="2400" dirty="0" smtClean="0"/>
              <a:t>Monroe-West Monroe</a:t>
            </a:r>
            <a:r>
              <a:rPr lang="en-US" sz="2400" dirty="0" smtClean="0">
                <a:solidFill>
                  <a:srgbClr val="080808"/>
                </a:solidFill>
              </a:rPr>
              <a:t>.</a:t>
            </a:r>
          </a:p>
          <a:p>
            <a:endParaRPr lang="en-US" sz="2400" dirty="0" smtClean="0"/>
          </a:p>
          <a:p>
            <a:endParaRPr lang="en-US" sz="2400" dirty="0" smtClean="0"/>
          </a:p>
          <a:p>
            <a:endParaRPr lang="en-US" sz="2400" dirty="0" smtClean="0"/>
          </a:p>
          <a:p>
            <a:endParaRPr lang="en-US" sz="2400" dirty="0" smtClean="0"/>
          </a:p>
          <a:p>
            <a:endParaRPr lang="en-US" sz="2400" dirty="0"/>
          </a:p>
        </p:txBody>
      </p:sp>
      <p:pic>
        <p:nvPicPr>
          <p:cNvPr id="3" name="Content Placeholder 2" descr="Jetski on Red River (LT).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6172200" y="1981200"/>
            <a:ext cx="2877550" cy="2343018"/>
          </a:xfrm>
        </p:spPr>
      </p:pic>
      <p:sp>
        <p:nvSpPr>
          <p:cNvPr id="7" name="Slide Number Placeholder 6"/>
          <p:cNvSpPr>
            <a:spLocks noGrp="1"/>
          </p:cNvSpPr>
          <p:nvPr>
            <p:ph type="sldNum" sz="quarter" idx="12"/>
          </p:nvPr>
        </p:nvSpPr>
        <p:spPr/>
        <p:txBody>
          <a:bodyPr/>
          <a:lstStyle/>
          <a:p>
            <a:fld id="{5B75B92E-C504-4F72-91D6-D83D77D1C380}" type="slidenum">
              <a:rPr lang="en-US" smtClean="0"/>
              <a:pPr/>
              <a:t>12</a:t>
            </a:fld>
            <a:endParaRPr lang="en-US" dirty="0"/>
          </a:p>
        </p:txBody>
      </p:sp>
      <p:sp>
        <p:nvSpPr>
          <p:cNvPr id="5" name="Title 4"/>
          <p:cNvSpPr>
            <a:spLocks noGrp="1"/>
          </p:cNvSpPr>
          <p:nvPr>
            <p:ph type="title"/>
          </p:nvPr>
        </p:nvSpPr>
        <p:spPr/>
        <p:txBody>
          <a:bodyPr>
            <a:normAutofit/>
          </a:bodyPr>
          <a:lstStyle/>
          <a:p>
            <a:r>
              <a:rPr lang="en-US" dirty="0" smtClean="0"/>
              <a:t>Sportsman’s Paradise</a:t>
            </a:r>
            <a:endParaRPr lang="en-US" dirty="0"/>
          </a:p>
        </p:txBody>
      </p:sp>
      <p:sp>
        <p:nvSpPr>
          <p:cNvPr id="4" name="TextBox 3"/>
          <p:cNvSpPr txBox="1"/>
          <p:nvPr/>
        </p:nvSpPr>
        <p:spPr>
          <a:xfrm>
            <a:off x="6553200" y="4419600"/>
            <a:ext cx="2514600" cy="1077218"/>
          </a:xfrm>
          <a:prstGeom prst="rect">
            <a:avLst/>
          </a:prstGeom>
          <a:noFill/>
        </p:spPr>
        <p:txBody>
          <a:bodyPr wrap="square" rtlCol="0">
            <a:spAutoFit/>
          </a:bodyPr>
          <a:lstStyle/>
          <a:p>
            <a:pPr algn="r"/>
            <a:r>
              <a:rPr lang="en-US" sz="1600" dirty="0" smtClean="0"/>
              <a:t>Water sports, such as this on the Red River, are important for the tourism industry</a:t>
            </a:r>
            <a:endParaRPr lang="en-US" sz="16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219200"/>
            <a:ext cx="5334000" cy="5334000"/>
          </a:xfrm>
        </p:spPr>
        <p:txBody>
          <a:bodyPr>
            <a:normAutofit fontScale="77500" lnSpcReduction="20000"/>
          </a:bodyPr>
          <a:lstStyle/>
          <a:p>
            <a:pPr marL="762000" indent="-762000">
              <a:lnSpc>
                <a:spcPct val="110000"/>
              </a:lnSpc>
            </a:pPr>
            <a:r>
              <a:rPr lang="en-US" sz="2800" dirty="0" smtClean="0">
                <a:solidFill>
                  <a:srgbClr val="000000"/>
                </a:solidFill>
              </a:rPr>
              <a:t>The Crossroads region stretches across the center of the state, and serves as a crossroads between the northern and southern portions of the state. </a:t>
            </a:r>
          </a:p>
          <a:p>
            <a:pPr marL="762000" indent="-762000">
              <a:lnSpc>
                <a:spcPct val="110000"/>
              </a:lnSpc>
            </a:pPr>
            <a:r>
              <a:rPr lang="en-US" sz="2800" dirty="0" smtClean="0">
                <a:solidFill>
                  <a:srgbClr val="000000"/>
                </a:solidFill>
              </a:rPr>
              <a:t>The region’s largest urban centers are Alexandria and Pineville; the towns are separated by the Red River.</a:t>
            </a:r>
          </a:p>
          <a:p>
            <a:pPr marL="762000" indent="-762000">
              <a:lnSpc>
                <a:spcPct val="110000"/>
              </a:lnSpc>
            </a:pPr>
            <a:r>
              <a:rPr lang="en-US" sz="2800" dirty="0" smtClean="0">
                <a:solidFill>
                  <a:srgbClr val="000000"/>
                </a:solidFill>
              </a:rPr>
              <a:t>The Crossroads region also holds Louisiana’s oldest city: Natchitoches. </a:t>
            </a:r>
          </a:p>
          <a:p>
            <a:pPr marL="762000" indent="-762000">
              <a:lnSpc>
                <a:spcPct val="110000"/>
              </a:lnSpc>
            </a:pPr>
            <a:r>
              <a:rPr lang="en-US" sz="2800" dirty="0" smtClean="0">
                <a:solidFill>
                  <a:srgbClr val="000000"/>
                </a:solidFill>
              </a:rPr>
              <a:t>Today, Natchitoches is known for its architecture, charming city center, and beautiful natural surroundings. </a:t>
            </a:r>
          </a:p>
          <a:p>
            <a:endParaRPr lang="en-US" sz="2800" dirty="0" smtClean="0"/>
          </a:p>
          <a:p>
            <a:endParaRPr lang="en-US" sz="2800" dirty="0" smtClean="0"/>
          </a:p>
          <a:p>
            <a:endParaRPr lang="en-US" sz="2800" dirty="0" smtClean="0"/>
          </a:p>
          <a:p>
            <a:endParaRPr lang="en-US" sz="2800" dirty="0" smtClean="0"/>
          </a:p>
          <a:p>
            <a:endParaRPr lang="en-US" sz="2800" dirty="0"/>
          </a:p>
        </p:txBody>
      </p:sp>
      <p:pic>
        <p:nvPicPr>
          <p:cNvPr id="3" name="Content Placeholder 2" descr="Alexandria Museum of Art exterior (LT).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5627040" y="1600201"/>
            <a:ext cx="3059760" cy="3429000"/>
          </a:xfrm>
        </p:spPr>
      </p:pic>
      <p:sp>
        <p:nvSpPr>
          <p:cNvPr id="7" name="Slide Number Placeholder 6"/>
          <p:cNvSpPr>
            <a:spLocks noGrp="1"/>
          </p:cNvSpPr>
          <p:nvPr>
            <p:ph type="sldNum" sz="quarter" idx="12"/>
          </p:nvPr>
        </p:nvSpPr>
        <p:spPr/>
        <p:txBody>
          <a:bodyPr/>
          <a:lstStyle/>
          <a:p>
            <a:fld id="{5B75B92E-C504-4F72-91D6-D83D77D1C380}" type="slidenum">
              <a:rPr lang="en-US" smtClean="0"/>
              <a:pPr/>
              <a:t>13</a:t>
            </a:fld>
            <a:endParaRPr lang="en-US" dirty="0"/>
          </a:p>
        </p:txBody>
      </p:sp>
      <p:sp>
        <p:nvSpPr>
          <p:cNvPr id="5" name="Title 4"/>
          <p:cNvSpPr>
            <a:spLocks noGrp="1"/>
          </p:cNvSpPr>
          <p:nvPr>
            <p:ph type="title"/>
          </p:nvPr>
        </p:nvSpPr>
        <p:spPr/>
        <p:txBody>
          <a:bodyPr>
            <a:normAutofit/>
          </a:bodyPr>
          <a:lstStyle/>
          <a:p>
            <a:r>
              <a:rPr lang="en-US" dirty="0" smtClean="0"/>
              <a:t>Crossroads</a:t>
            </a:r>
            <a:endParaRPr lang="en-US" dirty="0"/>
          </a:p>
        </p:txBody>
      </p:sp>
      <p:sp>
        <p:nvSpPr>
          <p:cNvPr id="4" name="TextBox 3"/>
          <p:cNvSpPr txBox="1"/>
          <p:nvPr/>
        </p:nvSpPr>
        <p:spPr>
          <a:xfrm>
            <a:off x="5715000" y="5181600"/>
            <a:ext cx="2971800" cy="954107"/>
          </a:xfrm>
          <a:prstGeom prst="rect">
            <a:avLst/>
          </a:prstGeom>
          <a:noFill/>
        </p:spPr>
        <p:txBody>
          <a:bodyPr wrap="square" rtlCol="0">
            <a:spAutoFit/>
          </a:bodyPr>
          <a:lstStyle/>
          <a:p>
            <a:pPr algn="r"/>
            <a:r>
              <a:rPr lang="en-US" sz="1400" dirty="0" smtClean="0"/>
              <a:t>The Alexandria Museum of Art preserves, shares, and promotes the visual arts in central Louisiana. </a:t>
            </a:r>
            <a:endParaRPr lang="en-US" sz="1400" dirty="0"/>
          </a:p>
        </p:txBody>
      </p:sp>
    </p:spTree>
    <p:extLst>
      <p:ext uri="{BB962C8B-B14F-4D97-AF65-F5344CB8AC3E}">
        <p14:creationId xmlns:p14="http://schemas.microsoft.com/office/powerpoint/2010/main" val="9101231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219200"/>
            <a:ext cx="5943600" cy="5029200"/>
          </a:xfrm>
        </p:spPr>
        <p:txBody>
          <a:bodyPr>
            <a:noAutofit/>
          </a:bodyPr>
          <a:lstStyle/>
          <a:p>
            <a:pPr marL="762000" indent="-762000">
              <a:lnSpc>
                <a:spcPct val="90000"/>
              </a:lnSpc>
            </a:pPr>
            <a:r>
              <a:rPr lang="en-US" sz="2000" dirty="0" smtClean="0">
                <a:solidFill>
                  <a:srgbClr val="080808"/>
                </a:solidFill>
              </a:rPr>
              <a:t>The first European settlers here were the </a:t>
            </a:r>
            <a:r>
              <a:rPr lang="en-US" sz="2000" b="1" dirty="0" smtClean="0">
                <a:solidFill>
                  <a:srgbClr val="080808"/>
                </a:solidFill>
              </a:rPr>
              <a:t>Acadians </a:t>
            </a:r>
            <a:r>
              <a:rPr lang="en-US" sz="2000" dirty="0" smtClean="0">
                <a:solidFill>
                  <a:srgbClr val="080808"/>
                </a:solidFill>
              </a:rPr>
              <a:t>(Cajuns for short), French Canadians that arrived in the 1760s.</a:t>
            </a:r>
          </a:p>
          <a:p>
            <a:pPr marL="762000" indent="-762000">
              <a:lnSpc>
                <a:spcPct val="90000"/>
              </a:lnSpc>
            </a:pPr>
            <a:r>
              <a:rPr lang="en-US" sz="2000" dirty="0" smtClean="0">
                <a:solidFill>
                  <a:srgbClr val="080808"/>
                </a:solidFill>
              </a:rPr>
              <a:t>In this region, the Cajun culture is divided into prairie (where residents rely on farming and raising livestock) and wetland (where fishing and trapping are popular) areas.</a:t>
            </a:r>
          </a:p>
          <a:p>
            <a:pPr marL="762000" indent="-762000">
              <a:lnSpc>
                <a:spcPct val="90000"/>
              </a:lnSpc>
            </a:pPr>
            <a:r>
              <a:rPr lang="en-US" sz="2000" dirty="0" smtClean="0">
                <a:solidFill>
                  <a:srgbClr val="080808"/>
                </a:solidFill>
              </a:rPr>
              <a:t>The Prairie Acadian Cultural Center is in </a:t>
            </a:r>
            <a:r>
              <a:rPr lang="en-US" sz="2000" dirty="0" smtClean="0"/>
              <a:t>Eunice</a:t>
            </a:r>
            <a:r>
              <a:rPr lang="en-US" sz="2000" dirty="0" smtClean="0">
                <a:solidFill>
                  <a:srgbClr val="080808"/>
                </a:solidFill>
              </a:rPr>
              <a:t>, and a Wetlands Acadian Center is in </a:t>
            </a:r>
            <a:r>
              <a:rPr lang="en-US" sz="2000" dirty="0" smtClean="0"/>
              <a:t>Thibodaux</a:t>
            </a:r>
            <a:r>
              <a:rPr lang="en-US" sz="2000" dirty="0" smtClean="0">
                <a:solidFill>
                  <a:srgbClr val="080808"/>
                </a:solidFill>
              </a:rPr>
              <a:t>.</a:t>
            </a:r>
          </a:p>
          <a:p>
            <a:pPr marL="762000" indent="-762000">
              <a:lnSpc>
                <a:spcPct val="90000"/>
              </a:lnSpc>
            </a:pPr>
            <a:r>
              <a:rPr lang="en-US" sz="2000" dirty="0" smtClean="0">
                <a:solidFill>
                  <a:srgbClr val="080808"/>
                </a:solidFill>
              </a:rPr>
              <a:t>The oil industry brought many jobs in oil production and related industries to Acadians.</a:t>
            </a:r>
          </a:p>
          <a:p>
            <a:pPr marL="762000" indent="-762000">
              <a:lnSpc>
                <a:spcPct val="90000"/>
              </a:lnSpc>
            </a:pPr>
            <a:r>
              <a:rPr lang="en-US" sz="2000" dirty="0" smtClean="0">
                <a:solidFill>
                  <a:srgbClr val="080808"/>
                </a:solidFill>
              </a:rPr>
              <a:t>These new industries led to the development of urban areas, including Houma, Lafayette, Morgan City, and Thibodaux.</a:t>
            </a:r>
          </a:p>
          <a:p>
            <a:endParaRPr lang="en-US" sz="2400" dirty="0" smtClean="0"/>
          </a:p>
          <a:p>
            <a:endParaRPr lang="en-US" sz="2400" dirty="0" smtClean="0"/>
          </a:p>
          <a:p>
            <a:endParaRPr lang="en-US" sz="2400" dirty="0" smtClean="0"/>
          </a:p>
          <a:p>
            <a:endParaRPr lang="en-US" sz="2400" dirty="0" smtClean="0"/>
          </a:p>
          <a:p>
            <a:endParaRPr lang="en-US" sz="2400" dirty="0"/>
          </a:p>
        </p:txBody>
      </p:sp>
      <p:pic>
        <p:nvPicPr>
          <p:cNvPr id="3" name="Content Placeholder 2" descr="Acadian Cultural Center, Lafayette (LT).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6168086" y="1676400"/>
            <a:ext cx="2950685" cy="3306763"/>
          </a:xfrm>
        </p:spPr>
      </p:pic>
      <p:sp>
        <p:nvSpPr>
          <p:cNvPr id="7" name="Slide Number Placeholder 6"/>
          <p:cNvSpPr>
            <a:spLocks noGrp="1"/>
          </p:cNvSpPr>
          <p:nvPr>
            <p:ph type="sldNum" sz="quarter" idx="12"/>
          </p:nvPr>
        </p:nvSpPr>
        <p:spPr/>
        <p:txBody>
          <a:bodyPr/>
          <a:lstStyle/>
          <a:p>
            <a:fld id="{5B75B92E-C504-4F72-91D6-D83D77D1C380}" type="slidenum">
              <a:rPr lang="en-US" smtClean="0"/>
              <a:pPr/>
              <a:t>14</a:t>
            </a:fld>
            <a:endParaRPr lang="en-US" dirty="0"/>
          </a:p>
        </p:txBody>
      </p:sp>
      <p:sp>
        <p:nvSpPr>
          <p:cNvPr id="5" name="Title 4"/>
          <p:cNvSpPr>
            <a:spLocks noGrp="1"/>
          </p:cNvSpPr>
          <p:nvPr>
            <p:ph type="title"/>
          </p:nvPr>
        </p:nvSpPr>
        <p:spPr/>
        <p:txBody>
          <a:bodyPr>
            <a:normAutofit/>
          </a:bodyPr>
          <a:lstStyle/>
          <a:p>
            <a:r>
              <a:rPr lang="en-US" dirty="0" smtClean="0"/>
              <a:t>Cajun Country</a:t>
            </a:r>
            <a:endParaRPr lang="en-US" dirty="0"/>
          </a:p>
        </p:txBody>
      </p:sp>
      <p:sp>
        <p:nvSpPr>
          <p:cNvPr id="4" name="TextBox 3"/>
          <p:cNvSpPr txBox="1"/>
          <p:nvPr/>
        </p:nvSpPr>
        <p:spPr>
          <a:xfrm>
            <a:off x="6376904" y="5029200"/>
            <a:ext cx="2743200" cy="1169551"/>
          </a:xfrm>
          <a:prstGeom prst="rect">
            <a:avLst/>
          </a:prstGeom>
          <a:noFill/>
        </p:spPr>
        <p:txBody>
          <a:bodyPr wrap="square" rtlCol="0">
            <a:spAutoFit/>
          </a:bodyPr>
          <a:lstStyle/>
          <a:p>
            <a:pPr algn="r"/>
            <a:r>
              <a:rPr lang="en-US" sz="1400" dirty="0" smtClean="0"/>
              <a:t>The Acadian Cultural Center in Lafayette tells stories of the origins, migration, settlement and culture of Cajuns and other area groups. </a:t>
            </a:r>
            <a:endParaRPr lang="en-US" sz="1400" dirty="0"/>
          </a:p>
        </p:txBody>
      </p:sp>
    </p:spTree>
    <p:extLst>
      <p:ext uri="{BB962C8B-B14F-4D97-AF65-F5344CB8AC3E}">
        <p14:creationId xmlns:p14="http://schemas.microsoft.com/office/powerpoint/2010/main" val="201292452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219200"/>
            <a:ext cx="5562600" cy="5334000"/>
          </a:xfrm>
        </p:spPr>
        <p:txBody>
          <a:bodyPr>
            <a:normAutofit fontScale="92500" lnSpcReduction="10000"/>
          </a:bodyPr>
          <a:lstStyle/>
          <a:p>
            <a:pPr marL="762000" indent="-762000">
              <a:lnSpc>
                <a:spcPct val="90000"/>
              </a:lnSpc>
            </a:pPr>
            <a:r>
              <a:rPr lang="en-US" dirty="0" smtClean="0">
                <a:solidFill>
                  <a:srgbClr val="080808"/>
                </a:solidFill>
              </a:rPr>
              <a:t>Plantations used to dominate the region’s geography and culture.</a:t>
            </a:r>
          </a:p>
          <a:p>
            <a:pPr marL="762000" indent="-762000">
              <a:lnSpc>
                <a:spcPct val="90000"/>
              </a:lnSpc>
            </a:pPr>
            <a:r>
              <a:rPr lang="en-US" dirty="0" smtClean="0">
                <a:solidFill>
                  <a:srgbClr val="080808"/>
                </a:solidFill>
              </a:rPr>
              <a:t>The profits gained from the cultivation of sugar and cotton made these plantation houses quite impressive.</a:t>
            </a:r>
          </a:p>
          <a:p>
            <a:pPr marL="762000" indent="-762000">
              <a:lnSpc>
                <a:spcPct val="90000"/>
              </a:lnSpc>
            </a:pPr>
            <a:r>
              <a:rPr lang="en-US" dirty="0" smtClean="0">
                <a:solidFill>
                  <a:srgbClr val="080808"/>
                </a:solidFill>
              </a:rPr>
              <a:t>Chemical companies now dominate the work field in this region.</a:t>
            </a:r>
          </a:p>
          <a:p>
            <a:pPr marL="762000" indent="-762000">
              <a:lnSpc>
                <a:spcPct val="90000"/>
              </a:lnSpc>
            </a:pPr>
            <a:r>
              <a:rPr lang="en-US" dirty="0" smtClean="0">
                <a:solidFill>
                  <a:srgbClr val="080808"/>
                </a:solidFill>
              </a:rPr>
              <a:t>Baton Rouge is the state’s capital—it is home to the State Capitol, headquarters for many state agencies, and Louisiana State University. </a:t>
            </a:r>
          </a:p>
          <a:p>
            <a:endParaRPr lang="en-US" dirty="0" smtClean="0"/>
          </a:p>
          <a:p>
            <a:endParaRPr lang="en-US" dirty="0" smtClean="0"/>
          </a:p>
          <a:p>
            <a:endParaRPr lang="en-US" dirty="0" smtClean="0"/>
          </a:p>
          <a:p>
            <a:endParaRPr lang="en-US" dirty="0" smtClean="0"/>
          </a:p>
          <a:p>
            <a:endParaRPr lang="en-US" dirty="0"/>
          </a:p>
        </p:txBody>
      </p:sp>
      <p:pic>
        <p:nvPicPr>
          <p:cNvPr id="3" name="Content Placeholder 2" descr="LSU Bell Tower (LT).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r="-951"/>
          <a:stretch/>
        </p:blipFill>
        <p:spPr>
          <a:xfrm>
            <a:off x="5791200" y="1219200"/>
            <a:ext cx="3133943" cy="4626966"/>
          </a:xfrm>
        </p:spPr>
      </p:pic>
      <p:sp>
        <p:nvSpPr>
          <p:cNvPr id="7" name="Slide Number Placeholder 6"/>
          <p:cNvSpPr>
            <a:spLocks noGrp="1"/>
          </p:cNvSpPr>
          <p:nvPr>
            <p:ph type="sldNum" sz="quarter" idx="12"/>
          </p:nvPr>
        </p:nvSpPr>
        <p:spPr/>
        <p:txBody>
          <a:bodyPr/>
          <a:lstStyle/>
          <a:p>
            <a:fld id="{5B75B92E-C504-4F72-91D6-D83D77D1C380}" type="slidenum">
              <a:rPr lang="en-US" smtClean="0"/>
              <a:pPr/>
              <a:t>15</a:t>
            </a:fld>
            <a:endParaRPr lang="en-US" dirty="0"/>
          </a:p>
        </p:txBody>
      </p:sp>
      <p:sp>
        <p:nvSpPr>
          <p:cNvPr id="5" name="Title 4"/>
          <p:cNvSpPr>
            <a:spLocks noGrp="1"/>
          </p:cNvSpPr>
          <p:nvPr>
            <p:ph type="title"/>
          </p:nvPr>
        </p:nvSpPr>
        <p:spPr/>
        <p:txBody>
          <a:bodyPr>
            <a:normAutofit/>
          </a:bodyPr>
          <a:lstStyle/>
          <a:p>
            <a:r>
              <a:rPr lang="en-US" dirty="0" smtClean="0"/>
              <a:t>Plantation Country</a:t>
            </a:r>
            <a:endParaRPr lang="en-US" dirty="0"/>
          </a:p>
        </p:txBody>
      </p:sp>
      <p:sp>
        <p:nvSpPr>
          <p:cNvPr id="4" name="TextBox 3"/>
          <p:cNvSpPr txBox="1"/>
          <p:nvPr/>
        </p:nvSpPr>
        <p:spPr>
          <a:xfrm>
            <a:off x="5562600" y="5867400"/>
            <a:ext cx="3352800" cy="523220"/>
          </a:xfrm>
          <a:prstGeom prst="rect">
            <a:avLst/>
          </a:prstGeom>
          <a:noFill/>
        </p:spPr>
        <p:txBody>
          <a:bodyPr wrap="square" rtlCol="0">
            <a:spAutoFit/>
          </a:bodyPr>
          <a:lstStyle/>
          <a:p>
            <a:pPr algn="r"/>
            <a:r>
              <a:rPr lang="en-US" sz="1400" dirty="0" smtClean="0"/>
              <a:t>Bell tower at LSU, the flagship university of the state</a:t>
            </a:r>
            <a:endParaRPr lang="en-US" sz="1400" dirty="0"/>
          </a:p>
        </p:txBody>
      </p:sp>
    </p:spTree>
    <p:extLst>
      <p:ext uri="{BB962C8B-B14F-4D97-AF65-F5344CB8AC3E}">
        <p14:creationId xmlns:p14="http://schemas.microsoft.com/office/powerpoint/2010/main" val="223662392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871" y="1371600"/>
            <a:ext cx="5257800" cy="5410200"/>
          </a:xfrm>
        </p:spPr>
        <p:txBody>
          <a:bodyPr>
            <a:noAutofit/>
          </a:bodyPr>
          <a:lstStyle/>
          <a:p>
            <a:pPr marL="762000" indent="-762000">
              <a:lnSpc>
                <a:spcPct val="90000"/>
              </a:lnSpc>
            </a:pPr>
            <a:r>
              <a:rPr lang="en-US" sz="2200" dirty="0" smtClean="0">
                <a:solidFill>
                  <a:srgbClr val="080808"/>
                </a:solidFill>
              </a:rPr>
              <a:t>New Orleans forms the heart of the Greater New Orleans region.</a:t>
            </a:r>
          </a:p>
          <a:p>
            <a:pPr marL="762000" indent="-762000">
              <a:lnSpc>
                <a:spcPct val="90000"/>
              </a:lnSpc>
            </a:pPr>
            <a:r>
              <a:rPr lang="en-US" sz="2200" dirty="0" smtClean="0">
                <a:solidFill>
                  <a:srgbClr val="080808"/>
                </a:solidFill>
              </a:rPr>
              <a:t>New Orleans’ port and tourism are its most important economic activities.</a:t>
            </a:r>
          </a:p>
          <a:p>
            <a:pPr marL="762000" indent="-762000">
              <a:lnSpc>
                <a:spcPct val="90000"/>
              </a:lnSpc>
            </a:pPr>
            <a:r>
              <a:rPr lang="en-US" sz="2200" dirty="0" smtClean="0">
                <a:solidFill>
                  <a:srgbClr val="080808"/>
                </a:solidFill>
              </a:rPr>
              <a:t>Architectural history, cuisine, and music are some of the city’s most celebrated cultural traditions.</a:t>
            </a:r>
          </a:p>
          <a:p>
            <a:pPr marL="762000" indent="-762000">
              <a:lnSpc>
                <a:spcPct val="90000"/>
              </a:lnSpc>
            </a:pPr>
            <a:r>
              <a:rPr lang="en-US" sz="2200" dirty="0" smtClean="0">
                <a:solidFill>
                  <a:srgbClr val="080808"/>
                </a:solidFill>
              </a:rPr>
              <a:t>Jefferson Parish and its cities of Metairie and Kenner are considered part of the Greater New Orleans area, as well as cities, like Covington and Slidell, located in the Northshore.  </a:t>
            </a:r>
          </a:p>
          <a:p>
            <a:endParaRPr lang="en-US" sz="2400" dirty="0" smtClean="0"/>
          </a:p>
          <a:p>
            <a:endParaRPr lang="en-US" sz="2400" dirty="0" smtClean="0"/>
          </a:p>
          <a:p>
            <a:endParaRPr lang="en-US" sz="2400" dirty="0" smtClean="0"/>
          </a:p>
          <a:p>
            <a:endParaRPr lang="en-US" sz="2400" dirty="0" smtClean="0"/>
          </a:p>
          <a:p>
            <a:endParaRPr lang="en-US" sz="28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16</a:t>
            </a:fld>
            <a:endParaRPr lang="en-US" dirty="0"/>
          </a:p>
        </p:txBody>
      </p:sp>
      <p:sp>
        <p:nvSpPr>
          <p:cNvPr id="5" name="Title 4"/>
          <p:cNvSpPr>
            <a:spLocks noGrp="1"/>
          </p:cNvSpPr>
          <p:nvPr>
            <p:ph type="title"/>
          </p:nvPr>
        </p:nvSpPr>
        <p:spPr/>
        <p:txBody>
          <a:bodyPr>
            <a:normAutofit/>
          </a:bodyPr>
          <a:lstStyle/>
          <a:p>
            <a:r>
              <a:rPr lang="en-US" dirty="0" smtClean="0"/>
              <a:t>Greater New Orleans</a:t>
            </a:r>
            <a:endParaRPr lang="en-US" dirty="0"/>
          </a:p>
        </p:txBody>
      </p:sp>
      <p:sp>
        <p:nvSpPr>
          <p:cNvPr id="4" name="TextBox 3"/>
          <p:cNvSpPr txBox="1"/>
          <p:nvPr/>
        </p:nvSpPr>
        <p:spPr>
          <a:xfrm>
            <a:off x="6324600" y="4495800"/>
            <a:ext cx="2667000" cy="830997"/>
          </a:xfrm>
          <a:prstGeom prst="rect">
            <a:avLst/>
          </a:prstGeom>
          <a:noFill/>
        </p:spPr>
        <p:txBody>
          <a:bodyPr wrap="square" rtlCol="0">
            <a:spAutoFit/>
          </a:bodyPr>
          <a:lstStyle/>
          <a:p>
            <a:pPr algn="r"/>
            <a:r>
              <a:rPr lang="en-US" sz="1600" dirty="0" smtClean="0"/>
              <a:t>Weekends in New Orleans are abuzz with citizens and tourists. </a:t>
            </a:r>
            <a:endParaRPr lang="en-US" sz="1600" dirty="0"/>
          </a:p>
        </p:txBody>
      </p:sp>
      <p:pic>
        <p:nvPicPr>
          <p:cNvPr id="11" name="Content Placeholder 10" descr="2099 New Orleans St. Louis Cathedral (RL).ti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31"/>
          <a:stretch/>
        </p:blipFill>
        <p:spPr>
          <a:xfrm>
            <a:off x="5490726" y="1981201"/>
            <a:ext cx="3533179" cy="2514600"/>
          </a:xfrm>
        </p:spPr>
      </p:pic>
    </p:spTree>
    <p:extLst>
      <p:ext uri="{BB962C8B-B14F-4D97-AF65-F5344CB8AC3E}">
        <p14:creationId xmlns:p14="http://schemas.microsoft.com/office/powerpoint/2010/main" val="15783732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3: </a:t>
            </a:r>
            <a:r>
              <a:rPr lang="en-US" dirty="0" smtClean="0"/>
              <a:t>People and Culture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144963"/>
          </a:xfrm>
        </p:spPr>
        <p:txBody>
          <a:bodyPr/>
          <a:lstStyle/>
          <a:p>
            <a:r>
              <a:rPr lang="en-US" dirty="0" smtClean="0"/>
              <a:t>Essential Question:</a:t>
            </a:r>
          </a:p>
          <a:p>
            <a:pPr lvl="1"/>
            <a:r>
              <a:rPr lang="en-US" dirty="0" smtClean="0">
                <a:solidFill>
                  <a:srgbClr val="080808"/>
                </a:solidFill>
              </a:rPr>
              <a:t> How have different ethnic groups influenced the culture of Louisiana?</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17</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3: People and Culture</a:t>
            </a:r>
            <a:endParaRPr lang="en-US" dirty="0"/>
          </a:p>
        </p:txBody>
      </p:sp>
      <p:sp>
        <p:nvSpPr>
          <p:cNvPr id="3" name="Content Placeholder 2"/>
          <p:cNvSpPr>
            <a:spLocks noGrp="1"/>
          </p:cNvSpPr>
          <p:nvPr>
            <p:ph idx="1"/>
          </p:nvPr>
        </p:nvSpPr>
        <p:spPr>
          <a:xfrm>
            <a:off x="685800" y="1066800"/>
            <a:ext cx="8229600" cy="4419600"/>
          </a:xfrm>
        </p:spPr>
        <p:txBody>
          <a:bodyPr>
            <a:normAutofit/>
          </a:bodyPr>
          <a:lstStyle/>
          <a:p>
            <a:r>
              <a:rPr lang="en-US" dirty="0" smtClean="0"/>
              <a:t>What terms do I need to know? </a:t>
            </a:r>
          </a:p>
          <a:p>
            <a:pPr lvl="1"/>
            <a:r>
              <a:rPr lang="en-US" dirty="0" smtClean="0"/>
              <a:t>ethnic group</a:t>
            </a:r>
          </a:p>
          <a:p>
            <a:pPr lvl="1"/>
            <a:r>
              <a:rPr lang="en-US" dirty="0" smtClean="0"/>
              <a:t>African American</a:t>
            </a:r>
          </a:p>
          <a:p>
            <a:pPr lvl="1"/>
            <a:r>
              <a:rPr lang="en-US" dirty="0" smtClean="0"/>
              <a:t>Anglo</a:t>
            </a:r>
          </a:p>
          <a:p>
            <a:pPr lvl="1"/>
            <a:r>
              <a:rPr lang="en-US" dirty="0" smtClean="0"/>
              <a:t>Creole</a:t>
            </a:r>
          </a:p>
          <a:p>
            <a:pPr lvl="1"/>
            <a:r>
              <a:rPr lang="en-US" dirty="0" smtClean="0"/>
              <a:t>Hispanic</a:t>
            </a:r>
          </a:p>
          <a:p>
            <a:pPr lvl="1"/>
            <a:r>
              <a:rPr lang="en-US" dirty="0" smtClean="0"/>
              <a:t>Isleño</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18</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5029200" cy="5334000"/>
          </a:xfrm>
        </p:spPr>
        <p:txBody>
          <a:bodyPr>
            <a:normAutofit fontScale="77500" lnSpcReduction="20000"/>
          </a:bodyPr>
          <a:lstStyle/>
          <a:p>
            <a:pPr>
              <a:lnSpc>
                <a:spcPct val="120000"/>
              </a:lnSpc>
            </a:pPr>
            <a:r>
              <a:rPr lang="en-US" sz="2800" dirty="0" smtClean="0"/>
              <a:t>In the past and present, Louisiana has been shaped by the diversity of its people. Different </a:t>
            </a:r>
            <a:r>
              <a:rPr lang="en-US" sz="2800" b="1" dirty="0" smtClean="0"/>
              <a:t>ethnic groups</a:t>
            </a:r>
            <a:r>
              <a:rPr lang="en-US" sz="2800" dirty="0" smtClean="0"/>
              <a:t> provide the state with cultural influences. </a:t>
            </a:r>
          </a:p>
          <a:p>
            <a:pPr>
              <a:lnSpc>
                <a:spcPct val="120000"/>
              </a:lnSpc>
            </a:pPr>
            <a:r>
              <a:rPr lang="en-US" sz="2800" dirty="0" smtClean="0"/>
              <a:t>Ethnic groups are group of people who are or who consider themselves to be different from other members of their community based on several factors. People from the same ethnic group often come from the same place in the world or share a racial identity. </a:t>
            </a:r>
          </a:p>
          <a:p>
            <a:endParaRPr lang="en-US" sz="2800" dirty="0"/>
          </a:p>
        </p:txBody>
      </p:sp>
      <p:pic>
        <p:nvPicPr>
          <p:cNvPr id="6" name="Content Placeholder 5" descr="Czech quilts at LA Folklife Festival (LT).jpg"/>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5562600" y="1600200"/>
            <a:ext cx="3413925" cy="3839397"/>
          </a:xfrm>
        </p:spPr>
      </p:pic>
      <p:sp>
        <p:nvSpPr>
          <p:cNvPr id="4" name="Slide Number Placeholder 3"/>
          <p:cNvSpPr>
            <a:spLocks noGrp="1"/>
          </p:cNvSpPr>
          <p:nvPr>
            <p:ph type="sldNum" sz="quarter" idx="12"/>
          </p:nvPr>
        </p:nvSpPr>
        <p:spPr/>
        <p:txBody>
          <a:bodyPr/>
          <a:lstStyle/>
          <a:p>
            <a:fld id="{5B75B92E-C504-4F72-91D6-D83D77D1C380}" type="slidenum">
              <a:rPr lang="en-US" smtClean="0"/>
              <a:pPr/>
              <a:t>19</a:t>
            </a:fld>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
        <p:nvSpPr>
          <p:cNvPr id="7" name="TextBox 6"/>
          <p:cNvSpPr txBox="1"/>
          <p:nvPr/>
        </p:nvSpPr>
        <p:spPr>
          <a:xfrm>
            <a:off x="6019800" y="5486400"/>
            <a:ext cx="2971800" cy="584776"/>
          </a:xfrm>
          <a:prstGeom prst="rect">
            <a:avLst/>
          </a:prstGeom>
          <a:noFill/>
        </p:spPr>
        <p:txBody>
          <a:bodyPr wrap="square" rtlCol="0">
            <a:spAutoFit/>
          </a:bodyPr>
          <a:lstStyle/>
          <a:p>
            <a:pPr algn="r"/>
            <a:r>
              <a:rPr lang="en-US" sz="1600" dirty="0" smtClean="0"/>
              <a:t>Czech quilting, </a:t>
            </a:r>
          </a:p>
          <a:p>
            <a:pPr algn="r"/>
            <a:r>
              <a:rPr lang="en-US" sz="1600" dirty="0" smtClean="0"/>
              <a:t>Louisiana </a:t>
            </a:r>
            <a:r>
              <a:rPr lang="en-US" sz="1600" dirty="0" err="1" smtClean="0"/>
              <a:t>Folklife</a:t>
            </a:r>
            <a:r>
              <a:rPr lang="en-US" sz="1600" dirty="0" smtClean="0"/>
              <a:t> Festival </a:t>
            </a:r>
            <a:endParaRPr lang="en-US" sz="16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00400" y="3886200"/>
            <a:ext cx="5943600" cy="13716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3352800" y="3886200"/>
            <a:ext cx="5791200" cy="1323439"/>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4" action="ppaction://hlinksldjump"/>
              </a:rPr>
              <a:t>What is Culture?</a:t>
            </a:r>
            <a:endParaRPr lang="en-US" sz="2000" b="1" u="sng" dirty="0" smtClean="0">
              <a:solidFill>
                <a:srgbClr val="FF0000"/>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5" action="ppaction://hlinksldjump"/>
              </a:rPr>
              <a:t>Cultural Regions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6" action="ppaction://hlinksldjump"/>
              </a:rPr>
              <a:t>People and Culture</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4: </a:t>
            </a:r>
            <a:r>
              <a:rPr lang="en-US" sz="2000" b="1" u="sng" dirty="0" smtClean="0">
                <a:solidFill>
                  <a:srgbClr val="FF0000"/>
                </a:solidFill>
                <a:effectLst>
                  <a:outerShdw blurRad="38100" dist="38100" dir="2700000" algn="tl">
                    <a:srgbClr val="000000">
                      <a:alpha val="43137"/>
                    </a:srgbClr>
                  </a:outerShdw>
                </a:effectLst>
                <a:hlinkClick r:id="rId7" action="ppaction://hlinksldjump"/>
              </a:rPr>
              <a:t>Forms of Cultural Expression</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7" action="ppaction://hlinksldjump"/>
              </a:rPr>
              <a:t> </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Acadians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The Acadians were French migrants who first lived in what is now Canada.</a:t>
            </a:r>
          </a:p>
          <a:p>
            <a:pPr marL="762000" indent="-762000">
              <a:lnSpc>
                <a:spcPct val="100000"/>
              </a:lnSpc>
              <a:spcBef>
                <a:spcPts val="24"/>
              </a:spcBef>
            </a:pPr>
            <a:r>
              <a:rPr lang="en-US" dirty="0" smtClean="0"/>
              <a:t>The Acadians settled into Louisiana in the 1760s.</a:t>
            </a:r>
          </a:p>
          <a:p>
            <a:pPr marL="762000" indent="-762000">
              <a:lnSpc>
                <a:spcPct val="100000"/>
              </a:lnSpc>
              <a:spcBef>
                <a:spcPts val="24"/>
              </a:spcBef>
            </a:pPr>
            <a:r>
              <a:rPr lang="en-US" dirty="0" smtClean="0"/>
              <a:t>Thousands of Acadians still speak Creole French, and others share a similar dialect</a:t>
            </a:r>
            <a:r>
              <a:rPr lang="en-US" i="1" dirty="0" smtClean="0"/>
              <a:t>.</a:t>
            </a:r>
          </a:p>
          <a:p>
            <a:pPr marL="762000" indent="-762000">
              <a:lnSpc>
                <a:spcPct val="100000"/>
              </a:lnSpc>
              <a:spcBef>
                <a:spcPts val="24"/>
              </a:spcBef>
            </a:pPr>
            <a:r>
              <a:rPr lang="en-US" dirty="0" smtClean="0"/>
              <a:t>Their music and preparation of food makes them one of the most recognizable ethnic groups in the US.</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20</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African Americans</a:t>
            </a:r>
            <a:endParaRPr lang="en-US" dirty="0"/>
          </a:p>
        </p:txBody>
      </p:sp>
      <p:sp>
        <p:nvSpPr>
          <p:cNvPr id="3" name="Content Placeholder 2"/>
          <p:cNvSpPr>
            <a:spLocks noGrp="1"/>
          </p:cNvSpPr>
          <p:nvPr>
            <p:ph idx="1"/>
          </p:nvPr>
        </p:nvSpPr>
        <p:spPr>
          <a:xfrm>
            <a:off x="457200" y="990600"/>
            <a:ext cx="8382000" cy="5486400"/>
          </a:xfrm>
        </p:spPr>
        <p:txBody>
          <a:bodyPr>
            <a:normAutofit fontScale="77500" lnSpcReduction="20000"/>
          </a:bodyPr>
          <a:lstStyle/>
          <a:p>
            <a:pPr marL="762000" indent="-762000">
              <a:lnSpc>
                <a:spcPct val="120000"/>
              </a:lnSpc>
              <a:spcBef>
                <a:spcPts val="24"/>
              </a:spcBef>
            </a:pPr>
            <a:r>
              <a:rPr lang="en-US" b="1" dirty="0" smtClean="0"/>
              <a:t>African American </a:t>
            </a:r>
            <a:r>
              <a:rPr lang="en-US" dirty="0" smtClean="0"/>
              <a:t>refers to all people descended from the Africans brought to North America during its colonial and early national periods.</a:t>
            </a:r>
          </a:p>
          <a:p>
            <a:pPr marL="762000" indent="-762000">
              <a:lnSpc>
                <a:spcPct val="120000"/>
              </a:lnSpc>
              <a:spcBef>
                <a:spcPts val="24"/>
              </a:spcBef>
            </a:pPr>
            <a:r>
              <a:rPr lang="en-US" dirty="0" smtClean="0"/>
              <a:t>The first large groups of African Americans were brought from Africa to Louisiana between 1719 and 1721 to work as the colony’s main workforce.</a:t>
            </a:r>
          </a:p>
          <a:p>
            <a:pPr marL="762000" indent="-762000">
              <a:lnSpc>
                <a:spcPct val="120000"/>
              </a:lnSpc>
              <a:spcBef>
                <a:spcPts val="24"/>
              </a:spcBef>
            </a:pPr>
            <a:r>
              <a:rPr lang="en-US" dirty="0" smtClean="0"/>
              <a:t>After Louisiana became a state in 1803, new slaves came into the state from other states rather than from abroad.</a:t>
            </a:r>
          </a:p>
          <a:p>
            <a:pPr marL="762000" indent="-762000">
              <a:lnSpc>
                <a:spcPct val="120000"/>
              </a:lnSpc>
              <a:spcBef>
                <a:spcPts val="24"/>
              </a:spcBef>
            </a:pPr>
            <a:r>
              <a:rPr lang="en-US" dirty="0" smtClean="0"/>
              <a:t>The cultures of the descendants of Africans and the descendants of slaves brought to Louisiana during the colonial period differ.  </a:t>
            </a:r>
          </a:p>
          <a:p>
            <a:pPr lvl="1">
              <a:lnSpc>
                <a:spcPct val="120000"/>
              </a:lnSpc>
              <a:buNone/>
            </a:pPr>
            <a:endParaRPr lang="en-US" dirty="0" smtClean="0"/>
          </a:p>
          <a:p>
            <a:pPr lvl="1">
              <a:lnSpc>
                <a:spcPct val="120000"/>
              </a:lnSpc>
            </a:pP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21</a:t>
            </a:fld>
            <a:endParaRPr lang="en-US" dirty="0"/>
          </a:p>
        </p:txBody>
      </p:sp>
    </p:spTree>
    <p:extLst>
      <p:ext uri="{BB962C8B-B14F-4D97-AF65-F5344CB8AC3E}">
        <p14:creationId xmlns:p14="http://schemas.microsoft.com/office/powerpoint/2010/main" val="15359102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Anglos</a:t>
            </a:r>
            <a:endParaRPr lang="en-US" dirty="0"/>
          </a:p>
        </p:txBody>
      </p:sp>
      <p:sp>
        <p:nvSpPr>
          <p:cNvPr id="3" name="Content Placeholder 2"/>
          <p:cNvSpPr>
            <a:spLocks noGrp="1"/>
          </p:cNvSpPr>
          <p:nvPr>
            <p:ph idx="1"/>
          </p:nvPr>
        </p:nvSpPr>
        <p:spPr>
          <a:xfrm>
            <a:off x="457200" y="990600"/>
            <a:ext cx="8229600" cy="5135563"/>
          </a:xfrm>
        </p:spPr>
        <p:txBody>
          <a:bodyPr>
            <a:noAutofit/>
          </a:bodyPr>
          <a:lstStyle/>
          <a:p>
            <a:pPr marL="762000" indent="-762000">
              <a:lnSpc>
                <a:spcPct val="100000"/>
              </a:lnSpc>
              <a:spcBef>
                <a:spcPts val="24"/>
              </a:spcBef>
            </a:pPr>
            <a:r>
              <a:rPr lang="en-US" sz="2600" b="1" dirty="0" smtClean="0"/>
              <a:t>Anglo</a:t>
            </a:r>
            <a:r>
              <a:rPr lang="en-US" sz="2600" dirty="0" smtClean="0"/>
              <a:t> refers to people who came into Louisiana from the American colonies established by the English.</a:t>
            </a:r>
          </a:p>
          <a:p>
            <a:pPr marL="762000" indent="-762000">
              <a:lnSpc>
                <a:spcPct val="100000"/>
              </a:lnSpc>
              <a:spcBef>
                <a:spcPts val="24"/>
              </a:spcBef>
            </a:pPr>
            <a:r>
              <a:rPr lang="en-US" sz="2600" dirty="0" smtClean="0"/>
              <a:t>Large numbers of Anglos began coming into Louisiana in the 1780s.</a:t>
            </a:r>
          </a:p>
          <a:p>
            <a:pPr marL="762000" indent="-762000">
              <a:lnSpc>
                <a:spcPct val="100000"/>
              </a:lnSpc>
              <a:spcBef>
                <a:spcPts val="24"/>
              </a:spcBef>
            </a:pPr>
            <a:r>
              <a:rPr lang="en-US" sz="2600" dirty="0" smtClean="0"/>
              <a:t>They settled in the northern region of the state and raised cotton on small farms.</a:t>
            </a:r>
          </a:p>
          <a:p>
            <a:pPr marL="762000" indent="-762000">
              <a:lnSpc>
                <a:spcPct val="100000"/>
              </a:lnSpc>
              <a:spcBef>
                <a:spcPts val="24"/>
              </a:spcBef>
            </a:pPr>
            <a:r>
              <a:rPr lang="en-US" sz="2600" dirty="0" smtClean="0"/>
              <a:t>What separates Anglos from other early Louisiana settlers is that they spoke English and were Protestant.</a:t>
            </a:r>
          </a:p>
          <a:p>
            <a:pPr marL="762000" indent="-762000">
              <a:lnSpc>
                <a:spcPct val="100000"/>
              </a:lnSpc>
              <a:spcBef>
                <a:spcPts val="24"/>
              </a:spcBef>
            </a:pPr>
            <a:r>
              <a:rPr lang="en-US" sz="2600" dirty="0" smtClean="0"/>
              <a:t>Other Anglos settled in New Orleans and were called </a:t>
            </a:r>
            <a:r>
              <a:rPr lang="en-US" sz="2600" i="1" dirty="0" smtClean="0"/>
              <a:t>Les Américains </a:t>
            </a:r>
            <a:r>
              <a:rPr lang="en-US" sz="2600" dirty="0" smtClean="0"/>
              <a:t>by the descendants of New Orleans’ settlers.</a:t>
            </a:r>
          </a:p>
          <a:p>
            <a:pPr lvl="1">
              <a:buNone/>
            </a:pPr>
            <a:endParaRPr lang="en-US" sz="2600" dirty="0" smtClean="0"/>
          </a:p>
          <a:p>
            <a:pPr lvl="1"/>
            <a:endParaRPr lang="en-US" sz="2600" dirty="0" smtClean="0"/>
          </a:p>
          <a:p>
            <a:pPr lvl="1"/>
            <a:endParaRPr lang="en-US" sz="26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22</a:t>
            </a:fld>
            <a:endParaRPr lang="en-US" dirty="0"/>
          </a:p>
        </p:txBody>
      </p:sp>
    </p:spTree>
    <p:extLst>
      <p:ext uri="{BB962C8B-B14F-4D97-AF65-F5344CB8AC3E}">
        <p14:creationId xmlns:p14="http://schemas.microsoft.com/office/powerpoint/2010/main" val="79474667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Creoles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b="1" dirty="0" smtClean="0"/>
              <a:t>Creole</a:t>
            </a:r>
            <a:r>
              <a:rPr lang="en-US" dirty="0" smtClean="0"/>
              <a:t> refers to the descendants of Louisiana’s earliest settlers, though the term has had many different meanings over time.</a:t>
            </a:r>
          </a:p>
          <a:p>
            <a:pPr marL="762000" indent="-762000">
              <a:lnSpc>
                <a:spcPct val="100000"/>
              </a:lnSpc>
              <a:spcBef>
                <a:spcPts val="24"/>
              </a:spcBef>
            </a:pPr>
            <a:r>
              <a:rPr lang="en-US" dirty="0" smtClean="0"/>
              <a:t>St. Landry Parish is home to several Creole of color communities.</a:t>
            </a:r>
          </a:p>
          <a:p>
            <a:pPr marL="762000" indent="-762000">
              <a:lnSpc>
                <a:spcPct val="100000"/>
              </a:lnSpc>
              <a:spcBef>
                <a:spcPts val="24"/>
              </a:spcBef>
            </a:pPr>
            <a:r>
              <a:rPr lang="en-US" dirty="0" smtClean="0"/>
              <a:t>Some continue to speak French, but most all today are English speakers.</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23</a:t>
            </a:fld>
            <a:endParaRPr lang="en-US" dirty="0"/>
          </a:p>
        </p:txBody>
      </p:sp>
    </p:spTree>
    <p:extLst>
      <p:ext uri="{BB962C8B-B14F-4D97-AF65-F5344CB8AC3E}">
        <p14:creationId xmlns:p14="http://schemas.microsoft.com/office/powerpoint/2010/main" val="253105548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Germans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Most German settlers were farmers who settled in an area known as the German Coast on the shore of Lake Pontchartrain.  </a:t>
            </a:r>
          </a:p>
          <a:p>
            <a:pPr marL="762000" indent="-762000">
              <a:lnSpc>
                <a:spcPct val="100000"/>
              </a:lnSpc>
              <a:spcBef>
                <a:spcPts val="24"/>
              </a:spcBef>
            </a:pPr>
            <a:r>
              <a:rPr lang="en-US" dirty="0" smtClean="0"/>
              <a:t>Early Germans did not retain their language and soon blended with the French culture that dominated the region.</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24</a:t>
            </a:fld>
            <a:endParaRPr lang="en-US" dirty="0"/>
          </a:p>
        </p:txBody>
      </p:sp>
    </p:spTree>
    <p:extLst>
      <p:ext uri="{BB962C8B-B14F-4D97-AF65-F5344CB8AC3E}">
        <p14:creationId xmlns:p14="http://schemas.microsoft.com/office/powerpoint/2010/main" val="177794192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Hispanics</a:t>
            </a:r>
            <a:endParaRPr lang="en-US" dirty="0"/>
          </a:p>
        </p:txBody>
      </p:sp>
      <p:sp>
        <p:nvSpPr>
          <p:cNvPr id="3" name="Content Placeholder 2"/>
          <p:cNvSpPr>
            <a:spLocks noGrp="1"/>
          </p:cNvSpPr>
          <p:nvPr>
            <p:ph idx="1"/>
          </p:nvPr>
        </p:nvSpPr>
        <p:spPr>
          <a:xfrm>
            <a:off x="457200" y="838200"/>
            <a:ext cx="8382000" cy="5638800"/>
          </a:xfrm>
        </p:spPr>
        <p:txBody>
          <a:bodyPr>
            <a:normAutofit/>
          </a:bodyPr>
          <a:lstStyle/>
          <a:p>
            <a:pPr marL="762000" indent="-762000">
              <a:lnSpc>
                <a:spcPct val="100000"/>
              </a:lnSpc>
              <a:spcBef>
                <a:spcPts val="24"/>
              </a:spcBef>
            </a:pPr>
            <a:r>
              <a:rPr lang="en-US" sz="2400" dirty="0" smtClean="0"/>
              <a:t>The first large groups of </a:t>
            </a:r>
            <a:r>
              <a:rPr lang="en-US" sz="2400" b="1" dirty="0" smtClean="0"/>
              <a:t>Hispanics </a:t>
            </a:r>
            <a:r>
              <a:rPr lang="en-US" sz="2400" dirty="0" smtClean="0"/>
              <a:t>(Spanish-speaking people) came when Louisiana became a Spanish colony in the 1760s.</a:t>
            </a:r>
          </a:p>
          <a:p>
            <a:pPr marL="762000" indent="-762000">
              <a:lnSpc>
                <a:spcPct val="100000"/>
              </a:lnSpc>
              <a:spcBef>
                <a:spcPts val="24"/>
              </a:spcBef>
            </a:pPr>
            <a:r>
              <a:rPr lang="en-US" sz="2400" b="1" dirty="0"/>
              <a:t>Isleños </a:t>
            </a:r>
            <a:r>
              <a:rPr lang="en-US" sz="2400" dirty="0"/>
              <a:t>are members of the most prominent group of</a:t>
            </a:r>
            <a:r>
              <a:rPr lang="en-US" sz="2400" dirty="0" smtClean="0"/>
              <a:t> Hispanics that </a:t>
            </a:r>
            <a:r>
              <a:rPr lang="en-US" sz="2400" dirty="0"/>
              <a:t>the Spanish government brought over for population </a:t>
            </a:r>
            <a:r>
              <a:rPr lang="en-US" sz="2400" dirty="0" smtClean="0"/>
              <a:t>growth from the Canary Islands. </a:t>
            </a:r>
            <a:endParaRPr lang="en-US" sz="2400" dirty="0"/>
          </a:p>
          <a:p>
            <a:pPr marL="762000" indent="-762000">
              <a:lnSpc>
                <a:spcPct val="100000"/>
              </a:lnSpc>
              <a:spcBef>
                <a:spcPts val="24"/>
              </a:spcBef>
            </a:pPr>
            <a:r>
              <a:rPr lang="en-US" sz="2400" dirty="0" smtClean="0"/>
              <a:t>Isleños keep their cultural traditions alive through singing </a:t>
            </a:r>
            <a:r>
              <a:rPr lang="en-US" sz="2400" i="1" dirty="0" smtClean="0"/>
              <a:t>dècimas</a:t>
            </a:r>
            <a:r>
              <a:rPr lang="en-US" sz="2400" dirty="0" smtClean="0"/>
              <a:t>.</a:t>
            </a:r>
          </a:p>
          <a:p>
            <a:pPr marL="762000" indent="-762000">
              <a:lnSpc>
                <a:spcPct val="100000"/>
              </a:lnSpc>
              <a:spcBef>
                <a:spcPts val="24"/>
              </a:spcBef>
            </a:pPr>
            <a:r>
              <a:rPr lang="en-US" sz="2400" dirty="0" smtClean="0"/>
              <a:t>Another group of Spanish speakers came from the Málaga region of Spain, and founded the city New Iberia.</a:t>
            </a:r>
            <a:endParaRPr lang="en-US" sz="2400" dirty="0"/>
          </a:p>
          <a:p>
            <a:pPr marL="762000" indent="-762000">
              <a:lnSpc>
                <a:spcPct val="100000"/>
              </a:lnSpc>
              <a:spcBef>
                <a:spcPts val="24"/>
              </a:spcBef>
            </a:pPr>
            <a:r>
              <a:rPr lang="en-US" sz="2400" dirty="0" smtClean="0"/>
              <a:t>Cuban exiles settled in New Orleans in the 1960s, but in more recent times Spanish speakers have come from Latin American countries, like Mexico and Honduras.</a:t>
            </a:r>
          </a:p>
          <a:p>
            <a:pPr lvl="1"/>
            <a:endParaRPr lang="en-US" sz="2400" dirty="0" smtClean="0"/>
          </a:p>
          <a:p>
            <a:pPr lvl="1"/>
            <a:endParaRPr lang="en-US" sz="24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25</a:t>
            </a:fld>
            <a:endParaRPr lang="en-US" dirty="0"/>
          </a:p>
        </p:txBody>
      </p:sp>
    </p:spTree>
    <p:extLst>
      <p:ext uri="{BB962C8B-B14F-4D97-AF65-F5344CB8AC3E}">
        <p14:creationId xmlns:p14="http://schemas.microsoft.com/office/powerpoint/2010/main" val="75022135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Italians began arriving in Louisiana in the nineteenth century.</a:t>
            </a:r>
          </a:p>
          <a:p>
            <a:pPr marL="762000" indent="-762000">
              <a:spcBef>
                <a:spcPts val="24"/>
              </a:spcBef>
            </a:pPr>
            <a:r>
              <a:rPr lang="en-US" dirty="0" smtClean="0">
                <a:cs typeface="Arial" charset="0"/>
              </a:rPr>
              <a:t>Many came from rural areas and had farming experience.</a:t>
            </a:r>
          </a:p>
          <a:p>
            <a:pPr marL="762000" indent="-762000">
              <a:spcBef>
                <a:spcPts val="24"/>
              </a:spcBef>
            </a:pPr>
            <a:r>
              <a:rPr lang="en-US" dirty="0" smtClean="0">
                <a:cs typeface="Arial" charset="0"/>
              </a:rPr>
              <a:t>If it was affordable, some Italians set up farms outside New Orleans and sold their produce in the city.</a:t>
            </a:r>
          </a:p>
          <a:p>
            <a:pPr marL="762000" indent="-762000">
              <a:spcBef>
                <a:spcPts val="24"/>
              </a:spcBef>
            </a:pPr>
            <a:r>
              <a:rPr lang="en-US" dirty="0" smtClean="0">
                <a:cs typeface="Arial" charset="0"/>
              </a:rPr>
              <a:t>A large group of descendants now live in Independence in Tangipahoa Parish.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26</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Italians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At the time of French settlement there were seven groups of Native Americans who lived in what is now Louisiana.</a:t>
            </a:r>
          </a:p>
          <a:p>
            <a:pPr marL="762000" indent="-762000">
              <a:spcBef>
                <a:spcPts val="24"/>
              </a:spcBef>
            </a:pPr>
            <a:r>
              <a:rPr lang="en-US" dirty="0" smtClean="0">
                <a:cs typeface="Arial" charset="0"/>
              </a:rPr>
              <a:t>Today there are four groups recognized as sovereign Indian nations: </a:t>
            </a:r>
            <a:r>
              <a:rPr lang="en-US" dirty="0" smtClean="0"/>
              <a:t>the Chitimacha, the Jena Band of Choctaw, the Coushatta, and the Tunica-Biloxi. </a:t>
            </a:r>
            <a:endParaRPr lang="en-US" dirty="0" smtClean="0">
              <a:cs typeface="Arial" charset="0"/>
            </a:endParaRPr>
          </a:p>
          <a:p>
            <a:pPr marL="762000" indent="-762000">
              <a:spcBef>
                <a:spcPts val="24"/>
              </a:spcBef>
            </a:pPr>
            <a:r>
              <a:rPr lang="en-US" dirty="0" smtClean="0">
                <a:cs typeface="Arial" charset="0"/>
              </a:rPr>
              <a:t>Other Native American groups have sought federal recognition but have failed to achieve it. The largest of these is the United Houma Nation.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27</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Native Americans</a:t>
            </a:r>
            <a:endParaRPr lang="en-US" dirty="0"/>
          </a:p>
        </p:txBody>
      </p:sp>
    </p:spTree>
    <p:extLst>
      <p:ext uri="{BB962C8B-B14F-4D97-AF65-F5344CB8AC3E}">
        <p14:creationId xmlns:p14="http://schemas.microsoft.com/office/powerpoint/2010/main" val="1677347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lnSpcReduction="10000"/>
          </a:bodyPr>
          <a:lstStyle/>
          <a:p>
            <a:pPr marL="762000" indent="-762000">
              <a:spcBef>
                <a:spcPts val="24"/>
              </a:spcBef>
            </a:pPr>
            <a:r>
              <a:rPr lang="en-US" dirty="0" smtClean="0">
                <a:cs typeface="Arial" charset="0"/>
              </a:rPr>
              <a:t>There are numerous other groups who have come to Louisiana over time, including people from China, the Philippines, Vietnam, and Croatia.</a:t>
            </a:r>
          </a:p>
          <a:p>
            <a:pPr marL="762000" indent="-762000">
              <a:spcBef>
                <a:spcPts val="24"/>
              </a:spcBef>
            </a:pPr>
            <a:r>
              <a:rPr lang="en-US" dirty="0" smtClean="0">
                <a:cs typeface="Arial" charset="0"/>
              </a:rPr>
              <a:t>Small numbers of Chinese came over in the nineteenth century, but eventually these numbers grew enough that they formed a small community, Chinatown.</a:t>
            </a:r>
          </a:p>
          <a:p>
            <a:pPr marL="762000" indent="-762000">
              <a:spcBef>
                <a:spcPts val="24"/>
              </a:spcBef>
            </a:pPr>
            <a:r>
              <a:rPr lang="en-US" dirty="0" smtClean="0">
                <a:cs typeface="Arial" charset="0"/>
              </a:rPr>
              <a:t>Both Filipino and Vietnamese immigrants have become part of the wetlands culture.</a:t>
            </a:r>
          </a:p>
          <a:p>
            <a:pPr marL="762000" indent="-762000">
              <a:spcBef>
                <a:spcPts val="24"/>
              </a:spcBef>
            </a:pPr>
            <a:r>
              <a:rPr lang="en-US" dirty="0" smtClean="0">
                <a:cs typeface="Arial" charset="0"/>
              </a:rPr>
              <a:t>Croatian immigrants helped develop the oyster industry.</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28</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Other Ethnic Groups</a:t>
            </a:r>
            <a:endParaRPr lang="en-US" dirty="0"/>
          </a:p>
        </p:txBody>
      </p:sp>
    </p:spTree>
    <p:extLst>
      <p:ext uri="{BB962C8B-B14F-4D97-AF65-F5344CB8AC3E}">
        <p14:creationId xmlns:p14="http://schemas.microsoft.com/office/powerpoint/2010/main" val="42030810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4: </a:t>
            </a:r>
            <a:r>
              <a:rPr lang="en-US" dirty="0" smtClean="0"/>
              <a:t>Forms of Cultural Expression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solidFill>
                  <a:srgbClr val="080808"/>
                </a:solidFill>
              </a:rPr>
              <a:t> How has culture influence the food and music of Louisiana?</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1: </a:t>
            </a:r>
            <a:r>
              <a:rPr lang="en-US" dirty="0" smtClean="0"/>
              <a:t>What Is Culture?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p>
          <a:p>
            <a:pPr lvl="1"/>
            <a:r>
              <a:rPr lang="en-US" dirty="0" smtClean="0"/>
              <a:t>What influences the culture of Louisiana?</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4: Forms of Cultural Expression</a:t>
            </a:r>
            <a:endParaRPr lang="en-US" dirty="0"/>
          </a:p>
        </p:txBody>
      </p:sp>
      <p:sp>
        <p:nvSpPr>
          <p:cNvPr id="3" name="Content Placeholder 2"/>
          <p:cNvSpPr>
            <a:spLocks noGrp="1"/>
          </p:cNvSpPr>
          <p:nvPr>
            <p:ph idx="1"/>
          </p:nvPr>
        </p:nvSpPr>
        <p:spPr>
          <a:xfrm>
            <a:off x="685800" y="1524000"/>
            <a:ext cx="8229600" cy="4800600"/>
          </a:xfrm>
        </p:spPr>
        <p:txBody>
          <a:bodyPr>
            <a:normAutofit/>
          </a:bodyPr>
          <a:lstStyle/>
          <a:p>
            <a:r>
              <a:rPr lang="en-US" dirty="0" smtClean="0"/>
              <a:t>What terms do I need to know? </a:t>
            </a:r>
          </a:p>
          <a:p>
            <a:pPr lvl="1"/>
            <a:r>
              <a:rPr lang="en-US" dirty="0" smtClean="0"/>
              <a:t>gumbo</a:t>
            </a:r>
          </a:p>
          <a:p>
            <a:pPr lvl="1"/>
            <a:r>
              <a:rPr lang="en-US" dirty="0" smtClean="0"/>
              <a:t>jambalaya</a:t>
            </a:r>
          </a:p>
          <a:p>
            <a:pPr lvl="1"/>
            <a:r>
              <a:rPr lang="en-US" dirty="0" smtClean="0"/>
              <a:t>zydeco</a:t>
            </a:r>
          </a:p>
          <a:p>
            <a:pPr lvl="1"/>
            <a:r>
              <a:rPr lang="en-US" dirty="0" smtClean="0"/>
              <a:t>blues</a:t>
            </a:r>
          </a:p>
          <a:p>
            <a:pPr lvl="1"/>
            <a:r>
              <a:rPr lang="en-US" dirty="0" smtClean="0"/>
              <a:t>jazz </a:t>
            </a:r>
          </a:p>
          <a:p>
            <a:pPr lvl="1"/>
            <a:r>
              <a:rPr lang="en-US" dirty="0" smtClean="0"/>
              <a:t>Mardi Gras</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30</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990600"/>
            <a:ext cx="5562600" cy="5638800"/>
          </a:xfrm>
        </p:spPr>
        <p:txBody>
          <a:bodyPr>
            <a:normAutofit fontScale="77500" lnSpcReduction="20000"/>
          </a:bodyPr>
          <a:lstStyle/>
          <a:p>
            <a:pPr marL="762000" indent="-762000">
              <a:lnSpc>
                <a:spcPct val="120000"/>
              </a:lnSpc>
              <a:spcBef>
                <a:spcPts val="24"/>
              </a:spcBef>
            </a:pPr>
            <a:r>
              <a:rPr lang="en-US" b="1" dirty="0" smtClean="0">
                <a:cs typeface="Arial" charset="0"/>
              </a:rPr>
              <a:t>Gumbo</a:t>
            </a:r>
            <a:r>
              <a:rPr lang="en-US" dirty="0" smtClean="0">
                <a:cs typeface="Arial" charset="0"/>
              </a:rPr>
              <a:t>, a thick soup or stew, is one of the most common foods associated with Louisiana.</a:t>
            </a:r>
          </a:p>
          <a:p>
            <a:pPr marL="762000" indent="-762000">
              <a:lnSpc>
                <a:spcPct val="120000"/>
              </a:lnSpc>
              <a:spcBef>
                <a:spcPts val="24"/>
              </a:spcBef>
            </a:pPr>
            <a:r>
              <a:rPr lang="en-US" dirty="0" smtClean="0">
                <a:cs typeface="Arial" charset="0"/>
              </a:rPr>
              <a:t>The food traditions immigrants brought with them shape the way gumbo is made: the French brought roux, Africans brought okra, and Native Americans brought filé.</a:t>
            </a:r>
            <a:endParaRPr lang="en-US" dirty="0">
              <a:cs typeface="Arial" charset="0"/>
            </a:endParaRPr>
          </a:p>
          <a:p>
            <a:pPr marL="762000" indent="-762000">
              <a:lnSpc>
                <a:spcPct val="120000"/>
              </a:lnSpc>
              <a:spcBef>
                <a:spcPts val="24"/>
              </a:spcBef>
            </a:pPr>
            <a:r>
              <a:rPr lang="en-US" dirty="0" smtClean="0">
                <a:cs typeface="Arial" charset="0"/>
              </a:rPr>
              <a:t>Many people believe the Spanish to be responsible for creating </a:t>
            </a:r>
            <a:r>
              <a:rPr lang="en-US" b="1" dirty="0" smtClean="0">
                <a:cs typeface="Arial" charset="0"/>
              </a:rPr>
              <a:t>jambalaya</a:t>
            </a:r>
            <a:r>
              <a:rPr lang="en-US" dirty="0" smtClean="0">
                <a:cs typeface="Arial" charset="0"/>
              </a:rPr>
              <a:t>, another popular Louisianan dish, that includes rice and some type of meat or seafood. </a:t>
            </a:r>
          </a:p>
          <a:p>
            <a:pPr marL="762000" indent="-762000">
              <a:lnSpc>
                <a:spcPct val="120000"/>
              </a:lnSpc>
              <a:spcBef>
                <a:spcPts val="24"/>
              </a:spcBef>
            </a:pPr>
            <a:r>
              <a:rPr lang="en-US" dirty="0" smtClean="0">
                <a:cs typeface="Arial" charset="0"/>
              </a:rPr>
              <a:t>Crawfish, oysters, fish, and shrimp are other foods associated with Louisiana.</a:t>
            </a:r>
            <a:endParaRPr lang="en-US" dirty="0" smtClean="0"/>
          </a:p>
          <a:p>
            <a:pPr lvl="1"/>
            <a:endParaRPr lang="en-US" dirty="0" smtClean="0"/>
          </a:p>
          <a:p>
            <a:pPr lvl="1"/>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5616483" y="1295401"/>
            <a:ext cx="3467728" cy="3886200"/>
          </a:xfrm>
        </p:spPr>
      </p:pic>
      <p:sp>
        <p:nvSpPr>
          <p:cNvPr id="5" name="Slide Number Placeholder 4"/>
          <p:cNvSpPr>
            <a:spLocks noGrp="1"/>
          </p:cNvSpPr>
          <p:nvPr>
            <p:ph type="sldNum" sz="quarter" idx="12"/>
          </p:nvPr>
        </p:nvSpPr>
        <p:spPr/>
        <p:txBody>
          <a:bodyPr/>
          <a:lstStyle/>
          <a:p>
            <a:fld id="{5B75B92E-C504-4F72-91D6-D83D77D1C380}" type="slidenum">
              <a:rPr lang="en-US" smtClean="0"/>
              <a:pPr/>
              <a:t>31</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Food</a:t>
            </a:r>
            <a:endParaRPr lang="en-US" dirty="0"/>
          </a:p>
        </p:txBody>
      </p:sp>
      <p:sp>
        <p:nvSpPr>
          <p:cNvPr id="7" name="TextBox 6"/>
          <p:cNvSpPr txBox="1"/>
          <p:nvPr/>
        </p:nvSpPr>
        <p:spPr>
          <a:xfrm>
            <a:off x="6248400" y="5257800"/>
            <a:ext cx="2895600" cy="381000"/>
          </a:xfrm>
          <a:prstGeom prst="rect">
            <a:avLst/>
          </a:prstGeom>
          <a:noFill/>
        </p:spPr>
        <p:txBody>
          <a:bodyPr wrap="square" rtlCol="0">
            <a:spAutoFit/>
          </a:bodyPr>
          <a:lstStyle/>
          <a:p>
            <a:r>
              <a:rPr lang="en-US" dirty="0" smtClean="0"/>
              <a:t>A sampling of creole foods </a:t>
            </a:r>
            <a:endParaRPr lang="en-US" dirty="0"/>
          </a:p>
        </p:txBody>
      </p:sp>
    </p:spTree>
    <p:extLst>
      <p:ext uri="{BB962C8B-B14F-4D97-AF65-F5344CB8AC3E}">
        <p14:creationId xmlns:p14="http://schemas.microsoft.com/office/powerpoint/2010/main" val="10935606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Early explorers described the music created by Native Americans who played drums and sang in their native languages.</a:t>
            </a:r>
          </a:p>
          <a:p>
            <a:pPr marL="762000" indent="-762000">
              <a:spcBef>
                <a:spcPts val="24"/>
              </a:spcBef>
            </a:pPr>
            <a:r>
              <a:rPr lang="en-US" dirty="0" smtClean="0">
                <a:cs typeface="Arial" charset="0"/>
              </a:rPr>
              <a:t>The French brought the music of Catholic worship with them.</a:t>
            </a:r>
          </a:p>
          <a:p>
            <a:pPr marL="762000" indent="-762000">
              <a:spcBef>
                <a:spcPts val="24"/>
              </a:spcBef>
            </a:pPr>
            <a:r>
              <a:rPr lang="en-US" dirty="0" smtClean="0">
                <a:cs typeface="Arial" charset="0"/>
              </a:rPr>
              <a:t>Africans brought songs, drumming, and dancing.</a:t>
            </a:r>
          </a:p>
          <a:p>
            <a:pPr marL="762000" indent="-762000">
              <a:spcBef>
                <a:spcPts val="24"/>
              </a:spcBef>
            </a:pPr>
            <a:r>
              <a:rPr lang="en-US" dirty="0" smtClean="0">
                <a:cs typeface="Arial" charset="0"/>
              </a:rPr>
              <a:t>Over time, these musical traditions merged and changed.</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32</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Music</a:t>
            </a:r>
            <a:endParaRPr lang="en-US" dirty="0"/>
          </a:p>
        </p:txBody>
      </p:sp>
    </p:spTree>
    <p:extLst>
      <p:ext uri="{BB962C8B-B14F-4D97-AF65-F5344CB8AC3E}">
        <p14:creationId xmlns:p14="http://schemas.microsoft.com/office/powerpoint/2010/main" val="130942844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Country music is often associated with the Sportsman’s Paradise and Crossroads regions.</a:t>
            </a:r>
          </a:p>
          <a:p>
            <a:pPr marL="762000" indent="-762000">
              <a:spcBef>
                <a:spcPts val="24"/>
              </a:spcBef>
            </a:pPr>
            <a:r>
              <a:rPr lang="en-US" dirty="0" smtClean="0">
                <a:cs typeface="Arial" charset="0"/>
              </a:rPr>
              <a:t>Many settlers migrated from nearby states where country music originated.</a:t>
            </a:r>
          </a:p>
          <a:p>
            <a:pPr marL="762000" indent="-762000">
              <a:spcBef>
                <a:spcPts val="24"/>
              </a:spcBef>
            </a:pPr>
            <a:r>
              <a:rPr lang="en-US" dirty="0" smtClean="0">
                <a:cs typeface="Arial" charset="0"/>
              </a:rPr>
              <a:t>The radio program, </a:t>
            </a:r>
            <a:r>
              <a:rPr lang="en-US" i="1" dirty="0" smtClean="0">
                <a:cs typeface="Arial" charset="0"/>
              </a:rPr>
              <a:t>The Louisiana Hayride, </a:t>
            </a:r>
            <a:r>
              <a:rPr lang="en-US" dirty="0" smtClean="0">
                <a:cs typeface="Arial" charset="0"/>
              </a:rPr>
              <a:t>was broadcast in Shreveport and featured country musicians such Hank Williams, Johnny Cash, and Elvis Presley.</a:t>
            </a:r>
          </a:p>
          <a:p>
            <a:pPr marL="762000" indent="-762000">
              <a:spcBef>
                <a:spcPts val="24"/>
              </a:spcBef>
            </a:pPr>
            <a:endParaRPr lang="en-US" dirty="0" smtClean="0">
              <a:cs typeface="Arial" charset="0"/>
            </a:endParaRP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33</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Country Music</a:t>
            </a:r>
            <a:endParaRPr lang="en-US" dirty="0"/>
          </a:p>
        </p:txBody>
      </p:sp>
      <p:sp>
        <p:nvSpPr>
          <p:cNvPr id="4" name="TextBox 3"/>
          <p:cNvSpPr txBox="1"/>
          <p:nvPr/>
        </p:nvSpPr>
        <p:spPr>
          <a:xfrm>
            <a:off x="3962400" y="5943600"/>
            <a:ext cx="4992473" cy="369332"/>
          </a:xfrm>
          <a:prstGeom prst="rect">
            <a:avLst/>
          </a:prstGeom>
          <a:noFill/>
        </p:spPr>
        <p:txBody>
          <a:bodyPr wrap="none" rtlCol="0">
            <a:spAutoFit/>
          </a:bodyPr>
          <a:lstStyle/>
          <a:p>
            <a:r>
              <a:rPr lang="en-US" dirty="0" smtClean="0">
                <a:hlinkClick r:id="rId3"/>
              </a:rPr>
              <a:t>Click to hear </a:t>
            </a:r>
            <a:r>
              <a:rPr lang="en-US" i="1" dirty="0" smtClean="0">
                <a:hlinkClick r:id="rId3"/>
              </a:rPr>
              <a:t>The Louisiana Hayride</a:t>
            </a:r>
            <a:r>
              <a:rPr lang="en-US" dirty="0" smtClean="0">
                <a:hlinkClick r:id="rId3"/>
              </a:rPr>
              <a:t> from 1955</a:t>
            </a:r>
            <a:endParaRPr lang="en-US" dirty="0"/>
          </a:p>
        </p:txBody>
      </p:sp>
    </p:spTree>
    <p:extLst>
      <p:ext uri="{BB962C8B-B14F-4D97-AF65-F5344CB8AC3E}">
        <p14:creationId xmlns:p14="http://schemas.microsoft.com/office/powerpoint/2010/main" val="332625939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The Cajun Country region is known for two types of music: Cajun music and zydeco.</a:t>
            </a:r>
          </a:p>
          <a:p>
            <a:pPr marL="762000" indent="-762000">
              <a:spcBef>
                <a:spcPts val="24"/>
              </a:spcBef>
            </a:pPr>
            <a:r>
              <a:rPr lang="en-US" dirty="0" smtClean="0">
                <a:cs typeface="Arial" charset="0"/>
              </a:rPr>
              <a:t>Cajun </a:t>
            </a:r>
            <a:r>
              <a:rPr lang="en-US" dirty="0">
                <a:cs typeface="Arial" charset="0"/>
              </a:rPr>
              <a:t>bands feature a fiddle and an accordion; the accordion was not incorporated into their music until the 1880s when the Germans </a:t>
            </a:r>
            <a:r>
              <a:rPr lang="en-US" dirty="0" smtClean="0">
                <a:cs typeface="Arial" charset="0"/>
              </a:rPr>
              <a:t>immigrated. This </a:t>
            </a:r>
            <a:r>
              <a:rPr lang="en-US" dirty="0">
                <a:cs typeface="Arial" charset="0"/>
              </a:rPr>
              <a:t>is an example of cultural </a:t>
            </a:r>
            <a:r>
              <a:rPr lang="en-US" dirty="0" smtClean="0">
                <a:cs typeface="Arial" charset="0"/>
              </a:rPr>
              <a:t>diffusion</a:t>
            </a:r>
          </a:p>
          <a:p>
            <a:pPr marL="762000" indent="-762000">
              <a:spcBef>
                <a:spcPts val="24"/>
              </a:spcBef>
            </a:pPr>
            <a:r>
              <a:rPr lang="en-US" b="1" dirty="0" smtClean="0">
                <a:cs typeface="Arial" charset="0"/>
              </a:rPr>
              <a:t>Zydeco</a:t>
            </a:r>
            <a:r>
              <a:rPr lang="en-US" dirty="0" smtClean="0">
                <a:cs typeface="Arial" charset="0"/>
              </a:rPr>
              <a:t> bands were created by black Creoles who lived in the rural southwest region.</a:t>
            </a:r>
          </a:p>
          <a:p>
            <a:pPr marL="762000" indent="-762000">
              <a:spcBef>
                <a:spcPts val="24"/>
              </a:spcBef>
            </a:pPr>
            <a:r>
              <a:rPr lang="en-US" dirty="0" smtClean="0">
                <a:cs typeface="Arial" charset="0"/>
              </a:rPr>
              <a:t>Clifton and Cleveland Chenier were well-known zydeco performers in the 1950s.</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34</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Cajun Music and Zydeco</a:t>
            </a:r>
            <a:endParaRPr lang="en-US" dirty="0"/>
          </a:p>
        </p:txBody>
      </p:sp>
      <p:sp>
        <p:nvSpPr>
          <p:cNvPr id="4" name="TextBox 3"/>
          <p:cNvSpPr txBox="1"/>
          <p:nvPr/>
        </p:nvSpPr>
        <p:spPr>
          <a:xfrm>
            <a:off x="5257800" y="5943600"/>
            <a:ext cx="3555631" cy="369332"/>
          </a:xfrm>
          <a:prstGeom prst="rect">
            <a:avLst/>
          </a:prstGeom>
          <a:noFill/>
        </p:spPr>
        <p:txBody>
          <a:bodyPr wrap="none" rtlCol="0">
            <a:spAutoFit/>
          </a:bodyPr>
          <a:lstStyle/>
          <a:p>
            <a:r>
              <a:rPr lang="en-US" dirty="0" smtClean="0">
                <a:hlinkClick r:id="rId3"/>
              </a:rPr>
              <a:t>Click to hear some zydeco music</a:t>
            </a:r>
            <a:endParaRPr lang="en-US" dirty="0"/>
          </a:p>
        </p:txBody>
      </p:sp>
    </p:spTree>
    <p:extLst>
      <p:ext uri="{BB962C8B-B14F-4D97-AF65-F5344CB8AC3E}">
        <p14:creationId xmlns:p14="http://schemas.microsoft.com/office/powerpoint/2010/main" val="303685253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b="1" dirty="0" smtClean="0">
                <a:cs typeface="Arial" charset="0"/>
              </a:rPr>
              <a:t>Blues </a:t>
            </a:r>
            <a:r>
              <a:rPr lang="en-US" dirty="0" smtClean="0">
                <a:cs typeface="Arial" charset="0"/>
              </a:rPr>
              <a:t>is often associated with the Plantation Country region.</a:t>
            </a:r>
          </a:p>
          <a:p>
            <a:pPr marL="762000" indent="-762000">
              <a:spcBef>
                <a:spcPts val="24"/>
              </a:spcBef>
            </a:pPr>
            <a:r>
              <a:rPr lang="en-US" dirty="0" smtClean="0">
                <a:cs typeface="Arial" charset="0"/>
              </a:rPr>
              <a:t>The songs and chants were created by slaves and later sharecroppers as they worked in the fields.</a:t>
            </a:r>
          </a:p>
          <a:p>
            <a:pPr marL="762000" indent="-762000">
              <a:spcBef>
                <a:spcPts val="24"/>
              </a:spcBef>
            </a:pPr>
            <a:r>
              <a:rPr lang="en-US" dirty="0" smtClean="0">
                <a:cs typeface="Arial" charset="0"/>
              </a:rPr>
              <a:t>The guitar and harmonica became instruments associated with blues.</a:t>
            </a:r>
          </a:p>
          <a:p>
            <a:pPr marL="762000" indent="-762000">
              <a:spcBef>
                <a:spcPts val="24"/>
              </a:spcBef>
            </a:pPr>
            <a:r>
              <a:rPr lang="en-US" dirty="0" smtClean="0">
                <a:cs typeface="Arial" charset="0"/>
              </a:rPr>
              <a:t>Blues musicians adopted the electric guitar in the 1940s.</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35</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The Blues</a:t>
            </a:r>
            <a:endParaRPr lang="en-US" dirty="0"/>
          </a:p>
        </p:txBody>
      </p:sp>
      <p:sp>
        <p:nvSpPr>
          <p:cNvPr id="4" name="TextBox 3"/>
          <p:cNvSpPr txBox="1"/>
          <p:nvPr/>
        </p:nvSpPr>
        <p:spPr>
          <a:xfrm>
            <a:off x="4800600" y="5791200"/>
            <a:ext cx="3381717" cy="369332"/>
          </a:xfrm>
          <a:prstGeom prst="rect">
            <a:avLst/>
          </a:prstGeom>
          <a:noFill/>
        </p:spPr>
        <p:txBody>
          <a:bodyPr wrap="none" rtlCol="0">
            <a:spAutoFit/>
          </a:bodyPr>
          <a:lstStyle/>
          <a:p>
            <a:r>
              <a:rPr lang="en-US" dirty="0" smtClean="0">
                <a:hlinkClick r:id="rId3"/>
              </a:rPr>
              <a:t>Click to hear some blues music</a:t>
            </a:r>
            <a:endParaRPr lang="en-US" dirty="0"/>
          </a:p>
        </p:txBody>
      </p:sp>
    </p:spTree>
    <p:extLst>
      <p:ext uri="{BB962C8B-B14F-4D97-AF65-F5344CB8AC3E}">
        <p14:creationId xmlns:p14="http://schemas.microsoft.com/office/powerpoint/2010/main" val="354133564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Autofit/>
          </a:bodyPr>
          <a:lstStyle/>
          <a:p>
            <a:pPr marL="762000" indent="-762000">
              <a:spcBef>
                <a:spcPts val="24"/>
              </a:spcBef>
            </a:pPr>
            <a:r>
              <a:rPr lang="en-US" sz="2400" dirty="0" smtClean="0">
                <a:cs typeface="Arial" charset="0"/>
              </a:rPr>
              <a:t>The notable pianist Louis Moreau Gottschalk was born in New Orleans in 1829, and his music was inspired by the area he grew up in.</a:t>
            </a:r>
          </a:p>
          <a:p>
            <a:pPr marL="762000" indent="-762000">
              <a:spcBef>
                <a:spcPts val="24"/>
              </a:spcBef>
            </a:pPr>
            <a:r>
              <a:rPr lang="en-US" sz="2400" b="1" dirty="0" smtClean="0">
                <a:cs typeface="Arial" charset="0"/>
              </a:rPr>
              <a:t>Jazz</a:t>
            </a:r>
            <a:r>
              <a:rPr lang="en-US" sz="2400" dirty="0" smtClean="0">
                <a:cs typeface="Arial" charset="0"/>
              </a:rPr>
              <a:t> was created in New Orleans by African American and Italian American musicians merging their music together.</a:t>
            </a:r>
          </a:p>
          <a:p>
            <a:pPr marL="762000" indent="-762000">
              <a:spcBef>
                <a:spcPts val="24"/>
              </a:spcBef>
            </a:pPr>
            <a:r>
              <a:rPr lang="en-US" sz="2400" dirty="0" smtClean="0">
                <a:cs typeface="Arial" charset="0"/>
              </a:rPr>
              <a:t>New Orleans-bred musicians, like Louis Armstrong, carried this style with them around the country and world, letting the genre evolve over time.</a:t>
            </a:r>
          </a:p>
          <a:p>
            <a:pPr marL="762000" indent="-762000">
              <a:spcBef>
                <a:spcPts val="24"/>
              </a:spcBef>
            </a:pPr>
            <a:r>
              <a:rPr lang="en-US" sz="2400" dirty="0" smtClean="0">
                <a:cs typeface="Arial" charset="0"/>
              </a:rPr>
              <a:t>Musical traditions merged again, combining both blues and rock and roll. The best known performers of these songs are New Orleans-born musician Antoine “Fats” Domino and Jerry Lee Lewis, from Ferriday</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36</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New Orleans Music</a:t>
            </a:r>
            <a:endParaRPr lang="en-US" dirty="0"/>
          </a:p>
        </p:txBody>
      </p:sp>
      <p:sp>
        <p:nvSpPr>
          <p:cNvPr id="4" name="TextBox 3"/>
          <p:cNvSpPr txBox="1"/>
          <p:nvPr/>
        </p:nvSpPr>
        <p:spPr>
          <a:xfrm>
            <a:off x="5410200" y="6096000"/>
            <a:ext cx="3505200" cy="338554"/>
          </a:xfrm>
          <a:prstGeom prst="rect">
            <a:avLst/>
          </a:prstGeom>
          <a:noFill/>
        </p:spPr>
        <p:txBody>
          <a:bodyPr wrap="square" rtlCol="0">
            <a:spAutoFit/>
          </a:bodyPr>
          <a:lstStyle/>
          <a:p>
            <a:r>
              <a:rPr lang="en-US" sz="1600" dirty="0" smtClean="0">
                <a:hlinkClick r:id="rId3"/>
              </a:rPr>
              <a:t>Click to hear Jerry Lee Lewis (1952)</a:t>
            </a:r>
            <a:endParaRPr lang="en-US" sz="1600" dirty="0"/>
          </a:p>
        </p:txBody>
      </p:sp>
    </p:spTree>
    <p:extLst>
      <p:ext uri="{BB962C8B-B14F-4D97-AF65-F5344CB8AC3E}">
        <p14:creationId xmlns:p14="http://schemas.microsoft.com/office/powerpoint/2010/main" val="14040941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219200"/>
            <a:ext cx="4953000" cy="5181600"/>
          </a:xfrm>
        </p:spPr>
        <p:txBody>
          <a:bodyPr>
            <a:normAutofit/>
          </a:bodyPr>
          <a:lstStyle/>
          <a:p>
            <a:pPr marL="762000" indent="-762000">
              <a:spcBef>
                <a:spcPts val="24"/>
              </a:spcBef>
            </a:pPr>
            <a:r>
              <a:rPr lang="en-US" dirty="0" smtClean="0">
                <a:cs typeface="Arial" charset="0"/>
              </a:rPr>
              <a:t>Festivals are an important way for people in Louisiana to celebrate and share their culture and heritage.</a:t>
            </a:r>
          </a:p>
          <a:p>
            <a:pPr marL="762000" indent="-762000">
              <a:spcBef>
                <a:spcPts val="24"/>
              </a:spcBef>
            </a:pPr>
            <a:r>
              <a:rPr lang="en-US" dirty="0" smtClean="0">
                <a:cs typeface="Arial" charset="0"/>
              </a:rPr>
              <a:t>Each year there are more than three hundred festivals in the state’s cities and towns.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37</a:t>
            </a:fld>
            <a:endParaRPr lang="en-US" dirty="0"/>
          </a:p>
        </p:txBody>
      </p:sp>
      <p:sp>
        <p:nvSpPr>
          <p:cNvPr id="2" name="Title 1"/>
          <p:cNvSpPr>
            <a:spLocks noGrp="1"/>
          </p:cNvSpPr>
          <p:nvPr>
            <p:ph type="title"/>
          </p:nvPr>
        </p:nvSpPr>
        <p:spPr/>
        <p:txBody>
          <a:bodyPr>
            <a:normAutofit/>
          </a:bodyPr>
          <a:lstStyle/>
          <a:p>
            <a:r>
              <a:rPr lang="en-US" dirty="0" smtClean="0"/>
              <a:t>Festivals</a:t>
            </a:r>
            <a:endParaRPr lang="en-US" dirty="0"/>
          </a:p>
        </p:txBody>
      </p:sp>
      <p:pic>
        <p:nvPicPr>
          <p:cNvPr id="9" name="Content Placeholder 8" descr="Ruston Peach Festival (LT).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257800" y="1524000"/>
            <a:ext cx="3731441" cy="3603126"/>
          </a:xfrm>
        </p:spPr>
      </p:pic>
      <p:sp>
        <p:nvSpPr>
          <p:cNvPr id="10" name="TextBox 9"/>
          <p:cNvSpPr txBox="1"/>
          <p:nvPr/>
        </p:nvSpPr>
        <p:spPr>
          <a:xfrm>
            <a:off x="6324600" y="5257800"/>
            <a:ext cx="2743200" cy="369332"/>
          </a:xfrm>
          <a:prstGeom prst="rect">
            <a:avLst/>
          </a:prstGeom>
          <a:noFill/>
        </p:spPr>
        <p:txBody>
          <a:bodyPr wrap="square" rtlCol="0">
            <a:spAutoFit/>
          </a:bodyPr>
          <a:lstStyle/>
          <a:p>
            <a:pPr algn="r"/>
            <a:r>
              <a:rPr lang="en-US" dirty="0" smtClean="0"/>
              <a:t>Ruston Peach Festival</a:t>
            </a:r>
            <a:endParaRPr lang="en-US" dirty="0"/>
          </a:p>
        </p:txBody>
      </p:sp>
    </p:spTree>
    <p:extLst>
      <p:ext uri="{BB962C8B-B14F-4D97-AF65-F5344CB8AC3E}">
        <p14:creationId xmlns:p14="http://schemas.microsoft.com/office/powerpoint/2010/main" val="388852854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95400"/>
            <a:ext cx="6477000" cy="5105400"/>
          </a:xfrm>
        </p:spPr>
        <p:txBody>
          <a:bodyPr>
            <a:normAutofit lnSpcReduction="10000"/>
          </a:bodyPr>
          <a:lstStyle/>
          <a:p>
            <a:pPr marL="762000" indent="-762000">
              <a:spcBef>
                <a:spcPts val="24"/>
              </a:spcBef>
            </a:pPr>
            <a:r>
              <a:rPr lang="en-US" dirty="0" smtClean="0">
                <a:cs typeface="Arial" charset="0"/>
              </a:rPr>
              <a:t>Dozens of festivals each year celebrate the state’s musical forms, including the New Orleans Jazz &amp; Heritage Festival, which features many types of Louisiana music.</a:t>
            </a:r>
          </a:p>
          <a:p>
            <a:pPr marL="762000" indent="-762000">
              <a:spcBef>
                <a:spcPts val="24"/>
              </a:spcBef>
            </a:pPr>
            <a:r>
              <a:rPr lang="en-US" dirty="0" smtClean="0">
                <a:cs typeface="Arial" charset="0"/>
              </a:rPr>
              <a:t>Other festivals focus on a single music genre. They include the Baton Rouge Blues Festival, the Zydeco Extravaganza in Opelousas, and Cajun Music Festivals in Mamou and Lafayette.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38</a:t>
            </a:fld>
            <a:endParaRPr lang="en-US" dirty="0"/>
          </a:p>
        </p:txBody>
      </p:sp>
      <p:sp>
        <p:nvSpPr>
          <p:cNvPr id="2" name="Title 1"/>
          <p:cNvSpPr>
            <a:spLocks noGrp="1"/>
          </p:cNvSpPr>
          <p:nvPr>
            <p:ph type="title"/>
          </p:nvPr>
        </p:nvSpPr>
        <p:spPr/>
        <p:txBody>
          <a:bodyPr>
            <a:normAutofit/>
          </a:bodyPr>
          <a:lstStyle/>
          <a:p>
            <a:r>
              <a:rPr lang="en-US" dirty="0" smtClean="0"/>
              <a:t>Musical Celebrations</a:t>
            </a:r>
            <a:endParaRPr lang="en-US" dirty="0"/>
          </a:p>
        </p:txBody>
      </p:sp>
      <p:pic>
        <p:nvPicPr>
          <p:cNvPr id="6" name="Content Placeholder 5" descr="Zydeco Festival City, Plaisance (L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81800" y="1600200"/>
            <a:ext cx="2257653" cy="3747345"/>
          </a:xfrm>
          <a:prstGeom prst="rect">
            <a:avLst/>
          </a:prstGeom>
        </p:spPr>
      </p:pic>
      <p:sp>
        <p:nvSpPr>
          <p:cNvPr id="7" name="TextBox 6"/>
          <p:cNvSpPr txBox="1"/>
          <p:nvPr/>
        </p:nvSpPr>
        <p:spPr>
          <a:xfrm>
            <a:off x="7239159" y="5410200"/>
            <a:ext cx="1872741" cy="646331"/>
          </a:xfrm>
          <a:prstGeom prst="rect">
            <a:avLst/>
          </a:prstGeom>
          <a:noFill/>
        </p:spPr>
        <p:txBody>
          <a:bodyPr wrap="none" rtlCol="0">
            <a:spAutoFit/>
          </a:bodyPr>
          <a:lstStyle/>
          <a:p>
            <a:pPr algn="r"/>
            <a:r>
              <a:rPr lang="en-US" dirty="0" smtClean="0"/>
              <a:t>Zydeco Festival, </a:t>
            </a:r>
          </a:p>
          <a:p>
            <a:pPr algn="r"/>
            <a:r>
              <a:rPr lang="en-US" dirty="0" err="1" smtClean="0"/>
              <a:t>Plaisance</a:t>
            </a:r>
            <a:endParaRPr lang="en-US" dirty="0"/>
          </a:p>
        </p:txBody>
      </p:sp>
    </p:spTree>
    <p:extLst>
      <p:ext uri="{BB962C8B-B14F-4D97-AF65-F5344CB8AC3E}">
        <p14:creationId xmlns:p14="http://schemas.microsoft.com/office/powerpoint/2010/main" val="139264412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143000"/>
            <a:ext cx="8229600" cy="4953000"/>
          </a:xfrm>
        </p:spPr>
        <p:txBody>
          <a:bodyPr>
            <a:normAutofit fontScale="70000" lnSpcReduction="20000"/>
          </a:bodyPr>
          <a:lstStyle/>
          <a:p>
            <a:pPr marL="762000" indent="-762000">
              <a:lnSpc>
                <a:spcPct val="130000"/>
              </a:lnSpc>
              <a:spcBef>
                <a:spcPts val="24"/>
              </a:spcBef>
            </a:pPr>
            <a:r>
              <a:rPr lang="en-US" dirty="0" smtClean="0">
                <a:cs typeface="Arial" charset="0"/>
              </a:rPr>
              <a:t>Festivals were originally developed to celebrate religious holidays or honor saints.</a:t>
            </a:r>
          </a:p>
          <a:p>
            <a:pPr marL="762000" indent="-762000">
              <a:lnSpc>
                <a:spcPct val="130000"/>
              </a:lnSpc>
              <a:spcBef>
                <a:spcPts val="24"/>
              </a:spcBef>
            </a:pPr>
            <a:r>
              <a:rPr lang="en-US" dirty="0" smtClean="0">
                <a:cs typeface="Arial" charset="0"/>
              </a:rPr>
              <a:t>Many festivals celebrate the agricultural traditions of the state, including the Andouille Festival in LaPlace, the Cotton Festivals in Bastrop and Ville Platte, the Crawfish Festival in Breaux Bridge, the Rice Festival in Crowley, and the Strawberry Festival in Ponchatoula.</a:t>
            </a:r>
          </a:p>
          <a:p>
            <a:pPr marL="762000" indent="-762000">
              <a:lnSpc>
                <a:spcPct val="130000"/>
              </a:lnSpc>
              <a:spcBef>
                <a:spcPts val="24"/>
              </a:spcBef>
            </a:pPr>
            <a:r>
              <a:rPr lang="en-US" dirty="0" smtClean="0">
                <a:cs typeface="Arial" charset="0"/>
              </a:rPr>
              <a:t>Other festivals celebrate the industries that provide jobs in that area:</a:t>
            </a:r>
          </a:p>
          <a:p>
            <a:pPr marL="1162050" lvl="1" indent="-762000">
              <a:lnSpc>
                <a:spcPct val="130000"/>
              </a:lnSpc>
              <a:spcBef>
                <a:spcPts val="24"/>
              </a:spcBef>
            </a:pPr>
            <a:r>
              <a:rPr lang="en-US" sz="2600" dirty="0" smtClean="0">
                <a:cs typeface="Arial" charset="0"/>
              </a:rPr>
              <a:t>The Cypress Sawmill Festival celebrates Patterson’s history as a logging town.</a:t>
            </a:r>
          </a:p>
          <a:p>
            <a:pPr marL="1162050" lvl="1" indent="-762000">
              <a:lnSpc>
                <a:spcPct val="130000"/>
              </a:lnSpc>
              <a:spcBef>
                <a:spcPts val="24"/>
              </a:spcBef>
            </a:pPr>
            <a:r>
              <a:rPr lang="en-US" sz="2600" dirty="0" smtClean="0">
                <a:cs typeface="Arial" charset="0"/>
              </a:rPr>
              <a:t>The Blessing of the Fleet honors fishermen (this is celebrated in Chauvin, Dulac, Golden Meadow, Delcambre, and Chalmette).</a:t>
            </a:r>
          </a:p>
          <a:p>
            <a:pPr marL="1162050" lvl="1" indent="-762000">
              <a:lnSpc>
                <a:spcPct val="130000"/>
              </a:lnSpc>
              <a:spcBef>
                <a:spcPts val="24"/>
              </a:spcBef>
            </a:pPr>
            <a:r>
              <a:rPr lang="en-US" sz="2600" dirty="0" smtClean="0">
                <a:cs typeface="Arial" charset="0"/>
              </a:rPr>
              <a:t>The Shrimp and Petroleum Festival celebrates Morgan County’s seafood industry and its history as a location for oil production.</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39</a:t>
            </a:fld>
            <a:endParaRPr lang="en-US" dirty="0"/>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t>Festivals of Agriculture and Industry</a:t>
            </a:r>
            <a:endParaRPr lang="en-US" dirty="0"/>
          </a:p>
        </p:txBody>
      </p:sp>
    </p:spTree>
    <p:extLst>
      <p:ext uri="{BB962C8B-B14F-4D97-AF65-F5344CB8AC3E}">
        <p14:creationId xmlns:p14="http://schemas.microsoft.com/office/powerpoint/2010/main" val="162803874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1: What Is Culture?</a:t>
            </a:r>
            <a:endParaRPr lang="en-US" dirty="0"/>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culture</a:t>
            </a:r>
          </a:p>
          <a:p>
            <a:pPr lvl="1"/>
            <a:r>
              <a:rPr lang="en-US" dirty="0" smtClean="0"/>
              <a:t>architecture</a:t>
            </a:r>
          </a:p>
          <a:p>
            <a:pPr lvl="1"/>
            <a:r>
              <a:rPr lang="en-US" dirty="0" smtClean="0"/>
              <a:t>cultural diffusion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Ethnic festivals honor the backgrounds of those who settled an area.</a:t>
            </a:r>
          </a:p>
          <a:p>
            <a:pPr marL="762000" indent="-762000">
              <a:spcBef>
                <a:spcPts val="24"/>
              </a:spcBef>
            </a:pPr>
            <a:r>
              <a:rPr lang="en-US" dirty="0" smtClean="0">
                <a:cs typeface="Arial" charset="0"/>
              </a:rPr>
              <a:t>More than a dozen festivals celebrate the culture and history of the Acadians.</a:t>
            </a:r>
          </a:p>
          <a:p>
            <a:pPr marL="762000" indent="-762000">
              <a:spcBef>
                <a:spcPts val="24"/>
              </a:spcBef>
            </a:pPr>
            <a:r>
              <a:rPr lang="en-US" dirty="0" smtClean="0">
                <a:cs typeface="Arial" charset="0"/>
              </a:rPr>
              <a:t>There is a Greek Festival in New Orleans, a Hungarian Celebration in Springfield, and festivals honoring Italian heritage in Tickfaw, Kenner, and Independence.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40</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Ethnic Festivals</a:t>
            </a:r>
            <a:endParaRPr lang="en-US" dirty="0"/>
          </a:p>
        </p:txBody>
      </p:sp>
    </p:spTree>
    <p:extLst>
      <p:ext uri="{BB962C8B-B14F-4D97-AF65-F5344CB8AC3E}">
        <p14:creationId xmlns:p14="http://schemas.microsoft.com/office/powerpoint/2010/main" val="228217868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62" y="1371600"/>
            <a:ext cx="6137331" cy="5257800"/>
          </a:xfrm>
        </p:spPr>
        <p:txBody>
          <a:bodyPr>
            <a:noAutofit/>
          </a:bodyPr>
          <a:lstStyle/>
          <a:p>
            <a:pPr marL="762000" indent="-762000">
              <a:spcBef>
                <a:spcPts val="24"/>
              </a:spcBef>
            </a:pPr>
            <a:r>
              <a:rPr lang="en-US" sz="2200" dirty="0" smtClean="0">
                <a:cs typeface="Arial" charset="0"/>
              </a:rPr>
              <a:t>Mardi Gras is the state’s most famous festival. Its celebrations are for religious reasons, though that is often overlooked.</a:t>
            </a:r>
          </a:p>
          <a:p>
            <a:pPr marL="762000" indent="-762000">
              <a:spcBef>
                <a:spcPts val="24"/>
              </a:spcBef>
            </a:pPr>
            <a:r>
              <a:rPr lang="en-US" sz="2200" i="1" dirty="0" smtClean="0">
                <a:cs typeface="Arial" charset="0"/>
              </a:rPr>
              <a:t>Krewes</a:t>
            </a:r>
            <a:r>
              <a:rPr lang="en-US" sz="2200" dirty="0" smtClean="0">
                <a:cs typeface="Arial" charset="0"/>
              </a:rPr>
              <a:t> (individual parade organizations) sponsor Mardi Gras parades and balls during the Carnival season.</a:t>
            </a:r>
          </a:p>
          <a:p>
            <a:pPr marL="762000" indent="-762000">
              <a:spcBef>
                <a:spcPts val="24"/>
              </a:spcBef>
            </a:pPr>
            <a:r>
              <a:rPr lang="en-US" sz="2200" dirty="0" smtClean="0">
                <a:cs typeface="Arial" charset="0"/>
              </a:rPr>
              <a:t>The Mardi Gras celebration of </a:t>
            </a:r>
            <a:r>
              <a:rPr lang="en-US" sz="2200" i="1" dirty="0" smtClean="0">
                <a:cs typeface="Arial" charset="0"/>
              </a:rPr>
              <a:t>courir</a:t>
            </a:r>
            <a:r>
              <a:rPr lang="en-US" sz="2200" dirty="0" smtClean="0">
                <a:cs typeface="Arial" charset="0"/>
              </a:rPr>
              <a:t> is found in rural areas, where community members gather for a communal gumbo feast.</a:t>
            </a:r>
          </a:p>
          <a:p>
            <a:pPr marL="762000" indent="-762000">
              <a:spcBef>
                <a:spcPts val="24"/>
              </a:spcBef>
            </a:pPr>
            <a:r>
              <a:rPr lang="en-US" sz="2200" dirty="0" smtClean="0">
                <a:cs typeface="Arial" charset="0"/>
              </a:rPr>
              <a:t>These parades offer an insight into how the people of Louisiana honor special occasions and celebrate their cultural heritage.</a:t>
            </a:r>
          </a:p>
        </p:txBody>
      </p:sp>
      <p:sp>
        <p:nvSpPr>
          <p:cNvPr id="5" name="Slide Number Placeholder 4"/>
          <p:cNvSpPr>
            <a:spLocks noGrp="1"/>
          </p:cNvSpPr>
          <p:nvPr>
            <p:ph type="sldNum" sz="quarter" idx="12"/>
          </p:nvPr>
        </p:nvSpPr>
        <p:spPr/>
        <p:txBody>
          <a:bodyPr/>
          <a:lstStyle/>
          <a:p>
            <a:fld id="{5B75B92E-C504-4F72-91D6-D83D77D1C380}" type="slidenum">
              <a:rPr lang="en-US" smtClean="0"/>
              <a:pPr/>
              <a:t>41</a:t>
            </a:fld>
            <a:endParaRPr lang="en-US" dirty="0"/>
          </a:p>
        </p:txBody>
      </p:sp>
      <p:sp>
        <p:nvSpPr>
          <p:cNvPr id="2" name="Title 1"/>
          <p:cNvSpPr>
            <a:spLocks noGrp="1"/>
          </p:cNvSpPr>
          <p:nvPr>
            <p:ph type="title"/>
          </p:nvPr>
        </p:nvSpPr>
        <p:spPr/>
        <p:txBody>
          <a:bodyPr>
            <a:normAutofit/>
          </a:bodyPr>
          <a:lstStyle/>
          <a:p>
            <a:r>
              <a:rPr lang="en-US" dirty="0" smtClean="0"/>
              <a:t>Mardi Gras Celebrations</a:t>
            </a:r>
            <a:endParaRPr lang="en-US" dirty="0"/>
          </a:p>
        </p:txBody>
      </p:sp>
      <p:sp>
        <p:nvSpPr>
          <p:cNvPr id="7" name="TextBox 6"/>
          <p:cNvSpPr txBox="1"/>
          <p:nvPr/>
        </p:nvSpPr>
        <p:spPr>
          <a:xfrm>
            <a:off x="6215812" y="4876800"/>
            <a:ext cx="2895600" cy="523220"/>
          </a:xfrm>
          <a:prstGeom prst="rect">
            <a:avLst/>
          </a:prstGeom>
          <a:noFill/>
        </p:spPr>
        <p:txBody>
          <a:bodyPr wrap="square" rtlCol="0">
            <a:spAutoFit/>
          </a:bodyPr>
          <a:lstStyle/>
          <a:p>
            <a:pPr algn="r"/>
            <a:r>
              <a:rPr lang="en-US" sz="1400" dirty="0" smtClean="0"/>
              <a:t>Mardi Gras Parade, </a:t>
            </a:r>
            <a:br>
              <a:rPr lang="en-US" sz="1400" dirty="0" smtClean="0"/>
            </a:br>
            <a:r>
              <a:rPr lang="en-US" sz="1400" dirty="0" smtClean="0"/>
              <a:t>New Orleans, LA</a:t>
            </a:r>
            <a:endParaRPr lang="en-US" sz="1400" dirty="0"/>
          </a:p>
        </p:txBody>
      </p:sp>
      <p:pic>
        <p:nvPicPr>
          <p:cNvPr id="9" name="Content Placeholder 8" descr="Mardi Gras Parade 2011, New Orleans 8.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6300800" y="1981200"/>
            <a:ext cx="2843200" cy="2895600"/>
          </a:xfrm>
        </p:spPr>
      </p:pic>
    </p:spTree>
    <p:extLst>
      <p:ext uri="{BB962C8B-B14F-4D97-AF65-F5344CB8AC3E}">
        <p14:creationId xmlns:p14="http://schemas.microsoft.com/office/powerpoint/2010/main" val="302051117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447800"/>
            <a:ext cx="4800600" cy="4876800"/>
          </a:xfrm>
        </p:spPr>
        <p:txBody>
          <a:bodyPr>
            <a:normAutofit lnSpcReduction="10000"/>
          </a:bodyPr>
          <a:lstStyle/>
          <a:p>
            <a:pPr marL="762000" indent="-762000">
              <a:spcBef>
                <a:spcPts val="24"/>
              </a:spcBef>
            </a:pPr>
            <a:r>
              <a:rPr lang="en-US" dirty="0" smtClean="0">
                <a:cs typeface="Arial" charset="0"/>
              </a:rPr>
              <a:t>Whatever the reason, Louisiana’s people are known for the joyful ways in which they celebrate life.</a:t>
            </a:r>
          </a:p>
          <a:p>
            <a:pPr marL="762000" indent="-762000">
              <a:spcBef>
                <a:spcPts val="24"/>
              </a:spcBef>
            </a:pPr>
            <a:r>
              <a:rPr lang="en-US" dirty="0" smtClean="0">
                <a:cs typeface="Arial" charset="0"/>
              </a:rPr>
              <a:t>This idea of a unique way of celebrating is referred to as </a:t>
            </a:r>
            <a:r>
              <a:rPr lang="en-US" i="1" dirty="0" smtClean="0">
                <a:cs typeface="Arial" charset="0"/>
              </a:rPr>
              <a:t>joie de vivre</a:t>
            </a:r>
            <a:r>
              <a:rPr lang="en-US" dirty="0" smtClean="0">
                <a:cs typeface="Arial" charset="0"/>
              </a:rPr>
              <a:t>, and it is a tradition carried on by people from all parts of Louisiana. </a:t>
            </a:r>
          </a:p>
          <a:p>
            <a:pPr lvl="1">
              <a:buNone/>
            </a:pPr>
            <a:endParaRPr lang="en-US" dirty="0" smtClean="0"/>
          </a:p>
          <a:p>
            <a:pPr lvl="1"/>
            <a:endParaRPr lang="en-US" dirty="0" smtClean="0"/>
          </a:p>
          <a:p>
            <a:pPr lvl="1"/>
            <a:endParaRPr lang="en-US" dirty="0"/>
          </a:p>
        </p:txBody>
      </p:sp>
      <p:pic>
        <p:nvPicPr>
          <p:cNvPr id="6" name="Content Placeholder 5" descr="Mardi Gras Krewe Captain, New Orleans.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876800" y="1295400"/>
            <a:ext cx="4038600" cy="4525963"/>
          </a:xfrm>
        </p:spPr>
      </p:pic>
      <p:sp>
        <p:nvSpPr>
          <p:cNvPr id="5" name="Slide Number Placeholder 4"/>
          <p:cNvSpPr>
            <a:spLocks noGrp="1"/>
          </p:cNvSpPr>
          <p:nvPr>
            <p:ph type="sldNum" sz="quarter" idx="12"/>
          </p:nvPr>
        </p:nvSpPr>
        <p:spPr/>
        <p:txBody>
          <a:bodyPr/>
          <a:lstStyle/>
          <a:p>
            <a:fld id="{5B75B92E-C504-4F72-91D6-D83D77D1C380}" type="slidenum">
              <a:rPr lang="en-US" smtClean="0"/>
              <a:pPr/>
              <a:t>42</a:t>
            </a:fld>
            <a:endParaRPr lang="en-US" dirty="0"/>
          </a:p>
        </p:txBody>
      </p:sp>
      <p:sp>
        <p:nvSpPr>
          <p:cNvPr id="2" name="Title 1"/>
          <p:cNvSpPr>
            <a:spLocks noGrp="1"/>
          </p:cNvSpPr>
          <p:nvPr>
            <p:ph type="title"/>
          </p:nvPr>
        </p:nvSpPr>
        <p:spPr/>
        <p:txBody>
          <a:bodyPr>
            <a:normAutofit/>
          </a:bodyPr>
          <a:lstStyle/>
          <a:p>
            <a:r>
              <a:rPr lang="en-US" dirty="0" smtClean="0"/>
              <a:t>Sharing Our Joy</a:t>
            </a:r>
            <a:endParaRPr lang="en-US" dirty="0"/>
          </a:p>
        </p:txBody>
      </p:sp>
      <p:sp>
        <p:nvSpPr>
          <p:cNvPr id="7" name="TextBox 6"/>
          <p:cNvSpPr txBox="1"/>
          <p:nvPr/>
        </p:nvSpPr>
        <p:spPr>
          <a:xfrm>
            <a:off x="6019800" y="5943600"/>
            <a:ext cx="2895600" cy="307777"/>
          </a:xfrm>
          <a:prstGeom prst="rect">
            <a:avLst/>
          </a:prstGeom>
          <a:noFill/>
        </p:spPr>
        <p:txBody>
          <a:bodyPr wrap="square" rtlCol="0">
            <a:spAutoFit/>
          </a:bodyPr>
          <a:lstStyle/>
          <a:p>
            <a:pPr algn="r"/>
            <a:r>
              <a:rPr lang="en-US" sz="1400" dirty="0" smtClean="0"/>
              <a:t>Mardi Gras </a:t>
            </a:r>
            <a:r>
              <a:rPr lang="en-US" sz="1400" dirty="0" err="1" smtClean="0"/>
              <a:t>Krewe</a:t>
            </a:r>
            <a:r>
              <a:rPr lang="en-US" sz="1400" dirty="0" smtClean="0"/>
              <a:t> Captain</a:t>
            </a:r>
            <a:endParaRPr lang="en-US" sz="1400" dirty="0"/>
          </a:p>
        </p:txBody>
      </p:sp>
    </p:spTree>
    <p:extLst>
      <p:ext uri="{BB962C8B-B14F-4D97-AF65-F5344CB8AC3E}">
        <p14:creationId xmlns:p14="http://schemas.microsoft.com/office/powerpoint/2010/main" val="78115046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43</a:t>
            </a:fld>
            <a:endParaRPr lang="en-US" dirty="0"/>
          </a:p>
        </p:txBody>
      </p:sp>
      <p:sp>
        <p:nvSpPr>
          <p:cNvPr id="5" name="TextBox 4"/>
          <p:cNvSpPr txBox="1"/>
          <p:nvPr/>
        </p:nvSpPr>
        <p:spPr>
          <a:xfrm>
            <a:off x="533400" y="3657600"/>
            <a:ext cx="7924800" cy="1477328"/>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Slide 2: Ken Thomas (alligator);  Jillian.E (Chicot State Park); City of Monroe, LA;  Albert Herring (Mardi Gras), Lael Butler (pelican); Jesper Rautell Balle (cajun meal); Susan Adams (Chemin-a-Haut State Park) on Wikimedia Commons; Slide 31: Victor </a:t>
            </a:r>
            <a:r>
              <a:rPr lang="en-US" sz="1200" dirty="0" err="1" smtClean="0">
                <a:solidFill>
                  <a:schemeClr val="bg1"/>
                </a:solidFill>
              </a:rPr>
              <a:t>Monsour</a:t>
            </a:r>
            <a:r>
              <a:rPr lang="en-US" sz="1200" dirty="0" smtClean="0">
                <a:solidFill>
                  <a:schemeClr val="bg1"/>
                </a:solidFill>
              </a:rPr>
              <a:t> on Wikimedia Commons; </a:t>
            </a:r>
            <a:r>
              <a:rPr lang="en-US" sz="1200" smtClean="0">
                <a:solidFill>
                  <a:schemeClr val="bg1"/>
                </a:solidFill>
              </a:rPr>
              <a:t>Slides 12-16, </a:t>
            </a:r>
            <a:r>
              <a:rPr lang="en-US" sz="1200" dirty="0" smtClean="0">
                <a:solidFill>
                  <a:schemeClr val="bg1"/>
                </a:solidFill>
              </a:rPr>
              <a:t>19, 37, 41, 42: images copyright Reginald Lankford, Clairmont Press; Image Credits Slide: Edd Prince on Wikimedia Commons;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9" name="Content Placeholder 8"/>
          <p:cNvSpPr>
            <a:spLocks noGrp="1"/>
          </p:cNvSpPr>
          <p:nvPr>
            <p:ph idx="1"/>
          </p:nvPr>
        </p:nvSpPr>
        <p:spPr/>
        <p:txBody>
          <a:bodyPr/>
          <a:lstStyle/>
          <a:p>
            <a:r>
              <a:rPr lang="en-US" dirty="0" smtClean="0"/>
              <a:t>Many people say that Louisiana has a distinct culture or is home to some of the most distinctive groups of people in all of the United States. </a:t>
            </a:r>
          </a:p>
          <a:p>
            <a:r>
              <a:rPr lang="en-US" dirty="0" smtClean="0"/>
              <a:t>In order to evaluate this claim, we must first define culture and understand how it helps to make a place or its people special.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Louisiana’s Culture</a:t>
            </a:r>
            <a:endParaRPr lang="en-US" dirty="0"/>
          </a:p>
        </p:txBody>
      </p:sp>
      <p:sp>
        <p:nvSpPr>
          <p:cNvPr id="6" name="Content Placeholder 5"/>
          <p:cNvSpPr>
            <a:spLocks noGrp="1"/>
          </p:cNvSpPr>
          <p:nvPr>
            <p:ph idx="1"/>
          </p:nvPr>
        </p:nvSpPr>
        <p:spPr/>
        <p:txBody>
          <a:bodyPr>
            <a:normAutofit/>
          </a:bodyPr>
          <a:lstStyle/>
          <a:p>
            <a:pPr marL="762000" indent="-762000"/>
            <a:r>
              <a:rPr lang="en-US" sz="2800" b="1" dirty="0" smtClean="0">
                <a:cs typeface="Arial" charset="0"/>
              </a:rPr>
              <a:t>Culture </a:t>
            </a:r>
            <a:r>
              <a:rPr lang="en-US" sz="2800" dirty="0" smtClean="0">
                <a:cs typeface="Arial" charset="0"/>
              </a:rPr>
              <a:t>is the way of life of a group of people. It is shaped by ideas, beliefs, customs, and behavior.</a:t>
            </a:r>
          </a:p>
          <a:p>
            <a:pPr marL="762000" indent="-762000"/>
            <a:r>
              <a:rPr lang="en-US" sz="2800" dirty="0" smtClean="0">
                <a:cs typeface="Arial" charset="0"/>
              </a:rPr>
              <a:t>Culture is expressed through religious beliefs, </a:t>
            </a:r>
            <a:r>
              <a:rPr lang="en-US" sz="2800" b="1" dirty="0" smtClean="0">
                <a:cs typeface="Arial" charset="0"/>
              </a:rPr>
              <a:t>architecture </a:t>
            </a:r>
            <a:r>
              <a:rPr lang="en-US" sz="2800" dirty="0" smtClean="0">
                <a:cs typeface="Arial" charset="0"/>
              </a:rPr>
              <a:t>(the style of buildings), art, literature, clothing, music, food, work, and where people live.</a:t>
            </a:r>
          </a:p>
          <a:p>
            <a:pPr marL="762000" indent="-762000"/>
            <a:r>
              <a:rPr lang="en-US" sz="2800" dirty="0" smtClean="0">
                <a:cs typeface="Arial" charset="0"/>
              </a:rPr>
              <a:t>Hunting and fishing are abundant in North Louisiana culture.</a:t>
            </a:r>
          </a:p>
          <a:p>
            <a:pPr marL="762000" indent="-762000"/>
            <a:r>
              <a:rPr lang="en-US" sz="2800" dirty="0" smtClean="0">
                <a:cs typeface="Arial" charset="0"/>
              </a:rPr>
              <a:t>Fishing has shaped the culture of coastal Louisiana.</a:t>
            </a:r>
          </a:p>
          <a:p>
            <a:pPr marL="1162050" lvl="1" indent="-762000"/>
            <a:endParaRPr lang="en-US" dirty="0" smtClean="0">
              <a:cs typeface="Arial" charset="0"/>
            </a:endParaRPr>
          </a:p>
          <a:p>
            <a:pPr marL="762000" indent="-762000"/>
            <a:endParaRPr lang="en-US" sz="2800"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Cultural Diffusion</a:t>
            </a:r>
            <a:endParaRPr lang="en-US" dirty="0"/>
          </a:p>
        </p:txBody>
      </p:sp>
      <p:sp>
        <p:nvSpPr>
          <p:cNvPr id="6" name="Content Placeholder 5"/>
          <p:cNvSpPr>
            <a:spLocks noGrp="1"/>
          </p:cNvSpPr>
          <p:nvPr>
            <p:ph idx="1"/>
          </p:nvPr>
        </p:nvSpPr>
        <p:spPr/>
        <p:txBody>
          <a:bodyPr>
            <a:normAutofit/>
          </a:bodyPr>
          <a:lstStyle/>
          <a:p>
            <a:pPr marL="762000" indent="-762000"/>
            <a:r>
              <a:rPr lang="en-US" b="1" dirty="0" smtClean="0">
                <a:cs typeface="Arial" charset="0"/>
              </a:rPr>
              <a:t>Cultural diffusion </a:t>
            </a:r>
            <a:r>
              <a:rPr lang="en-US" dirty="0" smtClean="0">
                <a:cs typeface="Arial" charset="0"/>
              </a:rPr>
              <a:t>is when new ideas and practices are blended with other ideas and practices, forming completely new cultural expressions over time.</a:t>
            </a:r>
          </a:p>
          <a:p>
            <a:pPr marL="762000" indent="-762000"/>
            <a:r>
              <a:rPr lang="en-US" dirty="0" smtClean="0">
                <a:cs typeface="Arial" charset="0"/>
              </a:rPr>
              <a:t>Louisiana has such a rich history of cultural diffusion because over three centuries, people from various backgrounds came here, bringing with them new ideas and practices.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dirty="0"/>
          </a:p>
        </p:txBody>
      </p:sp>
    </p:spTree>
    <p:extLst>
      <p:ext uri="{BB962C8B-B14F-4D97-AF65-F5344CB8AC3E}">
        <p14:creationId xmlns:p14="http://schemas.microsoft.com/office/powerpoint/2010/main" val="37271354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2: Cultural Regions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 What are the cultural regions of Louisiana?</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8</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2: Cultural Regions</a:t>
            </a:r>
            <a:endParaRPr lang="en-US" dirty="0"/>
          </a:p>
        </p:txBody>
      </p:sp>
      <p:sp>
        <p:nvSpPr>
          <p:cNvPr id="3" name="Content Placeholder 2"/>
          <p:cNvSpPr>
            <a:spLocks noGrp="1"/>
          </p:cNvSpPr>
          <p:nvPr>
            <p:ph idx="1"/>
          </p:nvPr>
        </p:nvSpPr>
        <p:spPr>
          <a:xfrm>
            <a:off x="457200" y="1066800"/>
            <a:ext cx="8229600" cy="4800600"/>
          </a:xfrm>
        </p:spPr>
        <p:txBody>
          <a:bodyPr>
            <a:normAutofit/>
          </a:bodyPr>
          <a:lstStyle/>
          <a:p>
            <a:r>
              <a:rPr lang="en-US" dirty="0" smtClean="0"/>
              <a:t>What terms do I need to know? </a:t>
            </a:r>
          </a:p>
          <a:p>
            <a:pPr lvl="1"/>
            <a:r>
              <a:rPr lang="en-US" dirty="0" smtClean="0"/>
              <a:t>cultural anthropologist</a:t>
            </a:r>
          </a:p>
          <a:p>
            <a:pPr lvl="1"/>
            <a:r>
              <a:rPr lang="en-US" dirty="0" smtClean="0"/>
              <a:t>urban</a:t>
            </a:r>
          </a:p>
          <a:p>
            <a:pPr lvl="1"/>
            <a:r>
              <a:rPr lang="en-US" dirty="0" smtClean="0"/>
              <a:t>Acadians</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8545</TotalTime>
  <Words>2793</Words>
  <Application>Microsoft Macintosh PowerPoint</Application>
  <PresentationFormat>On-screen Show (4:3)</PresentationFormat>
  <Paragraphs>300</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Section 1: What Is Culture?</vt:lpstr>
      <vt:lpstr>Section 1: What Is Culture?</vt:lpstr>
      <vt:lpstr>Introduction</vt:lpstr>
      <vt:lpstr>Louisiana’s Culture</vt:lpstr>
      <vt:lpstr>Cultural Diffusion</vt:lpstr>
      <vt:lpstr>Section 2: Cultural Regions</vt:lpstr>
      <vt:lpstr>Section 2: Cultural Regions</vt:lpstr>
      <vt:lpstr>Introduction</vt:lpstr>
      <vt:lpstr>Culture Regions of Louisiana</vt:lpstr>
      <vt:lpstr>Sportsman’s Paradise</vt:lpstr>
      <vt:lpstr>Crossroads</vt:lpstr>
      <vt:lpstr>Cajun Country</vt:lpstr>
      <vt:lpstr>Plantation Country</vt:lpstr>
      <vt:lpstr>Greater New Orleans</vt:lpstr>
      <vt:lpstr>Section 3: People and Culture</vt:lpstr>
      <vt:lpstr>Section 3: People and Culture</vt:lpstr>
      <vt:lpstr>Introduction</vt:lpstr>
      <vt:lpstr>Acadians</vt:lpstr>
      <vt:lpstr>African Americans</vt:lpstr>
      <vt:lpstr>Anglos</vt:lpstr>
      <vt:lpstr>Creoles</vt:lpstr>
      <vt:lpstr>Germans</vt:lpstr>
      <vt:lpstr>Hispanics</vt:lpstr>
      <vt:lpstr>Italians</vt:lpstr>
      <vt:lpstr>Native Americans</vt:lpstr>
      <vt:lpstr>Other Ethnic Groups</vt:lpstr>
      <vt:lpstr>Section 4: Forms of Cultural Expression</vt:lpstr>
      <vt:lpstr>Section 4: Forms of Cultural Expression</vt:lpstr>
      <vt:lpstr>Food</vt:lpstr>
      <vt:lpstr>Music</vt:lpstr>
      <vt:lpstr>Country Music</vt:lpstr>
      <vt:lpstr>Cajun Music and Zydeco</vt:lpstr>
      <vt:lpstr>The Blues</vt:lpstr>
      <vt:lpstr>New Orleans Music</vt:lpstr>
      <vt:lpstr>Festivals</vt:lpstr>
      <vt:lpstr>Musical Celebrations</vt:lpstr>
      <vt:lpstr>Festivals of Agriculture and Industry</vt:lpstr>
      <vt:lpstr>Ethnic Festivals</vt:lpstr>
      <vt:lpstr>Mardi Gras Celebrations</vt:lpstr>
      <vt:lpstr>Sharing Our Joy</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Emmett Mullins</cp:lastModifiedBy>
  <cp:revision>606</cp:revision>
  <cp:lastPrinted>2014-03-30T19:23:39Z</cp:lastPrinted>
  <dcterms:created xsi:type="dcterms:W3CDTF">2014-04-18T03:05:36Z</dcterms:created>
  <dcterms:modified xsi:type="dcterms:W3CDTF">2014-06-14T13:19:41Z</dcterms:modified>
  <cp:category/>
</cp:coreProperties>
</file>