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8" r:id="rId1"/>
  </p:sldMasterIdLst>
  <p:notesMasterIdLst>
    <p:notesMasterId r:id="rId40"/>
  </p:notesMasterIdLst>
  <p:handoutMasterIdLst>
    <p:handoutMasterId r:id="rId41"/>
  </p:handoutMasterIdLst>
  <p:sldIdLst>
    <p:sldId id="259" r:id="rId2"/>
    <p:sldId id="260" r:id="rId3"/>
    <p:sldId id="258" r:id="rId4"/>
    <p:sldId id="268" r:id="rId5"/>
    <p:sldId id="355" r:id="rId6"/>
    <p:sldId id="265" r:id="rId7"/>
    <p:sldId id="356" r:id="rId8"/>
    <p:sldId id="357" r:id="rId9"/>
    <p:sldId id="358" r:id="rId10"/>
    <p:sldId id="359" r:id="rId11"/>
    <p:sldId id="360" r:id="rId12"/>
    <p:sldId id="374" r:id="rId13"/>
    <p:sldId id="361" r:id="rId14"/>
    <p:sldId id="362" r:id="rId15"/>
    <p:sldId id="373" r:id="rId16"/>
    <p:sldId id="363" r:id="rId17"/>
    <p:sldId id="364" r:id="rId18"/>
    <p:sldId id="270" r:id="rId19"/>
    <p:sldId id="276" r:id="rId20"/>
    <p:sldId id="375" r:id="rId21"/>
    <p:sldId id="334" r:id="rId22"/>
    <p:sldId id="365" r:id="rId23"/>
    <p:sldId id="366" r:id="rId24"/>
    <p:sldId id="306" r:id="rId25"/>
    <p:sldId id="307" r:id="rId26"/>
    <p:sldId id="376" r:id="rId27"/>
    <p:sldId id="340" r:id="rId28"/>
    <p:sldId id="380" r:id="rId29"/>
    <p:sldId id="367" r:id="rId30"/>
    <p:sldId id="381" r:id="rId31"/>
    <p:sldId id="368" r:id="rId32"/>
    <p:sldId id="378" r:id="rId33"/>
    <p:sldId id="369" r:id="rId34"/>
    <p:sldId id="379" r:id="rId35"/>
    <p:sldId id="370" r:id="rId36"/>
    <p:sldId id="371" r:id="rId37"/>
    <p:sldId id="372" r:id="rId38"/>
    <p:sldId id="317"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D506"/>
    <a:srgbClr val="A20000"/>
    <a:srgbClr val="000000"/>
    <a:srgbClr val="2A63A8"/>
    <a:srgbClr val="10253F"/>
    <a:srgbClr val="F2F2F2"/>
    <a:srgbClr val="D91528"/>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74" autoAdjust="0"/>
    <p:restoredTop sz="89046" autoAdjust="0"/>
  </p:normalViewPr>
  <p:slideViewPr>
    <p:cSldViewPr>
      <p:cViewPr varScale="1">
        <p:scale>
          <a:sx n="119" d="100"/>
          <a:sy n="119" d="100"/>
        </p:scale>
        <p:origin x="-128" y="-6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312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emmettmullins:Documents:Clairmont%20Press:Louisiana:Chapter%2015%20dat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emmettmullins:Documents:Clairmont%20Press:Louisiana:Chapter%2015%20dat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emmettmullins:Documents:Clairmont%20Press:Louisiana:Chapter%2015%20dat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emmettmullins:Documents:Clairmont%20Press:Louisiana:Chapter%2015%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7"/>
    </mc:Choice>
    <mc:Fallback>
      <c:style val="17"/>
    </mc:Fallback>
  </mc:AlternateContent>
  <c:chart>
    <c:title>
      <c:tx>
        <c:rich>
          <a:bodyPr/>
          <a:lstStyle/>
          <a:p>
            <a:pPr>
              <a:defRPr sz="2400"/>
            </a:pPr>
            <a:r>
              <a:rPr lang="en-US" sz="2400" dirty="0">
                <a:solidFill>
                  <a:schemeClr val="tx1"/>
                </a:solidFill>
              </a:rPr>
              <a:t>Louisiana </a:t>
            </a:r>
            <a:r>
              <a:rPr lang="en-US" sz="2400" dirty="0" smtClean="0">
                <a:solidFill>
                  <a:schemeClr val="tx1"/>
                </a:solidFill>
              </a:rPr>
              <a:t>Population, by year </a:t>
            </a:r>
            <a:endParaRPr lang="en-US" sz="2400" dirty="0">
              <a:solidFill>
                <a:schemeClr val="tx1"/>
              </a:solidFill>
            </a:endParaRPr>
          </a:p>
        </c:rich>
      </c:tx>
      <c:layout/>
      <c:overlay val="0"/>
    </c:title>
    <c:autoTitleDeleted val="0"/>
    <c:plotArea>
      <c:layout/>
      <c:lineChart>
        <c:grouping val="standard"/>
        <c:varyColors val="0"/>
        <c:ser>
          <c:idx val="0"/>
          <c:order val="0"/>
          <c:tx>
            <c:strRef>
              <c:f>Sheet1!$B$71</c:f>
              <c:strCache>
                <c:ptCount val="1"/>
                <c:pt idx="0">
                  <c:v>Population</c:v>
                </c:pt>
              </c:strCache>
            </c:strRef>
          </c:tx>
          <c:spPr>
            <a:ln>
              <a:solidFill>
                <a:srgbClr val="FF0000"/>
              </a:solidFill>
            </a:ln>
          </c:spPr>
          <c:marker>
            <c:spPr>
              <a:ln>
                <a:solidFill>
                  <a:srgbClr val="FF0000"/>
                </a:solidFill>
              </a:ln>
            </c:spPr>
          </c:marker>
          <c:cat>
            <c:numRef>
              <c:f>Sheet1!$A$72:$A$80</c:f>
              <c:numCache>
                <c:formatCode>General</c:formatCode>
                <c:ptCount val="9"/>
                <c:pt idx="0">
                  <c:v>2005.0</c:v>
                </c:pt>
                <c:pt idx="1">
                  <c:v>2006.0</c:v>
                </c:pt>
                <c:pt idx="2">
                  <c:v>2007.0</c:v>
                </c:pt>
                <c:pt idx="3">
                  <c:v>2008.0</c:v>
                </c:pt>
                <c:pt idx="4">
                  <c:v>2009.0</c:v>
                </c:pt>
                <c:pt idx="5">
                  <c:v>2010.0</c:v>
                </c:pt>
                <c:pt idx="6">
                  <c:v>2011.0</c:v>
                </c:pt>
                <c:pt idx="7">
                  <c:v>2012.0</c:v>
                </c:pt>
                <c:pt idx="8">
                  <c:v>2013.0</c:v>
                </c:pt>
              </c:numCache>
            </c:numRef>
          </c:cat>
          <c:val>
            <c:numRef>
              <c:f>Sheet1!$B$72:$B$80</c:f>
              <c:numCache>
                <c:formatCode>#,##0</c:formatCode>
                <c:ptCount val="9"/>
                <c:pt idx="0">
                  <c:v>4.524E6</c:v>
                </c:pt>
                <c:pt idx="1">
                  <c:v>4.288E6</c:v>
                </c:pt>
                <c:pt idx="2">
                  <c:v>4.293E6</c:v>
                </c:pt>
                <c:pt idx="3">
                  <c:v>4.41E6</c:v>
                </c:pt>
                <c:pt idx="4">
                  <c:v>4.49E6</c:v>
                </c:pt>
                <c:pt idx="5">
                  <c:v>4.54E6</c:v>
                </c:pt>
                <c:pt idx="6">
                  <c:v>4.544E6</c:v>
                </c:pt>
                <c:pt idx="7">
                  <c:v>4.601E6</c:v>
                </c:pt>
                <c:pt idx="8">
                  <c:v>4.625E6</c:v>
                </c:pt>
              </c:numCache>
            </c:numRef>
          </c:val>
          <c:smooth val="0"/>
        </c:ser>
        <c:dLbls>
          <c:showLegendKey val="0"/>
          <c:showVal val="0"/>
          <c:showCatName val="0"/>
          <c:showSerName val="0"/>
          <c:showPercent val="0"/>
          <c:showBubbleSize val="0"/>
        </c:dLbls>
        <c:marker val="1"/>
        <c:smooth val="0"/>
        <c:axId val="2091637064"/>
        <c:axId val="2091708632"/>
      </c:lineChart>
      <c:catAx>
        <c:axId val="2091637064"/>
        <c:scaling>
          <c:orientation val="minMax"/>
        </c:scaling>
        <c:delete val="0"/>
        <c:axPos val="b"/>
        <c:numFmt formatCode="General" sourceLinked="1"/>
        <c:majorTickMark val="out"/>
        <c:minorTickMark val="none"/>
        <c:tickLblPos val="nextTo"/>
        <c:txPr>
          <a:bodyPr/>
          <a:lstStyle/>
          <a:p>
            <a:pPr>
              <a:defRPr>
                <a:solidFill>
                  <a:srgbClr val="000000"/>
                </a:solidFill>
              </a:defRPr>
            </a:pPr>
            <a:endParaRPr lang="en-US"/>
          </a:p>
        </c:txPr>
        <c:crossAx val="2091708632"/>
        <c:crosses val="autoZero"/>
        <c:auto val="1"/>
        <c:lblAlgn val="ctr"/>
        <c:lblOffset val="100"/>
        <c:noMultiLvlLbl val="0"/>
      </c:catAx>
      <c:valAx>
        <c:axId val="2091708632"/>
        <c:scaling>
          <c:orientation val="minMax"/>
          <c:min val="4.25E6"/>
        </c:scaling>
        <c:delete val="0"/>
        <c:axPos val="l"/>
        <c:majorGridlines/>
        <c:numFmt formatCode="#,##0" sourceLinked="1"/>
        <c:majorTickMark val="out"/>
        <c:minorTickMark val="none"/>
        <c:tickLblPos val="nextTo"/>
        <c:txPr>
          <a:bodyPr/>
          <a:lstStyle/>
          <a:p>
            <a:pPr>
              <a:defRPr>
                <a:solidFill>
                  <a:srgbClr val="000000"/>
                </a:solidFill>
              </a:defRPr>
            </a:pPr>
            <a:endParaRPr lang="en-US"/>
          </a:p>
        </c:txPr>
        <c:crossAx val="209163706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barChart>
        <c:barDir val="col"/>
        <c:grouping val="percentStacked"/>
        <c:varyColors val="0"/>
        <c:ser>
          <c:idx val="0"/>
          <c:order val="0"/>
          <c:tx>
            <c:v>White</c:v>
          </c:tx>
          <c:invertIfNegative val="0"/>
          <c:cat>
            <c:strRef>
              <c:f>Sheet1!$B$91:$C$91</c:f>
              <c:strCache>
                <c:ptCount val="2"/>
                <c:pt idx="0">
                  <c:v>Louisiana</c:v>
                </c:pt>
                <c:pt idx="1">
                  <c:v>United States</c:v>
                </c:pt>
              </c:strCache>
            </c:strRef>
          </c:cat>
          <c:val>
            <c:numRef>
              <c:f>Sheet1!$B$92:$C$92</c:f>
              <c:numCache>
                <c:formatCode>General</c:formatCode>
                <c:ptCount val="2"/>
                <c:pt idx="0">
                  <c:v>63.7</c:v>
                </c:pt>
                <c:pt idx="1">
                  <c:v>77.9</c:v>
                </c:pt>
              </c:numCache>
            </c:numRef>
          </c:val>
        </c:ser>
        <c:ser>
          <c:idx val="1"/>
          <c:order val="1"/>
          <c:tx>
            <c:v>Black</c:v>
          </c:tx>
          <c:invertIfNegative val="0"/>
          <c:cat>
            <c:strRef>
              <c:f>Sheet1!$B$91:$C$91</c:f>
              <c:strCache>
                <c:ptCount val="2"/>
                <c:pt idx="0">
                  <c:v>Louisiana</c:v>
                </c:pt>
                <c:pt idx="1">
                  <c:v>United States</c:v>
                </c:pt>
              </c:strCache>
            </c:strRef>
          </c:cat>
          <c:val>
            <c:numRef>
              <c:f>Sheet1!$B$93:$C$93</c:f>
              <c:numCache>
                <c:formatCode>General</c:formatCode>
                <c:ptCount val="2"/>
                <c:pt idx="0">
                  <c:v>32.4</c:v>
                </c:pt>
                <c:pt idx="1">
                  <c:v>13.1</c:v>
                </c:pt>
              </c:numCache>
            </c:numRef>
          </c:val>
        </c:ser>
        <c:ser>
          <c:idx val="2"/>
          <c:order val="2"/>
          <c:tx>
            <c:v>American Indian/Alaskan Native</c:v>
          </c:tx>
          <c:invertIfNegative val="0"/>
          <c:cat>
            <c:strRef>
              <c:f>Sheet1!$B$91:$C$91</c:f>
              <c:strCache>
                <c:ptCount val="2"/>
                <c:pt idx="0">
                  <c:v>Louisiana</c:v>
                </c:pt>
                <c:pt idx="1">
                  <c:v>United States</c:v>
                </c:pt>
              </c:strCache>
            </c:strRef>
          </c:cat>
          <c:val>
            <c:numRef>
              <c:f>Sheet1!$B$94:$C$94</c:f>
              <c:numCache>
                <c:formatCode>General</c:formatCode>
                <c:ptCount val="2"/>
                <c:pt idx="0">
                  <c:v>0.7</c:v>
                </c:pt>
                <c:pt idx="1">
                  <c:v>1.2</c:v>
                </c:pt>
              </c:numCache>
            </c:numRef>
          </c:val>
        </c:ser>
        <c:ser>
          <c:idx val="3"/>
          <c:order val="3"/>
          <c:tx>
            <c:v>Asian</c:v>
          </c:tx>
          <c:invertIfNegative val="0"/>
          <c:cat>
            <c:strRef>
              <c:f>Sheet1!$B$91:$C$91</c:f>
              <c:strCache>
                <c:ptCount val="2"/>
                <c:pt idx="0">
                  <c:v>Louisiana</c:v>
                </c:pt>
                <c:pt idx="1">
                  <c:v>United States</c:v>
                </c:pt>
              </c:strCache>
            </c:strRef>
          </c:cat>
          <c:val>
            <c:numRef>
              <c:f>Sheet1!$B$95:$C$95</c:f>
              <c:numCache>
                <c:formatCode>General</c:formatCode>
                <c:ptCount val="2"/>
                <c:pt idx="0">
                  <c:v>1.7</c:v>
                </c:pt>
                <c:pt idx="1">
                  <c:v>5.1</c:v>
                </c:pt>
              </c:numCache>
            </c:numRef>
          </c:val>
        </c:ser>
        <c:ser>
          <c:idx val="4"/>
          <c:order val="4"/>
          <c:tx>
            <c:v>Native Hawaiian/Pacific Islander</c:v>
          </c:tx>
          <c:invertIfNegative val="0"/>
          <c:cat>
            <c:strRef>
              <c:f>Sheet1!$B$91:$C$91</c:f>
              <c:strCache>
                <c:ptCount val="2"/>
                <c:pt idx="0">
                  <c:v>Louisiana</c:v>
                </c:pt>
                <c:pt idx="1">
                  <c:v>United States</c:v>
                </c:pt>
              </c:strCache>
            </c:strRef>
          </c:cat>
          <c:val>
            <c:numRef>
              <c:f>Sheet1!$B$96:$C$96</c:f>
              <c:numCache>
                <c:formatCode>General</c:formatCode>
                <c:ptCount val="2"/>
                <c:pt idx="0">
                  <c:v>0.1</c:v>
                </c:pt>
                <c:pt idx="1">
                  <c:v>0.2</c:v>
                </c:pt>
              </c:numCache>
            </c:numRef>
          </c:val>
        </c:ser>
        <c:ser>
          <c:idx val="5"/>
          <c:order val="5"/>
          <c:tx>
            <c:v>Two or More Races</c:v>
          </c:tx>
          <c:invertIfNegative val="0"/>
          <c:cat>
            <c:strRef>
              <c:f>Sheet1!$B$91:$C$91</c:f>
              <c:strCache>
                <c:ptCount val="2"/>
                <c:pt idx="0">
                  <c:v>Louisiana</c:v>
                </c:pt>
                <c:pt idx="1">
                  <c:v>United States</c:v>
                </c:pt>
              </c:strCache>
            </c:strRef>
          </c:cat>
          <c:val>
            <c:numRef>
              <c:f>Sheet1!$B$97:$C$97</c:f>
              <c:numCache>
                <c:formatCode>General</c:formatCode>
                <c:ptCount val="2"/>
                <c:pt idx="0">
                  <c:v>1.4</c:v>
                </c:pt>
                <c:pt idx="1">
                  <c:v>2.4</c:v>
                </c:pt>
              </c:numCache>
            </c:numRef>
          </c:val>
        </c:ser>
        <c:dLbls>
          <c:showLegendKey val="0"/>
          <c:showVal val="0"/>
          <c:showCatName val="0"/>
          <c:showSerName val="0"/>
          <c:showPercent val="0"/>
          <c:showBubbleSize val="0"/>
        </c:dLbls>
        <c:gapWidth val="75"/>
        <c:overlap val="100"/>
        <c:axId val="2138024344"/>
        <c:axId val="2137381336"/>
      </c:barChart>
      <c:catAx>
        <c:axId val="2138024344"/>
        <c:scaling>
          <c:orientation val="minMax"/>
        </c:scaling>
        <c:delete val="0"/>
        <c:axPos val="b"/>
        <c:majorTickMark val="none"/>
        <c:minorTickMark val="none"/>
        <c:tickLblPos val="nextTo"/>
        <c:txPr>
          <a:bodyPr/>
          <a:lstStyle/>
          <a:p>
            <a:pPr>
              <a:defRPr sz="1200" b="1"/>
            </a:pPr>
            <a:endParaRPr lang="en-US"/>
          </a:p>
        </c:txPr>
        <c:crossAx val="2137381336"/>
        <c:crosses val="autoZero"/>
        <c:auto val="1"/>
        <c:lblAlgn val="ctr"/>
        <c:lblOffset val="100"/>
        <c:noMultiLvlLbl val="0"/>
      </c:catAx>
      <c:valAx>
        <c:axId val="2137381336"/>
        <c:scaling>
          <c:orientation val="minMax"/>
        </c:scaling>
        <c:delete val="0"/>
        <c:axPos val="l"/>
        <c:majorGridlines/>
        <c:minorGridlines/>
        <c:numFmt formatCode="0%" sourceLinked="1"/>
        <c:majorTickMark val="out"/>
        <c:minorTickMark val="none"/>
        <c:tickLblPos val="nextTo"/>
        <c:txPr>
          <a:bodyPr/>
          <a:lstStyle/>
          <a:p>
            <a:pPr>
              <a:defRPr sz="1200" b="1"/>
            </a:pPr>
            <a:endParaRPr lang="en-US"/>
          </a:p>
        </c:txPr>
        <c:crossAx val="2138024344"/>
        <c:crosses val="autoZero"/>
        <c:crossBetween val="between"/>
      </c:valAx>
    </c:plotArea>
    <c:legend>
      <c:legendPos val="r"/>
      <c:layout/>
      <c:overlay val="0"/>
      <c:txPr>
        <a:bodyPr/>
        <a:lstStyle/>
        <a:p>
          <a:pPr>
            <a:defRPr sz="1400" b="1"/>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2400"/>
            </a:pPr>
            <a:r>
              <a:rPr lang="en-US" sz="2400"/>
              <a:t>U.S. Poverty Rate - 2009</a:t>
            </a:r>
          </a:p>
        </c:rich>
      </c:tx>
      <c:layout/>
      <c:overlay val="0"/>
    </c:title>
    <c:autoTitleDeleted val="0"/>
    <c:plotArea>
      <c:layout/>
      <c:barChart>
        <c:barDir val="bar"/>
        <c:grouping val="clustered"/>
        <c:varyColors val="0"/>
        <c:ser>
          <c:idx val="0"/>
          <c:order val="0"/>
          <c:invertIfNegative val="0"/>
          <c:dPt>
            <c:idx val="0"/>
            <c:invertIfNegative val="0"/>
            <c:bubble3D val="0"/>
            <c:spPr>
              <a:solidFill>
                <a:srgbClr val="FF6600"/>
              </a:solidFill>
            </c:spPr>
          </c:dPt>
          <c:dPt>
            <c:idx val="9"/>
            <c:invertIfNegative val="0"/>
            <c:bubble3D val="0"/>
            <c:spPr>
              <a:solidFill>
                <a:schemeClr val="tx1"/>
              </a:solidFill>
            </c:spPr>
          </c:dPt>
          <c:cat>
            <c:strRef>
              <c:f>Sheet1!$A$185:$A$195</c:f>
              <c:strCache>
                <c:ptCount val="11"/>
                <c:pt idx="0">
                  <c:v>US AVERAGE</c:v>
                </c:pt>
                <c:pt idx="1">
                  <c:v>South Carolina</c:v>
                </c:pt>
                <c:pt idx="2">
                  <c:v>Arizona</c:v>
                </c:pt>
                <c:pt idx="3">
                  <c:v>West Virginia</c:v>
                </c:pt>
                <c:pt idx="4">
                  <c:v>Oklahoma</c:v>
                </c:pt>
                <c:pt idx="5">
                  <c:v>Arkansas</c:v>
                </c:pt>
                <c:pt idx="6">
                  <c:v>Texas</c:v>
                </c:pt>
                <c:pt idx="7">
                  <c:v>Alabama</c:v>
                </c:pt>
                <c:pt idx="8">
                  <c:v>New Mexico</c:v>
                </c:pt>
                <c:pt idx="9">
                  <c:v>Louisiana</c:v>
                </c:pt>
                <c:pt idx="10">
                  <c:v>Mississippi</c:v>
                </c:pt>
              </c:strCache>
            </c:strRef>
          </c:cat>
          <c:val>
            <c:numRef>
              <c:f>Sheet1!$B$185:$B$195</c:f>
              <c:numCache>
                <c:formatCode>0.00%</c:formatCode>
                <c:ptCount val="11"/>
                <c:pt idx="0">
                  <c:v>0.126</c:v>
                </c:pt>
                <c:pt idx="1">
                  <c:v>0.15</c:v>
                </c:pt>
                <c:pt idx="2">
                  <c:v>0.152</c:v>
                </c:pt>
                <c:pt idx="3">
                  <c:v>0.154</c:v>
                </c:pt>
                <c:pt idx="4">
                  <c:v>0.156</c:v>
                </c:pt>
                <c:pt idx="5">
                  <c:v>0.159</c:v>
                </c:pt>
                <c:pt idx="6">
                  <c:v>0.162</c:v>
                </c:pt>
                <c:pt idx="7">
                  <c:v>0.167</c:v>
                </c:pt>
                <c:pt idx="8">
                  <c:v>0.179</c:v>
                </c:pt>
                <c:pt idx="9">
                  <c:v>0.183</c:v>
                </c:pt>
                <c:pt idx="10">
                  <c:v>0.201</c:v>
                </c:pt>
              </c:numCache>
            </c:numRef>
          </c:val>
        </c:ser>
        <c:dLbls>
          <c:showLegendKey val="0"/>
          <c:showVal val="0"/>
          <c:showCatName val="0"/>
          <c:showSerName val="0"/>
          <c:showPercent val="0"/>
          <c:showBubbleSize val="0"/>
        </c:dLbls>
        <c:gapWidth val="150"/>
        <c:axId val="2136135960"/>
        <c:axId val="2046558216"/>
      </c:barChart>
      <c:catAx>
        <c:axId val="2136135960"/>
        <c:scaling>
          <c:orientation val="minMax"/>
        </c:scaling>
        <c:delete val="0"/>
        <c:axPos val="l"/>
        <c:majorTickMark val="none"/>
        <c:minorTickMark val="none"/>
        <c:tickLblPos val="nextTo"/>
        <c:crossAx val="2046558216"/>
        <c:crosses val="autoZero"/>
        <c:auto val="1"/>
        <c:lblAlgn val="ctr"/>
        <c:lblOffset val="100"/>
        <c:noMultiLvlLbl val="0"/>
      </c:catAx>
      <c:valAx>
        <c:axId val="2046558216"/>
        <c:scaling>
          <c:orientation val="minMax"/>
        </c:scaling>
        <c:delete val="0"/>
        <c:axPos val="b"/>
        <c:majorGridlines/>
        <c:numFmt formatCode="0.00%" sourceLinked="1"/>
        <c:majorTickMark val="none"/>
        <c:minorTickMark val="none"/>
        <c:tickLblPos val="nextTo"/>
        <c:crossAx val="2136135960"/>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2000"/>
            </a:pPr>
            <a:r>
              <a:rPr lang="en-US" sz="2000"/>
              <a:t>Number</a:t>
            </a:r>
            <a:r>
              <a:rPr lang="en-US" sz="2000" baseline="0"/>
              <a:t> of Prisoners per 100,000 Citizens (2009)</a:t>
            </a:r>
            <a:endParaRPr lang="en-US" sz="2000"/>
          </a:p>
        </c:rich>
      </c:tx>
      <c:layout/>
      <c:overlay val="0"/>
    </c:title>
    <c:autoTitleDeleted val="0"/>
    <c:plotArea>
      <c:layout/>
      <c:barChart>
        <c:barDir val="bar"/>
        <c:grouping val="clustered"/>
        <c:varyColors val="0"/>
        <c:ser>
          <c:idx val="0"/>
          <c:order val="0"/>
          <c:invertIfNegative val="0"/>
          <c:dPt>
            <c:idx val="9"/>
            <c:invertIfNegative val="0"/>
            <c:bubble3D val="0"/>
            <c:spPr>
              <a:solidFill>
                <a:srgbClr val="FF6600"/>
              </a:solidFill>
            </c:spPr>
          </c:dPt>
          <c:dPt>
            <c:idx val="10"/>
            <c:invertIfNegative val="0"/>
            <c:bubble3D val="0"/>
            <c:spPr>
              <a:solidFill>
                <a:schemeClr val="tx1"/>
              </a:solidFill>
            </c:spPr>
          </c:dPt>
          <c:cat>
            <c:strRef>
              <c:f>Sheet1!$A$156:$A$166</c:f>
              <c:strCache>
                <c:ptCount val="11"/>
                <c:pt idx="0">
                  <c:v>South Carolina</c:v>
                </c:pt>
                <c:pt idx="1">
                  <c:v>Missouri</c:v>
                </c:pt>
                <c:pt idx="2">
                  <c:v>Arkansas</c:v>
                </c:pt>
                <c:pt idx="3">
                  <c:v>Florida</c:v>
                </c:pt>
                <c:pt idx="4">
                  <c:v>Arizona</c:v>
                </c:pt>
                <c:pt idx="5">
                  <c:v>Alabama</c:v>
                </c:pt>
                <c:pt idx="6">
                  <c:v>Texas</c:v>
                </c:pt>
                <c:pt idx="7">
                  <c:v>Oklahoma</c:v>
                </c:pt>
                <c:pt idx="8">
                  <c:v>Mississippi</c:v>
                </c:pt>
                <c:pt idx="9">
                  <c:v>US AVERAGE</c:v>
                </c:pt>
                <c:pt idx="10">
                  <c:v>Louisiana</c:v>
                </c:pt>
              </c:strCache>
            </c:strRef>
          </c:cat>
          <c:val>
            <c:numRef>
              <c:f>Sheet1!$B$156:$B$166</c:f>
              <c:numCache>
                <c:formatCode>General</c:formatCode>
                <c:ptCount val="11"/>
                <c:pt idx="0">
                  <c:v>495.0</c:v>
                </c:pt>
                <c:pt idx="1">
                  <c:v>508.0</c:v>
                </c:pt>
                <c:pt idx="2">
                  <c:v>552.0</c:v>
                </c:pt>
                <c:pt idx="3">
                  <c:v>556.0</c:v>
                </c:pt>
                <c:pt idx="4">
                  <c:v>572.0</c:v>
                </c:pt>
                <c:pt idx="5">
                  <c:v>648.0</c:v>
                </c:pt>
                <c:pt idx="6">
                  <c:v>648.0</c:v>
                </c:pt>
                <c:pt idx="7">
                  <c:v>654.0</c:v>
                </c:pt>
                <c:pt idx="8">
                  <c:v>686.0</c:v>
                </c:pt>
                <c:pt idx="9">
                  <c:v>754.0</c:v>
                </c:pt>
                <c:pt idx="10">
                  <c:v>867.0</c:v>
                </c:pt>
              </c:numCache>
            </c:numRef>
          </c:val>
        </c:ser>
        <c:dLbls>
          <c:showLegendKey val="0"/>
          <c:showVal val="0"/>
          <c:showCatName val="0"/>
          <c:showSerName val="0"/>
          <c:showPercent val="0"/>
          <c:showBubbleSize val="0"/>
        </c:dLbls>
        <c:gapWidth val="150"/>
        <c:axId val="2141242952"/>
        <c:axId val="2141245832"/>
      </c:barChart>
      <c:catAx>
        <c:axId val="2141242952"/>
        <c:scaling>
          <c:orientation val="minMax"/>
        </c:scaling>
        <c:delete val="0"/>
        <c:axPos val="l"/>
        <c:majorTickMark val="out"/>
        <c:minorTickMark val="none"/>
        <c:tickLblPos val="nextTo"/>
        <c:crossAx val="2141245832"/>
        <c:crosses val="autoZero"/>
        <c:auto val="1"/>
        <c:lblAlgn val="ctr"/>
        <c:lblOffset val="100"/>
        <c:noMultiLvlLbl val="0"/>
      </c:catAx>
      <c:valAx>
        <c:axId val="2141245832"/>
        <c:scaling>
          <c:orientation val="minMax"/>
        </c:scaling>
        <c:delete val="0"/>
        <c:axPos val="b"/>
        <c:majorGridlines/>
        <c:numFmt formatCode="General" sourceLinked="1"/>
        <c:majorTickMark val="out"/>
        <c:minorTickMark val="none"/>
        <c:tickLblPos val="nextTo"/>
        <c:crossAx val="2141242952"/>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E3A19CD-9D74-41E9-B768-C71BE1364B6D}" type="datetimeFigureOut">
              <a:rPr lang="en-US" smtClean="0"/>
              <a:pPr/>
              <a:t>10/1/14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2E7B5C-58A7-4F03-B666-B00A14710F1D}" type="slidenum">
              <a:rPr lang="en-US" smtClean="0"/>
              <a:pPr/>
              <a:t>‹#›</a:t>
            </a:fld>
            <a:endParaRPr lang="en-US"/>
          </a:p>
        </p:txBody>
      </p:sp>
    </p:spTree>
    <p:extLst>
      <p:ext uri="{BB962C8B-B14F-4D97-AF65-F5344CB8AC3E}">
        <p14:creationId xmlns:p14="http://schemas.microsoft.com/office/powerpoint/2010/main" val="236425275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CCB89C-0AB5-4304-9B4F-22E21E75F6E4}" type="datetimeFigureOut">
              <a:rPr lang="en-US" smtClean="0"/>
              <a:pPr/>
              <a:t>10/1/14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2AE612-DB33-4ACD-A8E0-BFDFE9CE382C}" type="slidenum">
              <a:rPr lang="en-US" smtClean="0"/>
              <a:pPr/>
              <a:t>‹#›</a:t>
            </a:fld>
            <a:endParaRPr lang="en-US"/>
          </a:p>
        </p:txBody>
      </p:sp>
    </p:spTree>
    <p:extLst>
      <p:ext uri="{BB962C8B-B14F-4D97-AF65-F5344CB8AC3E}">
        <p14:creationId xmlns:p14="http://schemas.microsoft.com/office/powerpoint/2010/main" val="189636334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BA35DE-C53D-464B-87B2-9C182F7C043A}" type="datetime1">
              <a:rPr lang="en-US" smtClean="0"/>
              <a:pPr/>
              <a:t>10/1/14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858000" y="6492875"/>
            <a:ext cx="2133600" cy="365125"/>
          </a:xfrm>
        </p:spPr>
        <p:txBody>
          <a:bodyPr/>
          <a:lstStyle/>
          <a:p>
            <a:fld id="{5B75B92E-C504-4F72-91D6-D83D77D1C380}" type="slidenum">
              <a:rPr lang="en-US" smtClean="0"/>
              <a:pPr/>
              <a:t>‹#›</a:t>
            </a:fld>
            <a:endParaRPr lang="en-US" dirty="0"/>
          </a:p>
        </p:txBody>
      </p:sp>
      <p:pic>
        <p:nvPicPr>
          <p:cNvPr id="8" name="Picture 7"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758952" indent="-758952">
              <a:lnSpc>
                <a:spcPct val="80000"/>
              </a:lnSpc>
              <a:buFont typeface="Wingdings" pitchFamily="2" charset="2"/>
              <a:buChar char="Ø"/>
              <a:defRPr/>
            </a:lvl1pPr>
            <a:lvl2pPr>
              <a:buFont typeface="Arial" pitchFamily="34" charset="0"/>
              <a:buChar char="•"/>
              <a:defRPr/>
            </a:lvl2pPr>
            <a:lvl3pPr>
              <a:buFont typeface="Wingdings" pitchFamily="2" charset="2"/>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C3BC316-8B67-4C24-8B37-CF997F8807BD}" type="datetime1">
              <a:rPr lang="en-US" smtClean="0"/>
              <a:pPr/>
              <a:t>10/1/14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5B92E-C504-4F72-91D6-D83D77D1C380}" type="slidenum">
              <a:rPr lang="en-US" smtClean="0"/>
              <a:pPr/>
              <a:t>‹#›</a:t>
            </a:fld>
            <a:endParaRPr lang="en-US"/>
          </a:p>
        </p:txBody>
      </p:sp>
      <p:pic>
        <p:nvPicPr>
          <p:cNvPr id="8" name="Picture 7"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buFont typeface="Wingdings" pitchFamily="2" charset="2"/>
              <a:buChar char="Ø"/>
              <a:defRPr sz="2800"/>
            </a:lvl1pPr>
            <a:lvl2pPr>
              <a:buFont typeface="Arial" pitchFamily="34" charset="0"/>
              <a:buChar char="•"/>
              <a:defRPr sz="2400"/>
            </a:lvl2pPr>
            <a:lvl3pPr>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Font typeface="Wingdings" pitchFamily="2" charset="2"/>
              <a:buChar char="Ø"/>
              <a:defRPr sz="2800"/>
            </a:lvl1pPr>
            <a:lvl2pPr>
              <a:buFont typeface="Arial" pitchFamily="34" charset="0"/>
              <a:buChar char="•"/>
              <a:defRPr sz="2400"/>
            </a:lvl2pPr>
            <a:lvl3pPr>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5AB98E69-793B-4CF3-8D70-00DA8A1D08E0}" type="datetime1">
              <a:rPr lang="en-US" smtClean="0"/>
              <a:pPr/>
              <a:t>10/1/14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BDE952-5D3A-4424-A646-FA56798139B7}" type="slidenum">
              <a:rPr lang="en-US" smtClean="0"/>
              <a:pPr/>
              <a:t>‹#›</a:t>
            </a:fld>
            <a:endParaRPr lang="en-US" dirty="0"/>
          </a:p>
        </p:txBody>
      </p:sp>
      <p:sp>
        <p:nvSpPr>
          <p:cNvPr id="10" name="Title 9"/>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pic>
        <p:nvPicPr>
          <p:cNvPr id="9" name="Picture 8"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 calcmode="lin" valueType="num">
                                      <p:cBhvr additive="base">
                                        <p:cTn id="2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 calcmode="lin" valueType="num">
                                      <p:cBhvr additive="base">
                                        <p:cTn id="35"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
                                            <p:txEl>
                                              <p:pRg st="2" end="2"/>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 calcmode="lin" valueType="num">
                                      <p:cBhvr additive="base">
                                        <p:cTn id="39"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4">
                                            <p:txEl>
                                              <p:pRg st="3" end="3"/>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 calcmode="lin" valueType="num">
                                      <p:cBhvr additive="base">
                                        <p:cTn id="43"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4" grpId="0" uiExpand="1"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buFont typeface="Wingdings" pitchFamily="2" charset="2"/>
              <a:buChar char="Ø"/>
              <a:defRPr sz="2000"/>
            </a:lvl2pPr>
            <a:lvl3pPr>
              <a:buFont typeface="Wingdings" pitchFamily="2" charset="2"/>
              <a:buChar cha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640951-C29D-4786-935A-1F568872D7DC}" type="datetime1">
              <a:rPr lang="en-US" smtClean="0"/>
              <a:pPr/>
              <a:t>10/1/14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75B92E-C504-4F72-91D6-D83D77D1C380}" type="slidenum">
              <a:rPr lang="en-US" smtClean="0"/>
              <a:pPr/>
              <a:t>‹#›</a:t>
            </a:fld>
            <a:endParaRPr lang="en-US"/>
          </a:p>
        </p:txBody>
      </p:sp>
      <p:pic>
        <p:nvPicPr>
          <p:cNvPr id="11" name="Picture 10"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 calcmode="lin" valueType="num">
                                      <p:cBhvr additive="base">
                                        <p:cTn id="35"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6">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 calcmode="lin" valueType="num">
                                      <p:cBhvr additive="base">
                                        <p:cTn id="39"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6">
                                            <p:txEl>
                                              <p:pRg st="1" end="1"/>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 calcmode="lin" valueType="num">
                                      <p:cBhvr additive="base">
                                        <p:cTn id="43"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
                                            <p:txEl>
                                              <p:pRg st="2" end="2"/>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 calcmode="lin" valueType="num">
                                      <p:cBhvr additive="base">
                                        <p:cTn id="47"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6">
                                            <p:txEl>
                                              <p:pRg st="3" end="3"/>
                                            </p:tx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anim calcmode="lin" valueType="num">
                                      <p:cBhvr additive="base">
                                        <p:cTn id="51"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4"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P spid="5"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0-#ppt_w/2"/>
                          </p:val>
                        </p:tav>
                        <p:tav tm="100000">
                          <p:val>
                            <p:strVal val="#ppt_x"/>
                          </p:val>
                        </p:tav>
                      </p:tavLst>
                    </p:anim>
                    <p:anim calcmode="lin" valueType="num">
                      <p:cBhvr additive="base">
                        <p:cTn dur="500" fill="hold"/>
                        <p:tgtEl>
                          <p:spTgt spid="5"/>
                        </p:tgtEl>
                        <p:attrNameLst>
                          <p:attrName>ppt_y</p:attrName>
                        </p:attrNameLst>
                      </p:cBhvr>
                      <p:tavLst>
                        <p:tav tm="0">
                          <p:val>
                            <p:strVal val="#ppt_y"/>
                          </p:val>
                        </p:tav>
                        <p:tav tm="100000">
                          <p:val>
                            <p:strVal val="#ppt_y"/>
                          </p:val>
                        </p:tav>
                      </p:tavLst>
                    </p:anim>
                  </p:childTnLst>
                </p:cTn>
              </p:par>
            </p:tnLst>
          </p:tmpl>
        </p:tmplLst>
      </p:bldP>
      <p:bldP spid="6"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FE01F-2B5D-483B-B578-D0B7379AF51E}" type="datetime1">
              <a:rPr lang="en-US" smtClean="0"/>
              <a:pPr/>
              <a:t>10/1/14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75B92E-C504-4F72-91D6-D83D77D1C380}" type="slidenum">
              <a:rPr lang="en-US" smtClean="0"/>
              <a:pPr/>
              <a:t>‹#›</a:t>
            </a:fld>
            <a:endParaRPr lang="en-US"/>
          </a:p>
        </p:txBody>
      </p:sp>
      <p:pic>
        <p:nvPicPr>
          <p:cNvPr id="6" name="Picture 5"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print">
            <a:lum/>
          </a:blip>
          <a:srcRect/>
          <a:stretch>
            <a:fillRect l="-15000" r="-1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254A7D-03F0-4537-95DB-E5D029F5F344}" type="datetime1">
              <a:rPr lang="en-US" smtClean="0"/>
              <a:pPr/>
              <a:t>10/1/14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Rectangle 6"/>
          <p:cNvSpPr/>
          <p:nvPr/>
        </p:nvSpPr>
        <p:spPr>
          <a:xfrm>
            <a:off x="0" y="6477000"/>
            <a:ext cx="9144000" cy="381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6705600" y="6492875"/>
            <a:ext cx="2133600" cy="365125"/>
          </a:xfrm>
          <a:prstGeom prst="rect">
            <a:avLst/>
          </a:prstGeom>
        </p:spPr>
        <p:txBody>
          <a:bodyPr vert="horz" lIns="91440" tIns="45720" rIns="91440" bIns="45720" rtlCol="0" anchor="ctr"/>
          <a:lstStyle>
            <a:lvl1pPr algn="r">
              <a:defRPr sz="1400" b="1" baseline="0">
                <a:solidFill>
                  <a:schemeClr val="bg1"/>
                </a:solidFill>
                <a:latin typeface="Calibri" pitchFamily="34" charset="0"/>
              </a:defRPr>
            </a:lvl1pPr>
          </a:lstStyle>
          <a:p>
            <a:fld id="{F9FA8F0B-D33C-4076-B785-5A39BEA698E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2" r:id="rId3"/>
    <p:sldLayoutId id="2147483703" r:id="rId4"/>
    <p:sldLayoutId id="2147483705" r:id="rId5"/>
  </p:sldLayoutIdLst>
  <p:transition xmlns:p14="http://schemas.microsoft.com/office/powerpoint/2010/main" spd="med">
    <p:wipe dir="r"/>
  </p:transition>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slide" Target="slide3.xml"/><Relationship Id="rId5" Type="http://schemas.openxmlformats.org/officeDocument/2006/relationships/slide" Target="slide18.xml"/><Relationship Id="rId6" Type="http://schemas.openxmlformats.org/officeDocument/2006/relationships/slide" Target="slide24.xml"/><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slide" Target="slide2.xml"/><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9000" r="-9000"/>
          </a:stretch>
        </a:blipFill>
        <a:effectLst/>
      </p:bgPr>
    </p:bg>
    <p:spTree>
      <p:nvGrpSpPr>
        <p:cNvPr id="1" name=""/>
        <p:cNvGrpSpPr/>
        <p:nvPr/>
      </p:nvGrpSpPr>
      <p:grpSpPr>
        <a:xfrm>
          <a:off x="0" y="0"/>
          <a:ext cx="0" cy="0"/>
          <a:chOff x="0" y="0"/>
          <a:chExt cx="0" cy="0"/>
        </a:xfrm>
      </p:grpSpPr>
      <p:sp>
        <p:nvSpPr>
          <p:cNvPr id="4" name="TextBox 3"/>
          <p:cNvSpPr txBox="1"/>
          <p:nvPr/>
        </p:nvSpPr>
        <p:spPr>
          <a:xfrm>
            <a:off x="1066800" y="4495800"/>
            <a:ext cx="7543800" cy="2062103"/>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r"/>
            <a:r>
              <a:rPr lang="en-US" sz="3200" b="1" dirty="0" smtClean="0">
                <a:ln w="17780" cmpd="sng">
                  <a:noFill/>
                  <a:prstDash val="solid"/>
                  <a:miter lim="800000"/>
                </a:ln>
                <a:solidFill>
                  <a:srgbClr val="F8D506"/>
                </a:solidFill>
                <a:effectLst>
                  <a:outerShdw blurRad="55000" dist="50800" dir="5400000" algn="tl">
                    <a:srgbClr val="000000">
                      <a:alpha val="33000"/>
                    </a:srgbClr>
                  </a:outerShdw>
                </a:effectLst>
              </a:rPr>
              <a:t>Chapter 15:</a:t>
            </a:r>
          </a:p>
          <a:p>
            <a:pPr algn="r"/>
            <a:r>
              <a:rPr lang="en-US" sz="3200" b="1" dirty="0" smtClean="0">
                <a:ln w="17780" cmpd="sng">
                  <a:noFill/>
                  <a:prstDash val="solid"/>
                  <a:miter lim="800000"/>
                </a:ln>
                <a:solidFill>
                  <a:srgbClr val="F8D506"/>
                </a:solidFill>
                <a:effectLst>
                  <a:outerShdw blurRad="55000" dist="50800" dir="5400000" algn="tl">
                    <a:srgbClr val="000000">
                      <a:alpha val="33000"/>
                    </a:srgbClr>
                  </a:outerShdw>
                </a:effectLst>
              </a:rPr>
              <a:t>Louisiana from 1972 to the Present: The Edwards Era and Beyond</a:t>
            </a:r>
          </a:p>
          <a:p>
            <a:pPr algn="r"/>
            <a:r>
              <a:rPr lang="en-US" sz="3200" b="1" dirty="0" smtClean="0">
                <a:ln w="17780" cmpd="sng">
                  <a:noFill/>
                  <a:prstDash val="solid"/>
                  <a:miter lim="800000"/>
                </a:ln>
                <a:solidFill>
                  <a:srgbClr val="F8D506"/>
                </a:solidFill>
                <a:effectLst>
                  <a:outerShdw blurRad="55000" dist="50800" dir="5400000" algn="tl">
                    <a:srgbClr val="000000">
                      <a:alpha val="33000"/>
                    </a:srgbClr>
                  </a:outerShdw>
                </a:effectLst>
              </a:rPr>
              <a:t>STUDY PRESENTATION</a:t>
            </a:r>
            <a:endParaRPr lang="en-US" sz="3200" b="1" dirty="0">
              <a:ln w="17780" cmpd="sng">
                <a:noFill/>
                <a:prstDash val="solid"/>
                <a:miter lim="800000"/>
              </a:ln>
              <a:solidFill>
                <a:srgbClr val="F8D506"/>
              </a:solidFill>
              <a:effectLst>
                <a:outerShdw blurRad="55000" dist="50800" dir="5400000" algn="tl">
                  <a:srgbClr val="000000">
                    <a:alpha val="33000"/>
                  </a:srgbClr>
                </a:outerShdw>
              </a:effectLst>
            </a:endParaRPr>
          </a:p>
        </p:txBody>
      </p:sp>
      <p:sp>
        <p:nvSpPr>
          <p:cNvPr id="5" name="Text Box 4"/>
          <p:cNvSpPr txBox="1">
            <a:spLocks noChangeArrowheads="1"/>
          </p:cNvSpPr>
          <p:nvPr/>
        </p:nvSpPr>
        <p:spPr bwMode="auto">
          <a:xfrm>
            <a:off x="7543800" y="6545790"/>
            <a:ext cx="1600200" cy="246221"/>
          </a:xfrm>
          <a:prstGeom prst="rect">
            <a:avLst/>
          </a:prstGeom>
          <a:noFill/>
          <a:ln w="9525">
            <a:noFill/>
            <a:miter lim="800000"/>
            <a:headEnd/>
            <a:tailEnd/>
          </a:ln>
          <a:effectLst/>
        </p:spPr>
        <p:txBody>
          <a:bodyPr wrap="square">
            <a:spAutoFit/>
          </a:bodyPr>
          <a:lstStyle/>
          <a:p>
            <a:pPr algn="r">
              <a:spcBef>
                <a:spcPct val="50000"/>
              </a:spcBef>
            </a:pPr>
            <a:r>
              <a:rPr lang="en-US" sz="1000">
                <a:solidFill>
                  <a:srgbClr val="D9D9D9"/>
                </a:solidFill>
                <a:effectLst>
                  <a:outerShdw blurRad="38100" dist="38100" dir="2700000" algn="tl">
                    <a:srgbClr val="C0C0C0"/>
                  </a:outerShdw>
                </a:effectLst>
                <a:latin typeface="Arial" charset="0"/>
              </a:rPr>
              <a:t>© </a:t>
            </a:r>
            <a:r>
              <a:rPr lang="en-US" sz="1000" smtClean="0">
                <a:solidFill>
                  <a:srgbClr val="D9D9D9"/>
                </a:solidFill>
                <a:effectLst>
                  <a:outerShdw blurRad="38100" dist="38100" dir="2700000" algn="tl">
                    <a:srgbClr val="C0C0C0"/>
                  </a:outerShdw>
                </a:effectLst>
                <a:latin typeface="Arial" charset="0"/>
              </a:rPr>
              <a:t>2015 </a:t>
            </a:r>
            <a:r>
              <a:rPr lang="en-US" sz="1000" dirty="0" smtClean="0">
                <a:solidFill>
                  <a:srgbClr val="D9D9D9"/>
                </a:solidFill>
                <a:effectLst>
                  <a:outerShdw blurRad="38100" dist="38100" dir="2700000" algn="tl">
                    <a:srgbClr val="C0C0C0"/>
                  </a:outerShdw>
                </a:effectLst>
                <a:latin typeface="Arial" charset="0"/>
              </a:rPr>
              <a:t>Clairmont </a:t>
            </a:r>
            <a:r>
              <a:rPr lang="en-US" sz="1000" dirty="0">
                <a:solidFill>
                  <a:srgbClr val="D9D9D9"/>
                </a:solidFill>
                <a:effectLst>
                  <a:outerShdw blurRad="38100" dist="38100" dir="2700000" algn="tl">
                    <a:srgbClr val="C0C0C0"/>
                  </a:outerShdw>
                </a:effectLst>
                <a:latin typeface="Arial" charset="0"/>
              </a:rPr>
              <a:t>Press</a:t>
            </a:r>
          </a:p>
        </p:txBody>
      </p:sp>
      <p:grpSp>
        <p:nvGrpSpPr>
          <p:cNvPr id="9" name="Group 8"/>
          <p:cNvGrpSpPr/>
          <p:nvPr/>
        </p:nvGrpSpPr>
        <p:grpSpPr>
          <a:xfrm>
            <a:off x="6934200" y="228600"/>
            <a:ext cx="1961565" cy="1961565"/>
            <a:chOff x="6786458" y="1071459"/>
            <a:chExt cx="1961565" cy="1961565"/>
          </a:xfrm>
          <a:effectLst>
            <a:glow rad="228600">
              <a:srgbClr val="FFFF00">
                <a:alpha val="40000"/>
              </a:srgbClr>
            </a:glow>
          </a:effectLst>
        </p:grpSpPr>
        <p:sp>
          <p:nvSpPr>
            <p:cNvPr id="7" name="Rectangle 6"/>
            <p:cNvSpPr/>
            <p:nvPr/>
          </p:nvSpPr>
          <p:spPr>
            <a:xfrm>
              <a:off x="7081440" y="1480741"/>
              <a:ext cx="13716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eal_of_Louisiana_2010.png"/>
            <p:cNvPicPr>
              <a:picLocks noChangeAspect="1"/>
            </p:cNvPicPr>
            <p:nvPr/>
          </p:nvPicPr>
          <p:blipFill>
            <a:blip r:embed="rId4" cstate="print"/>
            <a:stretch>
              <a:fillRect/>
            </a:stretch>
          </p:blipFill>
          <p:spPr>
            <a:xfrm rot="607130">
              <a:off x="6786458" y="1071459"/>
              <a:ext cx="1961565" cy="1961565"/>
            </a:xfrm>
            <a:prstGeom prst="rect">
              <a:avLst/>
            </a:prstGeom>
            <a:effectLst/>
          </p:spPr>
        </p:pic>
      </p:grpSp>
      <p:sp>
        <p:nvSpPr>
          <p:cNvPr id="8" name="Rectangle 7"/>
          <p:cNvSpPr/>
          <p:nvPr/>
        </p:nvSpPr>
        <p:spPr>
          <a:xfrm>
            <a:off x="381000" y="1143000"/>
            <a:ext cx="7315200" cy="2209800"/>
          </a:xfrm>
          <a:prstGeom prst="rect">
            <a:avLst/>
          </a:prstGeom>
          <a:noFill/>
          <a:effectLst>
            <a:glow rad="228600">
              <a:schemeClr val="accent3">
                <a:satMod val="175000"/>
                <a:alpha val="40000"/>
              </a:schemeClr>
            </a:glow>
          </a:effectLst>
        </p:spPr>
        <p:txBody>
          <a:bodyPr wrap="square" lIns="91440" tIns="45720" rIns="91440" bIns="45720">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7200" b="1" cap="none" spc="0" dirty="0" smtClean="0">
                <a:ln w="12700">
                  <a:solidFill>
                    <a:schemeClr val="bg1"/>
                  </a:solidFill>
                </a:ln>
                <a:solidFill>
                  <a:srgbClr val="A20000"/>
                </a:solidFill>
                <a:effectLst>
                  <a:glow rad="139700">
                    <a:srgbClr val="FFFF00">
                      <a:alpha val="40000"/>
                    </a:srgbClr>
                  </a:glow>
                  <a:outerShdw blurRad="50800" dist="38100" dir="8100000" algn="tr" rotWithShape="0">
                    <a:prstClr val="black">
                      <a:alpha val="40000"/>
                    </a:prstClr>
                  </a:outerShdw>
                </a:effectLst>
                <a:latin typeface="Berlin Sans FB" pitchFamily="34" charset="0"/>
              </a:rPr>
              <a:t>LOUISIANA:</a:t>
            </a:r>
          </a:p>
          <a:p>
            <a:r>
              <a:rPr lang="en-US" sz="7200" b="1" dirty="0" smtClean="0">
                <a:ln w="12700">
                  <a:solidFill>
                    <a:schemeClr val="bg1"/>
                  </a:solidFill>
                </a:ln>
                <a:solidFill>
                  <a:srgbClr val="A20000"/>
                </a:solidFill>
                <a:effectLst>
                  <a:glow rad="139700">
                    <a:srgbClr val="FFFF00">
                      <a:alpha val="40000"/>
                    </a:srgbClr>
                  </a:glow>
                  <a:outerShdw blurRad="50800" dist="38100" dir="8100000" algn="tr" rotWithShape="0">
                    <a:prstClr val="black">
                      <a:alpha val="40000"/>
                    </a:prstClr>
                  </a:outerShdw>
                </a:effectLst>
                <a:latin typeface="Berlin Sans FB" pitchFamily="34" charset="0"/>
              </a:rPr>
              <a:t>Our History, </a:t>
            </a:r>
          </a:p>
          <a:p>
            <a:r>
              <a:rPr lang="en-US" sz="7200" b="1" dirty="0" smtClean="0">
                <a:ln w="12700">
                  <a:solidFill>
                    <a:schemeClr val="bg1"/>
                  </a:solidFill>
                </a:ln>
                <a:solidFill>
                  <a:srgbClr val="A20000"/>
                </a:solidFill>
                <a:effectLst>
                  <a:glow rad="139700">
                    <a:srgbClr val="FFFF00">
                      <a:alpha val="40000"/>
                    </a:srgbClr>
                  </a:glow>
                  <a:outerShdw blurRad="50800" dist="38100" dir="8100000" algn="tr" rotWithShape="0">
                    <a:prstClr val="black">
                      <a:alpha val="40000"/>
                    </a:prstClr>
                  </a:outerShdw>
                </a:effectLst>
                <a:latin typeface="Berlin Sans FB" pitchFamily="34" charset="0"/>
              </a:rPr>
              <a:t>Our Home</a:t>
            </a:r>
            <a:endParaRPr lang="en-US" sz="7200" b="1" cap="none" spc="0" dirty="0">
              <a:ln w="12700">
                <a:solidFill>
                  <a:schemeClr val="bg1"/>
                </a:solidFill>
              </a:ln>
              <a:solidFill>
                <a:srgbClr val="A20000"/>
              </a:solidFill>
              <a:effectLst>
                <a:glow rad="139700">
                  <a:srgbClr val="FFFF00">
                    <a:alpha val="40000"/>
                  </a:srgbClr>
                </a:glow>
                <a:outerShdw blurRad="50800" dist="38100" dir="8100000" algn="tr" rotWithShape="0">
                  <a:prstClr val="black">
                    <a:alpha val="40000"/>
                  </a:prstClr>
                </a:outerShdw>
              </a:effectLst>
              <a:latin typeface="Berlin Sans FB" pitchFamily="34" charset="0"/>
            </a:endParaRPr>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0-#ppt_w/2"/>
                                          </p:val>
                                        </p:tav>
                                        <p:tav tm="100000">
                                          <p:val>
                                            <p:strVal val="#ppt_x"/>
                                          </p:val>
                                        </p:tav>
                                      </p:tavLst>
                                    </p:anim>
                                    <p:anim calcmode="lin" valueType="num">
                                      <p:cBhvr additive="base">
                                        <p:cTn id="11" dur="500" fill="hold"/>
                                        <p:tgtEl>
                                          <p:spTgt spid="8"/>
                                        </p:tgtEl>
                                        <p:attrNameLst>
                                          <p:attrName>ppt_y</p:attrName>
                                        </p:attrNameLst>
                                      </p:cBhvr>
                                      <p:tavLst>
                                        <p:tav tm="0">
                                          <p:val>
                                            <p:strVal val="#ppt_y"/>
                                          </p:val>
                                        </p:tav>
                                        <p:tav tm="100000">
                                          <p:val>
                                            <p:strVal val="#ppt_y"/>
                                          </p:val>
                                        </p:tav>
                                      </p:tavLst>
                                    </p:anim>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Return of Edwin Edwards</a:t>
            </a:r>
            <a:endParaRPr lang="en-US" dirty="0"/>
          </a:p>
        </p:txBody>
      </p:sp>
      <p:sp>
        <p:nvSpPr>
          <p:cNvPr id="3" name="Content Placeholder 2"/>
          <p:cNvSpPr>
            <a:spLocks noGrp="1"/>
          </p:cNvSpPr>
          <p:nvPr>
            <p:ph idx="1"/>
          </p:nvPr>
        </p:nvSpPr>
        <p:spPr>
          <a:xfrm>
            <a:off x="457200" y="1371600"/>
            <a:ext cx="8229600" cy="5181600"/>
          </a:xfrm>
        </p:spPr>
        <p:txBody>
          <a:bodyPr>
            <a:normAutofit fontScale="77500" lnSpcReduction="20000"/>
          </a:bodyPr>
          <a:lstStyle/>
          <a:p>
            <a:pPr>
              <a:lnSpc>
                <a:spcPct val="110000"/>
              </a:lnSpc>
            </a:pPr>
            <a:r>
              <a:rPr lang="en-US" dirty="0"/>
              <a:t>In 1983, Edwards was elected governor over incumbent </a:t>
            </a:r>
            <a:r>
              <a:rPr lang="en-US" dirty="0" err="1"/>
              <a:t>Treen</a:t>
            </a:r>
            <a:r>
              <a:rPr lang="en-US" dirty="0"/>
              <a:t>. </a:t>
            </a:r>
          </a:p>
          <a:p>
            <a:pPr>
              <a:lnSpc>
                <a:spcPct val="110000"/>
              </a:lnSpc>
            </a:pPr>
            <a:r>
              <a:rPr lang="en-US" dirty="0"/>
              <a:t>It was a very expensive victory that left him $4 million in debt.</a:t>
            </a:r>
            <a:r>
              <a:rPr lang="en-US" dirty="0" smtClean="0"/>
              <a:t> </a:t>
            </a:r>
          </a:p>
          <a:p>
            <a:pPr>
              <a:lnSpc>
                <a:spcPct val="110000"/>
              </a:lnSpc>
            </a:pPr>
            <a:r>
              <a:rPr lang="en-US" dirty="0"/>
              <a:t>He led a trip to France in early 1984 and charged $10,000 to any person who wanted to accompany him. </a:t>
            </a:r>
          </a:p>
          <a:p>
            <a:pPr>
              <a:lnSpc>
                <a:spcPct val="110000"/>
              </a:lnSpc>
            </a:pPr>
            <a:r>
              <a:rPr lang="en-US" dirty="0"/>
              <a:t>Six-hundred people went on the trip with him and most of them had paid the $10,000 fee. He easily paid back his debts. </a:t>
            </a:r>
          </a:p>
          <a:p>
            <a:pPr>
              <a:lnSpc>
                <a:spcPct val="110000"/>
              </a:lnSpc>
            </a:pPr>
            <a:r>
              <a:rPr lang="en-US" dirty="0"/>
              <a:t>This is a good example of the </a:t>
            </a:r>
            <a:r>
              <a:rPr lang="en-US" i="1" dirty="0"/>
              <a:t>bon temps </a:t>
            </a:r>
            <a:r>
              <a:rPr lang="en-US" dirty="0"/>
              <a:t>or “good times” philosophy which was very popular with many politicians in Louisiana. </a:t>
            </a:r>
          </a:p>
          <a:p>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10</a:t>
            </a:fld>
            <a:endParaRPr lang="en-US"/>
          </a:p>
        </p:txBody>
      </p:sp>
    </p:spTree>
    <p:extLst>
      <p:ext uri="{BB962C8B-B14F-4D97-AF65-F5344CB8AC3E}">
        <p14:creationId xmlns:p14="http://schemas.microsoft.com/office/powerpoint/2010/main" val="3319532609"/>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Edwin Edwards as Governor, 1984-1988</a:t>
            </a:r>
            <a:endParaRPr lang="en-US" dirty="0"/>
          </a:p>
        </p:txBody>
      </p:sp>
      <p:sp>
        <p:nvSpPr>
          <p:cNvPr id="3" name="Content Placeholder 2"/>
          <p:cNvSpPr>
            <a:spLocks noGrp="1"/>
          </p:cNvSpPr>
          <p:nvPr>
            <p:ph idx="1"/>
          </p:nvPr>
        </p:nvSpPr>
        <p:spPr/>
        <p:txBody>
          <a:bodyPr>
            <a:noAutofit/>
          </a:bodyPr>
          <a:lstStyle/>
          <a:p>
            <a:pPr>
              <a:lnSpc>
                <a:spcPct val="80000"/>
              </a:lnSpc>
            </a:pPr>
            <a:r>
              <a:rPr lang="en-US" dirty="0" smtClean="0"/>
              <a:t>By early 1984, oil prices had begun to decline, and Louisiana entered an economic crisis. </a:t>
            </a:r>
          </a:p>
          <a:p>
            <a:pPr>
              <a:lnSpc>
                <a:spcPct val="80000"/>
              </a:lnSpc>
            </a:pPr>
            <a:r>
              <a:rPr lang="en-US" dirty="0" smtClean="0"/>
              <a:t>To balance the budget, Edwards raised individual taxes and laid off massive amounts of government workers. </a:t>
            </a:r>
          </a:p>
          <a:p>
            <a:r>
              <a:rPr lang="en-US" dirty="0" smtClean="0"/>
              <a:t>Layoffs in both the public and private sector gave Louisiana the highest unemployment rate in the nation. </a:t>
            </a:r>
          </a:p>
          <a:p>
            <a:endParaRPr lang="en-US" dirty="0" smtClean="0"/>
          </a:p>
          <a:p>
            <a:pPr>
              <a:lnSpc>
                <a:spcPct val="80000"/>
              </a:lnSpc>
            </a:pPr>
            <a:endParaRPr lang="en-US" dirty="0" smtClean="0"/>
          </a:p>
        </p:txBody>
      </p:sp>
      <p:sp>
        <p:nvSpPr>
          <p:cNvPr id="4" name="Slide Number Placeholder 3"/>
          <p:cNvSpPr>
            <a:spLocks noGrp="1"/>
          </p:cNvSpPr>
          <p:nvPr>
            <p:ph type="sldNum" sz="quarter" idx="12"/>
          </p:nvPr>
        </p:nvSpPr>
        <p:spPr/>
        <p:txBody>
          <a:bodyPr/>
          <a:lstStyle/>
          <a:p>
            <a:fld id="{5B75B92E-C504-4F72-91D6-D83D77D1C380}" type="slidenum">
              <a:rPr lang="en-US" smtClean="0"/>
              <a:pPr/>
              <a:t>11</a:t>
            </a:fld>
            <a:endParaRPr lang="en-US"/>
          </a:p>
        </p:txBody>
      </p:sp>
    </p:spTree>
    <p:extLst>
      <p:ext uri="{BB962C8B-B14F-4D97-AF65-F5344CB8AC3E}">
        <p14:creationId xmlns:p14="http://schemas.microsoft.com/office/powerpoint/2010/main" val="388061658"/>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Edwin Edwards as Governor, 1984-1988 (continued)</a:t>
            </a:r>
            <a:endParaRPr lang="en-US" dirty="0"/>
          </a:p>
        </p:txBody>
      </p:sp>
      <p:sp>
        <p:nvSpPr>
          <p:cNvPr id="3" name="Content Placeholder 2"/>
          <p:cNvSpPr>
            <a:spLocks noGrp="1"/>
          </p:cNvSpPr>
          <p:nvPr>
            <p:ph idx="1"/>
          </p:nvPr>
        </p:nvSpPr>
        <p:spPr/>
        <p:txBody>
          <a:bodyPr>
            <a:normAutofit fontScale="85000" lnSpcReduction="10000"/>
          </a:bodyPr>
          <a:lstStyle/>
          <a:p>
            <a:pPr>
              <a:lnSpc>
                <a:spcPct val="110000"/>
              </a:lnSpc>
            </a:pPr>
            <a:r>
              <a:rPr lang="en-US" dirty="0" smtClean="0"/>
              <a:t>Federal charges were brought against Edwards. He was accused of using his position to get state contracts for his friends. </a:t>
            </a:r>
          </a:p>
          <a:p>
            <a:pPr>
              <a:lnSpc>
                <a:spcPct val="110000"/>
              </a:lnSpc>
            </a:pPr>
            <a:r>
              <a:rPr lang="en-US" dirty="0" smtClean="0"/>
              <a:t>He had two trials. The first trial was in 1985 and resulted in a </a:t>
            </a:r>
            <a:r>
              <a:rPr lang="en-US" b="1" dirty="0" smtClean="0"/>
              <a:t>mistrial</a:t>
            </a:r>
            <a:r>
              <a:rPr lang="en-US" dirty="0" smtClean="0"/>
              <a:t> (a trial that is not valid because of an error or the jury cannot decide on a verdict). The second was in 1986 and he was found not guilty. </a:t>
            </a:r>
          </a:p>
          <a:p>
            <a:pPr>
              <a:lnSpc>
                <a:spcPct val="110000"/>
              </a:lnSpc>
            </a:pPr>
            <a:r>
              <a:rPr lang="en-US" dirty="0" smtClean="0"/>
              <a:t>His image was ruined and he quickly lost favor. </a:t>
            </a:r>
          </a:p>
          <a:p>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12</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60438"/>
          </a:xfrm>
        </p:spPr>
        <p:txBody>
          <a:bodyPr/>
          <a:lstStyle/>
          <a:p>
            <a:r>
              <a:rPr lang="en-US" dirty="0" smtClean="0"/>
              <a:t>The Roemer Revolution</a:t>
            </a:r>
            <a:endParaRPr lang="en-US" dirty="0"/>
          </a:p>
        </p:txBody>
      </p:sp>
      <p:sp>
        <p:nvSpPr>
          <p:cNvPr id="3" name="Content Placeholder 2"/>
          <p:cNvSpPr>
            <a:spLocks noGrp="1"/>
          </p:cNvSpPr>
          <p:nvPr>
            <p:ph idx="1"/>
          </p:nvPr>
        </p:nvSpPr>
        <p:spPr>
          <a:xfrm>
            <a:off x="457200" y="990600"/>
            <a:ext cx="8229600" cy="5715000"/>
          </a:xfrm>
        </p:spPr>
        <p:txBody>
          <a:bodyPr>
            <a:noAutofit/>
          </a:bodyPr>
          <a:lstStyle/>
          <a:p>
            <a:r>
              <a:rPr lang="en-US" sz="2200" dirty="0" smtClean="0"/>
              <a:t>Charles “Buddy” Roemer’s father was one of the officials who went to prison after Edwards’ first two terms.</a:t>
            </a:r>
          </a:p>
          <a:p>
            <a:r>
              <a:rPr lang="en-US" sz="2200" dirty="0" smtClean="0"/>
              <a:t>He promised to eradicate the corruption caused by Edwards.</a:t>
            </a:r>
          </a:p>
          <a:p>
            <a:r>
              <a:rPr lang="en-US" sz="2200" dirty="0" smtClean="0"/>
              <a:t>In 1987, Roemer and Edwards won first and second in the open primary. </a:t>
            </a:r>
          </a:p>
          <a:p>
            <a:r>
              <a:rPr lang="en-US" sz="2200" dirty="0" smtClean="0"/>
              <a:t>Edwards gave up the next day, and Roemer became governor without a run-off. </a:t>
            </a:r>
          </a:p>
          <a:p>
            <a:r>
              <a:rPr lang="en-US" sz="2200" dirty="0" smtClean="0"/>
              <a:t>As governor, he was unable to claim a </a:t>
            </a:r>
            <a:r>
              <a:rPr lang="en-US" sz="2200" b="1" dirty="0" smtClean="0"/>
              <a:t>mandate</a:t>
            </a:r>
            <a:r>
              <a:rPr lang="en-US" sz="2200" dirty="0" smtClean="0"/>
              <a:t> (authorization or approval) from voters.</a:t>
            </a:r>
          </a:p>
          <a:p>
            <a:r>
              <a:rPr lang="en-US" sz="2200" dirty="0" smtClean="0"/>
              <a:t>In 1988, he proposed a bill to lower taxes on businesses and increase them on individuals. He hoped this would encourage businesses to come to Louisiana. This plan was rejected by voters. </a:t>
            </a:r>
          </a:p>
          <a:p>
            <a:r>
              <a:rPr lang="en-US" sz="2200" dirty="0" smtClean="0"/>
              <a:t>Eventually, he decided to legalize gambling in the state to increase revenue.</a:t>
            </a:r>
          </a:p>
          <a:p>
            <a:r>
              <a:rPr lang="en-US" sz="2200" dirty="0" smtClean="0"/>
              <a:t>He ran for reelection in 1991 after switching to the Republican Party, but lost.</a:t>
            </a:r>
          </a:p>
          <a:p>
            <a:endParaRPr lang="en-US" sz="2100" dirty="0" smtClean="0"/>
          </a:p>
          <a:p>
            <a:endParaRPr lang="en-US" sz="2100"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13</a:t>
            </a:fld>
            <a:endParaRPr lang="en-US"/>
          </a:p>
        </p:txBody>
      </p:sp>
    </p:spTree>
    <p:extLst>
      <p:ext uri="{BB962C8B-B14F-4D97-AF65-F5344CB8AC3E}">
        <p14:creationId xmlns:p14="http://schemas.microsoft.com/office/powerpoint/2010/main" val="1194725997"/>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08038"/>
          </a:xfrm>
        </p:spPr>
        <p:txBody>
          <a:bodyPr/>
          <a:lstStyle/>
          <a:p>
            <a:r>
              <a:rPr lang="en-US" dirty="0" smtClean="0"/>
              <a:t>The 1991 Election</a:t>
            </a:r>
            <a:endParaRPr lang="en-US" dirty="0"/>
          </a:p>
        </p:txBody>
      </p:sp>
      <p:sp>
        <p:nvSpPr>
          <p:cNvPr id="3" name="Content Placeholder 2"/>
          <p:cNvSpPr>
            <a:spLocks noGrp="1"/>
          </p:cNvSpPr>
          <p:nvPr>
            <p:ph idx="1"/>
          </p:nvPr>
        </p:nvSpPr>
        <p:spPr>
          <a:xfrm>
            <a:off x="457200" y="1219200"/>
            <a:ext cx="8382000" cy="5334000"/>
          </a:xfrm>
        </p:spPr>
        <p:txBody>
          <a:bodyPr>
            <a:normAutofit fontScale="70000" lnSpcReduction="20000"/>
          </a:bodyPr>
          <a:lstStyle/>
          <a:p>
            <a:pPr>
              <a:lnSpc>
                <a:spcPct val="100000"/>
              </a:lnSpc>
            </a:pPr>
            <a:r>
              <a:rPr lang="en-US" dirty="0" smtClean="0"/>
              <a:t>In the 1991 run-off, both Edwin Edwards and David Duke were controversial. </a:t>
            </a:r>
          </a:p>
          <a:p>
            <a:pPr>
              <a:lnSpc>
                <a:spcPct val="100000"/>
              </a:lnSpc>
            </a:pPr>
            <a:r>
              <a:rPr lang="en-US" dirty="0" smtClean="0"/>
              <a:t>Although Edwards was never convicted, many people believed he had caused government corruption. </a:t>
            </a:r>
          </a:p>
          <a:p>
            <a:pPr>
              <a:lnSpc>
                <a:spcPct val="100000"/>
              </a:lnSpc>
            </a:pPr>
            <a:r>
              <a:rPr lang="en-US" dirty="0" smtClean="0"/>
              <a:t>Duke had been a vocal member of several </a:t>
            </a:r>
            <a:r>
              <a:rPr lang="en-US" b="1" dirty="0" smtClean="0"/>
              <a:t>white supremacist </a:t>
            </a:r>
            <a:r>
              <a:rPr lang="en-US" dirty="0" smtClean="0"/>
              <a:t>(people who believe the white race is better than other races) groups since his teens. </a:t>
            </a:r>
          </a:p>
          <a:p>
            <a:pPr>
              <a:lnSpc>
                <a:spcPct val="100000"/>
              </a:lnSpc>
            </a:pPr>
            <a:r>
              <a:rPr lang="en-US" dirty="0" smtClean="0"/>
              <a:t>In the 1970s, he became a national leader of the </a:t>
            </a:r>
            <a:r>
              <a:rPr lang="en-US" b="1" dirty="0" smtClean="0"/>
              <a:t>Ku Klux Klan</a:t>
            </a:r>
            <a:r>
              <a:rPr lang="en-US" dirty="0" smtClean="0"/>
              <a:t>, a secret white supremacist organization.</a:t>
            </a:r>
          </a:p>
          <a:p>
            <a:pPr>
              <a:lnSpc>
                <a:spcPct val="100000"/>
              </a:lnSpc>
            </a:pPr>
            <a:r>
              <a:rPr lang="en-US" dirty="0" smtClean="0"/>
              <a:t>In the early 1980s, he founded the National Association for the Advancement of White People. </a:t>
            </a:r>
          </a:p>
          <a:p>
            <a:pPr>
              <a:lnSpc>
                <a:spcPct val="100000"/>
              </a:lnSpc>
            </a:pPr>
            <a:r>
              <a:rPr lang="en-US" dirty="0" smtClean="0"/>
              <a:t>Around the same time, he ran for state office. He was eventually elected to the state House of Representatives in 1989. </a:t>
            </a:r>
          </a:p>
          <a:p>
            <a:pPr>
              <a:lnSpc>
                <a:spcPct val="100000"/>
              </a:lnSpc>
            </a:pPr>
            <a:r>
              <a:rPr lang="en-US" dirty="0" smtClean="0"/>
              <a:t>The next year he ran for U.S. Senate, but lost with 43.5 percent of the vote. </a:t>
            </a:r>
          </a:p>
          <a:p>
            <a:pPr>
              <a:lnSpc>
                <a:spcPct val="100000"/>
              </a:lnSpc>
            </a:pPr>
            <a:r>
              <a:rPr lang="en-US" dirty="0" smtClean="0"/>
              <a:t>In the open primary for governor, Duke came in second. </a:t>
            </a:r>
          </a:p>
          <a:p>
            <a:pPr>
              <a:lnSpc>
                <a:spcPct val="100000"/>
              </a:lnSpc>
            </a:pPr>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14</a:t>
            </a:fld>
            <a:endParaRPr lang="en-US"/>
          </a:p>
        </p:txBody>
      </p:sp>
    </p:spTree>
    <p:extLst>
      <p:ext uri="{BB962C8B-B14F-4D97-AF65-F5344CB8AC3E}">
        <p14:creationId xmlns:p14="http://schemas.microsoft.com/office/powerpoint/2010/main" val="2986748437"/>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normAutofit/>
          </a:bodyPr>
          <a:lstStyle/>
          <a:p>
            <a:r>
              <a:rPr lang="en-US" dirty="0" smtClean="0"/>
              <a:t>The 1991 Election (continued)</a:t>
            </a:r>
            <a:endParaRPr lang="en-US" dirty="0"/>
          </a:p>
        </p:txBody>
      </p:sp>
      <p:sp>
        <p:nvSpPr>
          <p:cNvPr id="3" name="Content Placeholder 2"/>
          <p:cNvSpPr>
            <a:spLocks noGrp="1"/>
          </p:cNvSpPr>
          <p:nvPr>
            <p:ph idx="1"/>
          </p:nvPr>
        </p:nvSpPr>
        <p:spPr>
          <a:xfrm>
            <a:off x="228600" y="1066800"/>
            <a:ext cx="8458200" cy="5562600"/>
          </a:xfrm>
        </p:spPr>
        <p:txBody>
          <a:bodyPr>
            <a:noAutofit/>
          </a:bodyPr>
          <a:lstStyle/>
          <a:p>
            <a:pPr>
              <a:lnSpc>
                <a:spcPct val="100000"/>
              </a:lnSpc>
            </a:pPr>
            <a:r>
              <a:rPr lang="en-US" sz="2200" dirty="0" smtClean="0"/>
              <a:t>Over 68,000 went </a:t>
            </a:r>
            <a:r>
              <a:rPr lang="en-US" sz="2200" dirty="0"/>
              <a:t>to register to prevent</a:t>
            </a:r>
            <a:r>
              <a:rPr lang="en-US" sz="2200" dirty="0" smtClean="0"/>
              <a:t> Duke </a:t>
            </a:r>
            <a:r>
              <a:rPr lang="en-US" sz="2200" dirty="0"/>
              <a:t>from winning. More than half of the people were African American.</a:t>
            </a:r>
          </a:p>
          <a:p>
            <a:pPr>
              <a:lnSpc>
                <a:spcPct val="100000"/>
              </a:lnSpc>
            </a:pPr>
            <a:r>
              <a:rPr lang="en-US" sz="2200" dirty="0"/>
              <a:t>Duke claimed he had given up racist </a:t>
            </a:r>
            <a:r>
              <a:rPr lang="en-US" sz="2200" dirty="0" smtClean="0"/>
              <a:t>beliefs and now supported Republic ideas, like opposition to </a:t>
            </a:r>
            <a:r>
              <a:rPr lang="en-US" sz="2200" b="1" dirty="0" smtClean="0"/>
              <a:t>affirmative action</a:t>
            </a:r>
            <a:r>
              <a:rPr lang="en-US" sz="2200" dirty="0" smtClean="0"/>
              <a:t>, which is the practice of improving the educational and job opportunities for groups that have been discriminated against.</a:t>
            </a:r>
          </a:p>
          <a:p>
            <a:pPr>
              <a:lnSpc>
                <a:spcPct val="100000"/>
              </a:lnSpc>
            </a:pPr>
            <a:r>
              <a:rPr lang="en-US" sz="2200" dirty="0"/>
              <a:t>Although he had changed parties, even some Republicans were not in favor of him. They believed it would damage the state’s image if a former KKK member were governor.</a:t>
            </a:r>
            <a:r>
              <a:rPr lang="en-US" sz="2200" dirty="0" smtClean="0"/>
              <a:t> </a:t>
            </a:r>
          </a:p>
          <a:p>
            <a:pPr>
              <a:lnSpc>
                <a:spcPct val="100000"/>
              </a:lnSpc>
            </a:pPr>
            <a:r>
              <a:rPr lang="en-US" sz="2200" dirty="0"/>
              <a:t>Almost 79 percent of the population voted in </a:t>
            </a:r>
            <a:r>
              <a:rPr lang="en-US" sz="2200" dirty="0" smtClean="0"/>
              <a:t>the election!</a:t>
            </a:r>
          </a:p>
          <a:p>
            <a:pPr>
              <a:lnSpc>
                <a:spcPct val="100000"/>
              </a:lnSpc>
            </a:pPr>
            <a:r>
              <a:rPr lang="en-US" sz="2200" dirty="0"/>
              <a:t>Edwards</a:t>
            </a:r>
            <a:r>
              <a:rPr lang="en-US" sz="2200" dirty="0" smtClean="0"/>
              <a:t> easily won his fourth term as governor with 61% of the votes. </a:t>
            </a:r>
          </a:p>
          <a:p>
            <a:endParaRPr lang="en-US" sz="2200"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15</a:t>
            </a:fld>
            <a:endParaRPr lang="en-US"/>
          </a:p>
        </p:txBody>
      </p:sp>
    </p:spTree>
    <p:extLst>
      <p:ext uri="{BB962C8B-B14F-4D97-AF65-F5344CB8AC3E}">
        <p14:creationId xmlns:p14="http://schemas.microsoft.com/office/powerpoint/2010/main" val="350779462"/>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Governor Edward’s Fourth Term</a:t>
            </a:r>
            <a:endParaRPr lang="en-US" dirty="0"/>
          </a:p>
        </p:txBody>
      </p:sp>
      <p:sp>
        <p:nvSpPr>
          <p:cNvPr id="3" name="Content Placeholder 2"/>
          <p:cNvSpPr>
            <a:spLocks noGrp="1"/>
          </p:cNvSpPr>
          <p:nvPr>
            <p:ph idx="1"/>
          </p:nvPr>
        </p:nvSpPr>
        <p:spPr>
          <a:xfrm>
            <a:off x="457200" y="990600"/>
            <a:ext cx="8229600" cy="5486400"/>
          </a:xfrm>
        </p:spPr>
        <p:txBody>
          <a:bodyPr>
            <a:normAutofit fontScale="77500" lnSpcReduction="20000"/>
          </a:bodyPr>
          <a:lstStyle/>
          <a:p>
            <a:pPr>
              <a:lnSpc>
                <a:spcPct val="100000"/>
              </a:lnSpc>
            </a:pPr>
            <a:r>
              <a:rPr lang="en-US" dirty="0" smtClean="0"/>
              <a:t>In his final term, Edwards faced widespread poverty, which also meant that Louisiana received a larger share of funding from the federal health care program for the poor called Medicaid.</a:t>
            </a:r>
          </a:p>
          <a:p>
            <a:pPr>
              <a:lnSpc>
                <a:spcPct val="100000"/>
              </a:lnSpc>
            </a:pPr>
            <a:r>
              <a:rPr lang="en-US" dirty="0" smtClean="0"/>
              <a:t>Instead of helping people with the money from Medicaid, a lot of it went to businesses and specialized health service providers. </a:t>
            </a:r>
          </a:p>
          <a:p>
            <a:pPr>
              <a:lnSpc>
                <a:spcPct val="100000"/>
              </a:lnSpc>
            </a:pPr>
            <a:r>
              <a:rPr lang="en-US" dirty="0" smtClean="0"/>
              <a:t>People who were well-connected received the funds and charged high fees for services. Many businesspeople made fortunes from this money. </a:t>
            </a:r>
          </a:p>
          <a:p>
            <a:pPr>
              <a:lnSpc>
                <a:spcPct val="100000"/>
              </a:lnSpc>
            </a:pPr>
            <a:r>
              <a:rPr lang="en-US" dirty="0" smtClean="0"/>
              <a:t>Gambling in land-based casinos became legal at this time. Edwards constructed one in 1992 in New Orleans. </a:t>
            </a:r>
          </a:p>
          <a:p>
            <a:pPr>
              <a:lnSpc>
                <a:spcPct val="100000"/>
              </a:lnSpc>
            </a:pPr>
            <a:r>
              <a:rPr lang="en-US" dirty="0" smtClean="0"/>
              <a:t>Later, federal investigators accused Edwards of accepting cash payments from people who wanted him to legalize land-based casinos. </a:t>
            </a:r>
          </a:p>
          <a:p>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16</a:t>
            </a:fld>
            <a:endParaRPr lang="en-US"/>
          </a:p>
        </p:txBody>
      </p:sp>
    </p:spTree>
    <p:extLst>
      <p:ext uri="{BB962C8B-B14F-4D97-AF65-F5344CB8AC3E}">
        <p14:creationId xmlns:p14="http://schemas.microsoft.com/office/powerpoint/2010/main" val="1269942813"/>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 of an Era</a:t>
            </a:r>
            <a:endParaRPr lang="en-US" dirty="0"/>
          </a:p>
        </p:txBody>
      </p:sp>
      <p:sp>
        <p:nvSpPr>
          <p:cNvPr id="3" name="Content Placeholder 2"/>
          <p:cNvSpPr>
            <a:spLocks noGrp="1"/>
          </p:cNvSpPr>
          <p:nvPr>
            <p:ph idx="1"/>
          </p:nvPr>
        </p:nvSpPr>
        <p:spPr>
          <a:xfrm>
            <a:off x="457200" y="1295400"/>
            <a:ext cx="8382000" cy="4953000"/>
          </a:xfrm>
        </p:spPr>
        <p:txBody>
          <a:bodyPr>
            <a:normAutofit fontScale="85000" lnSpcReduction="10000"/>
          </a:bodyPr>
          <a:lstStyle/>
          <a:p>
            <a:pPr>
              <a:lnSpc>
                <a:spcPct val="110000"/>
              </a:lnSpc>
            </a:pPr>
            <a:r>
              <a:rPr lang="en-US" dirty="0" smtClean="0"/>
              <a:t>Edwards left office in 1996 for the last time. </a:t>
            </a:r>
          </a:p>
          <a:p>
            <a:pPr>
              <a:lnSpc>
                <a:spcPct val="110000"/>
              </a:lnSpc>
            </a:pPr>
            <a:r>
              <a:rPr lang="en-US" dirty="0" smtClean="0"/>
              <a:t>In 2000, he was tried on twenty-six charges of using his influence as governor to distribute state contracts and casino licenses. </a:t>
            </a:r>
          </a:p>
          <a:p>
            <a:pPr>
              <a:lnSpc>
                <a:spcPct val="110000"/>
              </a:lnSpc>
            </a:pPr>
            <a:r>
              <a:rPr lang="en-US" dirty="0" smtClean="0"/>
              <a:t>He was convicted on seventeen of those counts and sentenced to ten years in prison. He was released two years early in 2011 at age eighty-three. </a:t>
            </a:r>
          </a:p>
          <a:p>
            <a:pPr>
              <a:lnSpc>
                <a:spcPct val="110000"/>
              </a:lnSpc>
            </a:pPr>
            <a:r>
              <a:rPr lang="en-US" dirty="0" smtClean="0"/>
              <a:t>Despite his conviction, Edwards was still drawing a large number of admirers.</a:t>
            </a:r>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17</a:t>
            </a:fld>
            <a:endParaRPr lang="en-US"/>
          </a:p>
        </p:txBody>
      </p:sp>
    </p:spTree>
    <p:extLst>
      <p:ext uri="{BB962C8B-B14F-4D97-AF65-F5344CB8AC3E}">
        <p14:creationId xmlns:p14="http://schemas.microsoft.com/office/powerpoint/2010/main" val="324521712"/>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ffectLst>
                  <a:outerShdw blurRad="38100" dist="38100" dir="2700000" algn="tl">
                    <a:srgbClr val="000000">
                      <a:alpha val="43137"/>
                    </a:srgbClr>
                  </a:outerShdw>
                </a:effectLst>
              </a:rPr>
              <a:t>Section 2: Contemporary Governors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Essential Question:</a:t>
            </a:r>
          </a:p>
          <a:p>
            <a:pPr lvl="1"/>
            <a:r>
              <a:rPr lang="en-US" dirty="0" smtClean="0"/>
              <a:t>What legacies did Foster, Blanco, and Jindal leave as governor?</a:t>
            </a:r>
            <a:endParaRPr lang="en-US" dirty="0" smtClean="0">
              <a:solidFill>
                <a:srgbClr val="080808"/>
              </a:solidFill>
            </a:endParaRPr>
          </a:p>
          <a:p>
            <a:pPr lvl="1">
              <a:buFontTx/>
              <a:buNone/>
            </a:pPr>
            <a:r>
              <a:rPr lang="en-US" dirty="0" smtClean="0">
                <a:solidFill>
                  <a:srgbClr val="080808"/>
                </a:solidFill>
                <a:latin typeface="Arial" charset="0"/>
              </a:rPr>
              <a:t> </a:t>
            </a:r>
          </a:p>
          <a:p>
            <a:endParaRPr lang="en-US" dirty="0" smtClean="0"/>
          </a:p>
          <a:p>
            <a:pPr lvl="1">
              <a:buFont typeface="Wingdings" pitchFamily="2" charset="2"/>
              <a:buChar char="Ø"/>
            </a:pPr>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18</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Section 2: Contemporary Governors</a:t>
            </a:r>
            <a:endParaRPr lang="en-US" dirty="0"/>
          </a:p>
        </p:txBody>
      </p:sp>
      <p:sp>
        <p:nvSpPr>
          <p:cNvPr id="3" name="Content Placeholder 2"/>
          <p:cNvSpPr>
            <a:spLocks noGrp="1"/>
          </p:cNvSpPr>
          <p:nvPr>
            <p:ph idx="1"/>
          </p:nvPr>
        </p:nvSpPr>
        <p:spPr/>
        <p:txBody>
          <a:bodyPr>
            <a:normAutofit/>
          </a:bodyPr>
          <a:lstStyle/>
          <a:p>
            <a:r>
              <a:rPr lang="en-US" dirty="0" smtClean="0"/>
              <a:t>What terms do I need to know? </a:t>
            </a:r>
          </a:p>
          <a:p>
            <a:pPr lvl="1"/>
            <a:r>
              <a:rPr lang="en-US" dirty="0" smtClean="0"/>
              <a:t>polling</a:t>
            </a:r>
          </a:p>
          <a:p>
            <a:pPr lvl="1"/>
            <a:r>
              <a:rPr lang="en-US" dirty="0" smtClean="0"/>
              <a:t>privatize</a:t>
            </a:r>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19</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1219200" y="3886200"/>
            <a:ext cx="7924800" cy="1219200"/>
          </a:xfrm>
          <a:prstGeom prst="rect">
            <a:avLst/>
          </a:prstGeom>
          <a:solidFill>
            <a:srgbClr val="10253F">
              <a:alpha val="81961"/>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4" name="TextBox 3"/>
          <p:cNvSpPr txBox="1"/>
          <p:nvPr/>
        </p:nvSpPr>
        <p:spPr>
          <a:xfrm>
            <a:off x="1295400" y="3962400"/>
            <a:ext cx="7869317" cy="1015663"/>
          </a:xfrm>
          <a:prstGeom prst="rect">
            <a:avLst/>
          </a:prstGeom>
          <a:noFill/>
        </p:spPr>
        <p:txBody>
          <a:bodyPr wrap="square" rtlCol="0">
            <a:spAutoFit/>
          </a:bodyPr>
          <a:lstStyle/>
          <a:p>
            <a:r>
              <a:rPr lang="en-US" sz="2000" b="1" dirty="0" smtClean="0">
                <a:solidFill>
                  <a:srgbClr val="F8D506"/>
                </a:solidFill>
                <a:effectLst>
                  <a:outerShdw blurRad="38100" dist="38100" dir="2700000" algn="tl">
                    <a:srgbClr val="000000">
                      <a:alpha val="43137"/>
                    </a:srgbClr>
                  </a:outerShdw>
                </a:effectLst>
              </a:rPr>
              <a:t>Section 1:</a:t>
            </a:r>
            <a:r>
              <a:rPr lang="en-US" sz="2000" b="1" dirty="0" smtClean="0">
                <a:solidFill>
                  <a:schemeClr val="accent1">
                    <a:lumMod val="20000"/>
                    <a:lumOff val="80000"/>
                  </a:schemeClr>
                </a:solidFill>
                <a:effectLst>
                  <a:outerShdw blurRad="38100" dist="38100" dir="2700000" algn="tl">
                    <a:srgbClr val="000000">
                      <a:alpha val="43137"/>
                    </a:srgbClr>
                  </a:outerShdw>
                </a:effectLst>
              </a:rPr>
              <a:t> </a:t>
            </a:r>
            <a:r>
              <a:rPr lang="en-US" sz="2000" b="1" dirty="0" smtClean="0">
                <a:solidFill>
                  <a:schemeClr val="accent1">
                    <a:lumMod val="20000"/>
                    <a:lumOff val="80000"/>
                  </a:schemeClr>
                </a:solidFill>
                <a:effectLst>
                  <a:outerShdw blurRad="38100" dist="38100" dir="2700000" algn="tl">
                    <a:srgbClr val="000000">
                      <a:alpha val="43137"/>
                    </a:srgbClr>
                  </a:outerShdw>
                </a:effectLst>
                <a:hlinkClick r:id="rId4" action="ppaction://hlinksldjump"/>
              </a:rPr>
              <a:t>New Voters and Political Change in the Edwards Era</a:t>
            </a:r>
            <a:endParaRPr lang="en-US" sz="2000" b="1" dirty="0" smtClean="0">
              <a:solidFill>
                <a:schemeClr val="accent1">
                  <a:lumMod val="20000"/>
                  <a:lumOff val="80000"/>
                </a:schemeClr>
              </a:solidFill>
              <a:effectLst>
                <a:outerShdw blurRad="38100" dist="38100" dir="2700000" algn="tl">
                  <a:srgbClr val="000000">
                    <a:alpha val="43137"/>
                  </a:srgbClr>
                </a:outerShdw>
              </a:effectLst>
            </a:endParaRPr>
          </a:p>
          <a:p>
            <a:r>
              <a:rPr lang="en-US" sz="2000" b="1" dirty="0" smtClean="0">
                <a:solidFill>
                  <a:srgbClr val="F8D506"/>
                </a:solidFill>
                <a:effectLst>
                  <a:outerShdw blurRad="38100" dist="38100" dir="2700000" algn="tl">
                    <a:srgbClr val="000000">
                      <a:alpha val="43137"/>
                    </a:srgbClr>
                  </a:outerShdw>
                </a:effectLst>
              </a:rPr>
              <a:t>Section 2:</a:t>
            </a:r>
            <a:r>
              <a:rPr lang="en-US" sz="2000" b="1" dirty="0" smtClean="0">
                <a:solidFill>
                  <a:schemeClr val="accent1">
                    <a:lumMod val="20000"/>
                    <a:lumOff val="80000"/>
                  </a:schemeClr>
                </a:solidFill>
                <a:effectLst>
                  <a:outerShdw blurRad="38100" dist="38100" dir="2700000" algn="tl">
                    <a:srgbClr val="000000">
                      <a:alpha val="43137"/>
                    </a:srgbClr>
                  </a:outerShdw>
                </a:effectLst>
              </a:rPr>
              <a:t> </a:t>
            </a:r>
            <a:r>
              <a:rPr lang="en-US" sz="2000" b="1" dirty="0" smtClean="0">
                <a:solidFill>
                  <a:schemeClr val="accent1">
                    <a:lumMod val="20000"/>
                    <a:lumOff val="80000"/>
                  </a:schemeClr>
                </a:solidFill>
                <a:effectLst>
                  <a:outerShdw blurRad="38100" dist="38100" dir="2700000" algn="tl">
                    <a:srgbClr val="000000">
                      <a:alpha val="43137"/>
                    </a:srgbClr>
                  </a:outerShdw>
                </a:effectLst>
                <a:hlinkClick r:id="rId5" action="ppaction://hlinksldjump"/>
              </a:rPr>
              <a:t>Contemporary Governors</a:t>
            </a:r>
            <a:endParaRPr lang="en-US" sz="2000" b="1" dirty="0" smtClean="0">
              <a:solidFill>
                <a:schemeClr val="accent1">
                  <a:lumMod val="20000"/>
                  <a:lumOff val="80000"/>
                </a:schemeClr>
              </a:solidFill>
              <a:effectLst>
                <a:outerShdw blurRad="38100" dist="38100" dir="2700000" algn="tl">
                  <a:srgbClr val="000000">
                    <a:alpha val="43137"/>
                  </a:srgbClr>
                </a:outerShdw>
              </a:effectLst>
            </a:endParaRPr>
          </a:p>
          <a:p>
            <a:r>
              <a:rPr lang="en-US" sz="2000" b="1" dirty="0" smtClean="0">
                <a:solidFill>
                  <a:srgbClr val="F8D506"/>
                </a:solidFill>
                <a:effectLst>
                  <a:outerShdw blurRad="38100" dist="38100" dir="2700000" algn="tl">
                    <a:srgbClr val="000000">
                      <a:alpha val="43137"/>
                    </a:srgbClr>
                  </a:outerShdw>
                </a:effectLst>
              </a:rPr>
              <a:t>Section 3:</a:t>
            </a:r>
            <a:r>
              <a:rPr lang="en-US" sz="2000" b="1" dirty="0" smtClean="0">
                <a:solidFill>
                  <a:schemeClr val="accent1">
                    <a:lumMod val="20000"/>
                    <a:lumOff val="80000"/>
                  </a:schemeClr>
                </a:solidFill>
                <a:effectLst>
                  <a:outerShdw blurRad="38100" dist="38100" dir="2700000" algn="tl">
                    <a:srgbClr val="000000">
                      <a:alpha val="43137"/>
                    </a:srgbClr>
                  </a:outerShdw>
                </a:effectLst>
              </a:rPr>
              <a:t> </a:t>
            </a:r>
            <a:r>
              <a:rPr lang="en-US" sz="2000" b="1" dirty="0" smtClean="0">
                <a:solidFill>
                  <a:schemeClr val="accent1">
                    <a:lumMod val="20000"/>
                    <a:lumOff val="80000"/>
                  </a:schemeClr>
                </a:solidFill>
                <a:effectLst>
                  <a:outerShdw blurRad="38100" dist="38100" dir="2700000" algn="tl">
                    <a:srgbClr val="000000">
                      <a:alpha val="43137"/>
                    </a:srgbClr>
                  </a:outerShdw>
                </a:effectLst>
                <a:hlinkClick r:id="rId6" action="ppaction://hlinksldjump"/>
              </a:rPr>
              <a:t>Continuity and Change in Contemporary Louisiana</a:t>
            </a:r>
            <a:endParaRPr lang="en-US" sz="2000" b="1" dirty="0" smtClean="0">
              <a:solidFill>
                <a:schemeClr val="accent1">
                  <a:lumMod val="20000"/>
                  <a:lumOff val="80000"/>
                </a:schemeClr>
              </a:solidFill>
              <a:effectLst>
                <a:outerShdw blurRad="38100" dist="38100" dir="2700000" algn="tl">
                  <a:srgbClr val="000000">
                    <a:alpha val="43137"/>
                  </a:srgbClr>
                </a:outerShdw>
              </a:effectLst>
            </a:endParaRPr>
          </a:p>
        </p:txBody>
      </p:sp>
      <p:sp>
        <p:nvSpPr>
          <p:cNvPr id="10" name="Slide Number Placeholder 4"/>
          <p:cNvSpPr>
            <a:spLocks noGrp="1"/>
          </p:cNvSpPr>
          <p:nvPr>
            <p:ph type="sldNum" sz="quarter" idx="12"/>
          </p:nvPr>
        </p:nvSpPr>
        <p:spPr>
          <a:xfrm>
            <a:off x="6705600" y="6492875"/>
            <a:ext cx="2133600" cy="365125"/>
          </a:xfrm>
        </p:spPr>
        <p:txBody>
          <a:bodyPr/>
          <a:lstStyle/>
          <a:p>
            <a:fld id="{5B75B92E-C504-4F72-91D6-D83D77D1C380}" type="slidenum">
              <a:rPr lang="en-US" smtClean="0"/>
              <a:pPr/>
              <a:t>2</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No Louisianan governor since Edwards has had the same electoral success or color personality.</a:t>
            </a:r>
          </a:p>
          <a:p>
            <a:r>
              <a:rPr lang="en-US" dirty="0" smtClean="0"/>
              <a:t>After 1996, many voters wanted a governor with a more dignified public image.</a:t>
            </a:r>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20</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1020762"/>
          </a:xfrm>
        </p:spPr>
        <p:txBody>
          <a:bodyPr>
            <a:normAutofit fontScale="90000"/>
          </a:bodyPr>
          <a:lstStyle/>
          <a:p>
            <a:r>
              <a:rPr lang="en-US" dirty="0" smtClean="0"/>
              <a:t>Mike Foster as Governor, 1996-2004</a:t>
            </a:r>
            <a:endParaRPr lang="en-US" dirty="0"/>
          </a:p>
        </p:txBody>
      </p:sp>
      <p:sp>
        <p:nvSpPr>
          <p:cNvPr id="6" name="Content Placeholder 5"/>
          <p:cNvSpPr>
            <a:spLocks noGrp="1"/>
          </p:cNvSpPr>
          <p:nvPr>
            <p:ph idx="1"/>
          </p:nvPr>
        </p:nvSpPr>
        <p:spPr>
          <a:xfrm>
            <a:off x="457200" y="1295400"/>
            <a:ext cx="8610600" cy="5334000"/>
          </a:xfrm>
        </p:spPr>
        <p:txBody>
          <a:bodyPr>
            <a:normAutofit fontScale="70000" lnSpcReduction="20000"/>
          </a:bodyPr>
          <a:lstStyle/>
          <a:p>
            <a:pPr marL="762000" indent="-762000">
              <a:lnSpc>
                <a:spcPct val="110000"/>
              </a:lnSpc>
            </a:pPr>
            <a:r>
              <a:rPr lang="en-US" dirty="0" smtClean="0">
                <a:solidFill>
                  <a:srgbClr val="080808"/>
                </a:solidFill>
              </a:rPr>
              <a:t>Foster became governor in 1996. He promised to return fair decision-making to the state. </a:t>
            </a:r>
          </a:p>
          <a:p>
            <a:pPr marL="762000" indent="-762000">
              <a:lnSpc>
                <a:spcPct val="110000"/>
              </a:lnSpc>
            </a:pPr>
            <a:r>
              <a:rPr lang="en-US" dirty="0" smtClean="0">
                <a:solidFill>
                  <a:srgbClr val="080808"/>
                </a:solidFill>
              </a:rPr>
              <a:t>Foster was wealthy enough to fund his campaign in the beginning. He argued that because he was already wealthy, he would be less tempted to perpetuate corruption.</a:t>
            </a:r>
          </a:p>
          <a:p>
            <a:pPr marL="762000" indent="-762000">
              <a:lnSpc>
                <a:spcPct val="110000"/>
              </a:lnSpc>
            </a:pPr>
            <a:r>
              <a:rPr lang="en-US" dirty="0" smtClean="0">
                <a:solidFill>
                  <a:srgbClr val="080808"/>
                </a:solidFill>
              </a:rPr>
              <a:t>Foster was a lifelong Democrat but switched to the Republican party to run for governor.  </a:t>
            </a:r>
            <a:endParaRPr lang="en-US" dirty="0">
              <a:solidFill>
                <a:srgbClr val="080808"/>
              </a:solidFill>
            </a:endParaRPr>
          </a:p>
          <a:p>
            <a:pPr marL="762000" indent="-762000">
              <a:lnSpc>
                <a:spcPct val="110000"/>
              </a:lnSpc>
            </a:pPr>
            <a:r>
              <a:rPr lang="en-US" dirty="0" smtClean="0">
                <a:solidFill>
                  <a:srgbClr val="080808"/>
                </a:solidFill>
              </a:rPr>
              <a:t>In the general election, Foster won against Cleo Fields, an </a:t>
            </a:r>
            <a:r>
              <a:rPr lang="en-US" dirty="0">
                <a:solidFill>
                  <a:srgbClr val="080808"/>
                </a:solidFill>
              </a:rPr>
              <a:t>A</a:t>
            </a:r>
            <a:r>
              <a:rPr lang="en-US" dirty="0" smtClean="0">
                <a:solidFill>
                  <a:srgbClr val="080808"/>
                </a:solidFill>
              </a:rPr>
              <a:t>frican American legislator.  </a:t>
            </a:r>
          </a:p>
          <a:p>
            <a:pPr marL="762000" indent="-762000">
              <a:lnSpc>
                <a:spcPct val="110000"/>
              </a:lnSpc>
            </a:pPr>
            <a:r>
              <a:rPr lang="en-US" dirty="0" smtClean="0">
                <a:solidFill>
                  <a:srgbClr val="080808"/>
                </a:solidFill>
              </a:rPr>
              <a:t>Foster served two terms: 1996-2000 and 2000-2004.</a:t>
            </a:r>
          </a:p>
          <a:p>
            <a:pPr marL="762000" indent="-762000">
              <a:lnSpc>
                <a:spcPct val="110000"/>
              </a:lnSpc>
            </a:pPr>
            <a:r>
              <a:rPr lang="en-US" dirty="0" smtClean="0">
                <a:solidFill>
                  <a:srgbClr val="080808"/>
                </a:solidFill>
              </a:rPr>
              <a:t>He supported education by raising teachers’ salaries and upgrading facilities. </a:t>
            </a:r>
          </a:p>
          <a:p>
            <a:pPr marL="762000" indent="-762000">
              <a:lnSpc>
                <a:spcPct val="110000"/>
              </a:lnSpc>
            </a:pPr>
            <a:r>
              <a:rPr lang="en-US" dirty="0" smtClean="0">
                <a:solidFill>
                  <a:srgbClr val="080808"/>
                </a:solidFill>
              </a:rPr>
              <a:t>Despite critics that say he did not do enough as governor, Foster did restore dignity and calm to the governor’s office after the Edwards Era.</a:t>
            </a:r>
          </a:p>
          <a:p>
            <a:pPr marL="762000" indent="-762000">
              <a:lnSpc>
                <a:spcPct val="100000"/>
              </a:lnSpc>
            </a:pPr>
            <a:endParaRPr lang="en-US" dirty="0" smtClean="0">
              <a:solidFill>
                <a:srgbClr val="080808"/>
              </a:solidFill>
            </a:endParaRPr>
          </a:p>
          <a:p>
            <a:pPr marL="762000" indent="-762000">
              <a:lnSpc>
                <a:spcPct val="90000"/>
              </a:lnSpc>
            </a:pPr>
            <a:endParaRPr lang="en-US" dirty="0" smtClean="0">
              <a:solidFill>
                <a:srgbClr val="080808"/>
              </a:solidFill>
            </a:endParaRPr>
          </a:p>
          <a:p>
            <a:endParaRPr lang="en-US" dirty="0" smtClean="0"/>
          </a:p>
          <a:p>
            <a:endParaRPr lang="en-US" dirty="0" smtClean="0"/>
          </a:p>
          <a:p>
            <a:endParaRPr lang="en-US" dirty="0" smtClean="0"/>
          </a:p>
          <a:p>
            <a:endParaRPr lang="en-US" dirty="0" smtClean="0"/>
          </a:p>
          <a:p>
            <a:endParaRPr lang="en-US" dirty="0"/>
          </a:p>
        </p:txBody>
      </p:sp>
      <p:sp>
        <p:nvSpPr>
          <p:cNvPr id="7" name="Slide Number Placeholder 6"/>
          <p:cNvSpPr>
            <a:spLocks noGrp="1"/>
          </p:cNvSpPr>
          <p:nvPr>
            <p:ph type="sldNum" sz="quarter" idx="12"/>
          </p:nvPr>
        </p:nvSpPr>
        <p:spPr/>
        <p:txBody>
          <a:bodyPr/>
          <a:lstStyle/>
          <a:p>
            <a:fld id="{5B75B92E-C504-4F72-91D6-D83D77D1C380}" type="slidenum">
              <a:rPr lang="en-US" smtClean="0"/>
              <a:pPr/>
              <a:t>21</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dirty="0" smtClean="0"/>
              <a:t>Kathleen Blanco as Governor, 2004-2008</a:t>
            </a:r>
            <a:endParaRPr lang="en-US" dirty="0"/>
          </a:p>
        </p:txBody>
      </p:sp>
      <p:sp>
        <p:nvSpPr>
          <p:cNvPr id="3" name="Content Placeholder 2"/>
          <p:cNvSpPr>
            <a:spLocks noGrp="1"/>
          </p:cNvSpPr>
          <p:nvPr>
            <p:ph idx="1"/>
          </p:nvPr>
        </p:nvSpPr>
        <p:spPr>
          <a:xfrm>
            <a:off x="457200" y="1447800"/>
            <a:ext cx="8229600" cy="5105400"/>
          </a:xfrm>
        </p:spPr>
        <p:txBody>
          <a:bodyPr>
            <a:normAutofit fontScale="70000" lnSpcReduction="20000"/>
          </a:bodyPr>
          <a:lstStyle/>
          <a:p>
            <a:pPr>
              <a:lnSpc>
                <a:spcPct val="100000"/>
              </a:lnSpc>
            </a:pPr>
            <a:r>
              <a:rPr lang="en-US" dirty="0" smtClean="0"/>
              <a:t>Blanco was a teacher for a short amount of time. </a:t>
            </a:r>
          </a:p>
          <a:p>
            <a:pPr>
              <a:lnSpc>
                <a:spcPct val="100000"/>
              </a:lnSpc>
            </a:pPr>
            <a:r>
              <a:rPr lang="en-US" dirty="0" smtClean="0"/>
              <a:t>She and her husband ran a successful </a:t>
            </a:r>
            <a:r>
              <a:rPr lang="en-US" b="1" dirty="0" smtClean="0"/>
              <a:t>polling </a:t>
            </a:r>
            <a:r>
              <a:rPr lang="en-US" dirty="0" smtClean="0"/>
              <a:t>(questioning people to obtain information or opinions) business. </a:t>
            </a:r>
          </a:p>
          <a:p>
            <a:pPr>
              <a:lnSpc>
                <a:spcPct val="100000"/>
              </a:lnSpc>
            </a:pPr>
            <a:r>
              <a:rPr lang="en-US" dirty="0" smtClean="0"/>
              <a:t>Blanco was elected to the state legislature, Public Service Commission, and lieutenant governor.</a:t>
            </a:r>
          </a:p>
          <a:p>
            <a:pPr>
              <a:lnSpc>
                <a:spcPct val="100000"/>
              </a:lnSpc>
            </a:pPr>
            <a:r>
              <a:rPr lang="en-US" dirty="0" smtClean="0"/>
              <a:t>In 2003, she ran for governor and narrowly beat Bobby Jindal, becoming the first female governor of the state.</a:t>
            </a:r>
          </a:p>
          <a:p>
            <a:pPr>
              <a:lnSpc>
                <a:spcPct val="100000"/>
              </a:lnSpc>
            </a:pPr>
            <a:r>
              <a:rPr lang="en-US" dirty="0" smtClean="0"/>
              <a:t>Blanco focused on improving educational opportunity and facilities and raised salaries for teachers.</a:t>
            </a:r>
          </a:p>
          <a:p>
            <a:pPr>
              <a:lnSpc>
                <a:spcPct val="100000"/>
              </a:lnSpc>
            </a:pPr>
            <a:r>
              <a:rPr lang="en-US" dirty="0" smtClean="0"/>
              <a:t>When Hurricane Katrina hit in 2005, government officials were unprepared. She disagreed with federal officials about how to deal with the crisis, and she was blamed for the delay in federal aid. </a:t>
            </a:r>
          </a:p>
          <a:p>
            <a:pPr>
              <a:lnSpc>
                <a:spcPct val="100000"/>
              </a:lnSpc>
            </a:pPr>
            <a:r>
              <a:rPr lang="en-US" dirty="0"/>
              <a:t>H</a:t>
            </a:r>
            <a:r>
              <a:rPr lang="en-US" dirty="0" smtClean="0"/>
              <a:t>er final years in office were consumed with rebuilding after the storm and securing funds </a:t>
            </a:r>
            <a:r>
              <a:rPr lang="en-US" dirty="0"/>
              <a:t>t</a:t>
            </a:r>
            <a:r>
              <a:rPr lang="en-US" dirty="0" smtClean="0"/>
              <a:t>o help people return to the state and protect the coastal areas. </a:t>
            </a:r>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22</a:t>
            </a:fld>
            <a:endParaRPr lang="en-US"/>
          </a:p>
        </p:txBody>
      </p:sp>
    </p:spTree>
    <p:extLst>
      <p:ext uri="{BB962C8B-B14F-4D97-AF65-F5344CB8AC3E}">
        <p14:creationId xmlns:p14="http://schemas.microsoft.com/office/powerpoint/2010/main" val="625981109"/>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204"/>
            <a:ext cx="8229600" cy="875404"/>
          </a:xfrm>
        </p:spPr>
        <p:txBody>
          <a:bodyPr>
            <a:normAutofit fontScale="90000"/>
          </a:bodyPr>
          <a:lstStyle/>
          <a:p>
            <a:r>
              <a:rPr lang="en-US" dirty="0" smtClean="0"/>
              <a:t>Bobby Jindal as Governor, 2008-</a:t>
            </a:r>
            <a:endParaRPr lang="en-US" dirty="0"/>
          </a:p>
        </p:txBody>
      </p:sp>
      <p:sp>
        <p:nvSpPr>
          <p:cNvPr id="3" name="Content Placeholder 2"/>
          <p:cNvSpPr>
            <a:spLocks noGrp="1"/>
          </p:cNvSpPr>
          <p:nvPr>
            <p:ph idx="1"/>
          </p:nvPr>
        </p:nvSpPr>
        <p:spPr>
          <a:xfrm>
            <a:off x="152400" y="914400"/>
            <a:ext cx="8915400" cy="5486400"/>
          </a:xfrm>
        </p:spPr>
        <p:txBody>
          <a:bodyPr>
            <a:normAutofit fontScale="77500" lnSpcReduction="20000"/>
          </a:bodyPr>
          <a:lstStyle/>
          <a:p>
            <a:pPr>
              <a:lnSpc>
                <a:spcPct val="120000"/>
              </a:lnSpc>
            </a:pPr>
            <a:r>
              <a:rPr lang="en-US" dirty="0" smtClean="0"/>
              <a:t>Jindal won easily in 2007, making him the nation’s first Indian American governor.</a:t>
            </a:r>
          </a:p>
          <a:p>
            <a:pPr>
              <a:lnSpc>
                <a:spcPct val="120000"/>
              </a:lnSpc>
            </a:pPr>
            <a:r>
              <a:rPr lang="en-US" dirty="0" smtClean="0"/>
              <a:t>He designed a package of ethics laws to finally end Louisiana’s reputation for corruption.</a:t>
            </a:r>
          </a:p>
          <a:p>
            <a:pPr>
              <a:lnSpc>
                <a:spcPct val="120000"/>
              </a:lnSpc>
            </a:pPr>
            <a:r>
              <a:rPr lang="en-US" dirty="0" smtClean="0"/>
              <a:t>In 2012, </a:t>
            </a:r>
            <a:r>
              <a:rPr lang="en-US" dirty="0" err="1" smtClean="0"/>
              <a:t>Jindal</a:t>
            </a:r>
            <a:r>
              <a:rPr lang="en-US" dirty="0" smtClean="0"/>
              <a:t> constructed education and healthcare reforms. He wanted to </a:t>
            </a:r>
            <a:r>
              <a:rPr lang="en-US" b="1" dirty="0" smtClean="0"/>
              <a:t>privatize</a:t>
            </a:r>
            <a:r>
              <a:rPr lang="en-US" dirty="0" smtClean="0"/>
              <a:t> (remove something from government control) some government functions.</a:t>
            </a:r>
          </a:p>
          <a:p>
            <a:pPr>
              <a:lnSpc>
                <a:spcPct val="120000"/>
              </a:lnSpc>
            </a:pPr>
            <a:r>
              <a:rPr lang="en-US" dirty="0" smtClean="0"/>
              <a:t>In 2013, he tried to reform taxation, but the state legislature refused.</a:t>
            </a:r>
          </a:p>
          <a:p>
            <a:pPr>
              <a:lnSpc>
                <a:spcPct val="120000"/>
              </a:lnSpc>
            </a:pPr>
            <a:r>
              <a:rPr lang="en-US" dirty="0" smtClean="0"/>
              <a:t>In 2014, he took a trip to Asia to attract new businesses to the state. </a:t>
            </a:r>
          </a:p>
          <a:p>
            <a:pPr>
              <a:lnSpc>
                <a:spcPct val="120000"/>
              </a:lnSpc>
            </a:pPr>
            <a:r>
              <a:rPr lang="en-US" dirty="0" smtClean="0"/>
              <a:t>A new governor will be elected in 2016 since </a:t>
            </a:r>
            <a:r>
              <a:rPr lang="en-US" dirty="0" err="1" smtClean="0"/>
              <a:t>Jindal</a:t>
            </a:r>
            <a:r>
              <a:rPr lang="en-US" dirty="0" smtClean="0"/>
              <a:t> cannot serve 3 consecutive terms as governor.</a:t>
            </a:r>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23</a:t>
            </a:fld>
            <a:endParaRPr lang="en-US"/>
          </a:p>
        </p:txBody>
      </p:sp>
    </p:spTree>
    <p:extLst>
      <p:ext uri="{BB962C8B-B14F-4D97-AF65-F5344CB8AC3E}">
        <p14:creationId xmlns:p14="http://schemas.microsoft.com/office/powerpoint/2010/main" val="1993684395"/>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ffectLst>
                  <a:outerShdw blurRad="38100" dist="38100" dir="2700000" algn="tl">
                    <a:srgbClr val="000000">
                      <a:alpha val="43137"/>
                    </a:srgbClr>
                  </a:outerShdw>
                </a:effectLst>
              </a:rPr>
              <a:t>Section 3: </a:t>
            </a:r>
            <a:r>
              <a:rPr lang="en-US" dirty="0" smtClean="0"/>
              <a:t>Continuity and Change in Contemporary Louisiana</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133601"/>
            <a:ext cx="8229600" cy="3048000"/>
          </a:xfrm>
        </p:spPr>
        <p:txBody>
          <a:bodyPr/>
          <a:lstStyle/>
          <a:p>
            <a:r>
              <a:rPr lang="en-US" dirty="0" smtClean="0"/>
              <a:t>Essential Question:</a:t>
            </a:r>
          </a:p>
          <a:p>
            <a:pPr lvl="1"/>
            <a:r>
              <a:rPr lang="en-US" dirty="0" smtClean="0">
                <a:solidFill>
                  <a:srgbClr val="080808"/>
                </a:solidFill>
              </a:rPr>
              <a:t>What are the biggest issues facing the people of Louisiana? </a:t>
            </a:r>
            <a:endParaRPr lang="en-US" dirty="0" smtClean="0"/>
          </a:p>
          <a:p>
            <a:pPr lvl="1">
              <a:buFont typeface="Wingdings" pitchFamily="2" charset="2"/>
              <a:buChar char="Ø"/>
            </a:pPr>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24</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Section 3: Continuity and Change in Contemporary Louisiana</a:t>
            </a:r>
            <a:endParaRPr lang="en-US" dirty="0"/>
          </a:p>
        </p:txBody>
      </p:sp>
      <p:sp>
        <p:nvSpPr>
          <p:cNvPr id="3" name="Content Placeholder 2"/>
          <p:cNvSpPr>
            <a:spLocks noGrp="1"/>
          </p:cNvSpPr>
          <p:nvPr>
            <p:ph idx="1"/>
          </p:nvPr>
        </p:nvSpPr>
        <p:spPr>
          <a:xfrm>
            <a:off x="457200" y="2133600"/>
            <a:ext cx="8229600" cy="3992563"/>
          </a:xfrm>
        </p:spPr>
        <p:txBody>
          <a:bodyPr>
            <a:normAutofit/>
          </a:bodyPr>
          <a:lstStyle/>
          <a:p>
            <a:r>
              <a:rPr lang="en-US" dirty="0" smtClean="0"/>
              <a:t>What terms do I need to know? </a:t>
            </a:r>
          </a:p>
          <a:p>
            <a:pPr lvl="1"/>
            <a:r>
              <a:rPr lang="en-US" dirty="0" smtClean="0"/>
              <a:t>white flight</a:t>
            </a:r>
          </a:p>
          <a:p>
            <a:pPr lvl="1"/>
            <a:r>
              <a:rPr lang="en-US" dirty="0" smtClean="0"/>
              <a:t>incarceration</a:t>
            </a:r>
          </a:p>
          <a:p>
            <a:pPr lvl="1"/>
            <a:r>
              <a:rPr lang="en-US" i="1" dirty="0" smtClean="0"/>
              <a:t>laissez les bon temps </a:t>
            </a:r>
            <a:r>
              <a:rPr lang="en-US" i="1" dirty="0" err="1" smtClean="0"/>
              <a:t>rouler</a:t>
            </a:r>
            <a:endParaRPr lang="en-US" i="1" dirty="0" smtClean="0"/>
          </a:p>
          <a:p>
            <a:pPr lvl="1"/>
            <a:endParaRPr lang="en-US" dirty="0" smtClean="0"/>
          </a:p>
          <a:p>
            <a:pPr lvl="1"/>
            <a:endParaRPr lang="en-US" dirty="0" smtClean="0"/>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25</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pPr>
              <a:lnSpc>
                <a:spcPct val="100000"/>
              </a:lnSpc>
            </a:pPr>
            <a:r>
              <a:rPr lang="en-US" dirty="0" smtClean="0"/>
              <a:t>While many things have changed in Louisiana since Edwin Edwards became governor in 1974, there are still many issues, including social problems, that face Louisianans.</a:t>
            </a:r>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26</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normAutofit/>
          </a:bodyPr>
          <a:lstStyle/>
          <a:p>
            <a:r>
              <a:rPr lang="en-US" dirty="0" smtClean="0"/>
              <a:t>Population</a:t>
            </a:r>
            <a:endParaRPr lang="en-US" dirty="0"/>
          </a:p>
        </p:txBody>
      </p:sp>
      <p:sp>
        <p:nvSpPr>
          <p:cNvPr id="3" name="Content Placeholder 2"/>
          <p:cNvSpPr>
            <a:spLocks noGrp="1"/>
          </p:cNvSpPr>
          <p:nvPr>
            <p:ph idx="1"/>
          </p:nvPr>
        </p:nvSpPr>
        <p:spPr>
          <a:xfrm>
            <a:off x="381000" y="990600"/>
            <a:ext cx="8610600" cy="5486400"/>
          </a:xfrm>
        </p:spPr>
        <p:txBody>
          <a:bodyPr>
            <a:normAutofit fontScale="62500" lnSpcReduction="20000"/>
          </a:bodyPr>
          <a:lstStyle/>
          <a:p>
            <a:pPr marL="762000" indent="-762000">
              <a:lnSpc>
                <a:spcPct val="110000"/>
              </a:lnSpc>
              <a:spcBef>
                <a:spcPts val="24"/>
              </a:spcBef>
            </a:pPr>
            <a:r>
              <a:rPr lang="en-US" dirty="0" smtClean="0"/>
              <a:t>While many people left Louisiana during the 1980s, the state’s population has grown slowly since then. </a:t>
            </a:r>
          </a:p>
          <a:p>
            <a:pPr marL="762000" indent="-762000">
              <a:lnSpc>
                <a:spcPct val="110000"/>
              </a:lnSpc>
              <a:spcBef>
                <a:spcPts val="24"/>
              </a:spcBef>
            </a:pPr>
            <a:r>
              <a:rPr lang="en-US" dirty="0" smtClean="0"/>
              <a:t>Between 1990 and 2000, the growth rate was 5.9 percent. In the next ten years, the rate slowed to 1.4 percent.</a:t>
            </a:r>
          </a:p>
          <a:p>
            <a:pPr marL="762000" indent="-762000">
              <a:lnSpc>
                <a:spcPct val="110000"/>
              </a:lnSpc>
              <a:spcBef>
                <a:spcPts val="24"/>
              </a:spcBef>
            </a:pPr>
            <a:r>
              <a:rPr lang="en-US" dirty="0" smtClean="0"/>
              <a:t>People began to move to the suburbs in the 1960s, mainly due to </a:t>
            </a:r>
            <a:r>
              <a:rPr lang="en-US" b="1" dirty="0" smtClean="0"/>
              <a:t>white flight</a:t>
            </a:r>
            <a:r>
              <a:rPr lang="en-US" dirty="0" smtClean="0"/>
              <a:t>, the movement of whites from cities to less integrated suburban communities.</a:t>
            </a:r>
          </a:p>
          <a:p>
            <a:pPr marL="762000" indent="-762000">
              <a:lnSpc>
                <a:spcPct val="110000"/>
              </a:lnSpc>
              <a:spcBef>
                <a:spcPts val="24"/>
              </a:spcBef>
            </a:pPr>
            <a:r>
              <a:rPr lang="en-US" dirty="0" smtClean="0"/>
              <a:t>In 2010, New Orleans and Baton Rouge were the state’s two largest cities followed by Shreveport. </a:t>
            </a:r>
          </a:p>
          <a:p>
            <a:pPr marL="762000" indent="-762000">
              <a:lnSpc>
                <a:spcPct val="110000"/>
              </a:lnSpc>
              <a:spcBef>
                <a:spcPts val="24"/>
              </a:spcBef>
            </a:pPr>
            <a:r>
              <a:rPr lang="en-US" dirty="0" smtClean="0"/>
              <a:t>When Katrina hit in 2005, the population fell. By 2013, the population of New Orleans was almost back to pre-storm levels. </a:t>
            </a:r>
          </a:p>
          <a:p>
            <a:pPr marL="762000" indent="-762000">
              <a:lnSpc>
                <a:spcPct val="110000"/>
              </a:lnSpc>
              <a:spcBef>
                <a:spcPts val="24"/>
              </a:spcBef>
            </a:pPr>
            <a:r>
              <a:rPr lang="en-US" dirty="0" smtClean="0"/>
              <a:t>The state’s African American population was a steady 32 percent between 2000 and 2010. </a:t>
            </a:r>
          </a:p>
          <a:p>
            <a:pPr marL="762000" indent="-762000">
              <a:lnSpc>
                <a:spcPct val="110000"/>
              </a:lnSpc>
              <a:spcBef>
                <a:spcPts val="24"/>
              </a:spcBef>
            </a:pPr>
            <a:r>
              <a:rPr lang="en-US" dirty="0" smtClean="0"/>
              <a:t>The white population shrank by 1 percent, but remained the majority at 62.6 percent. </a:t>
            </a:r>
          </a:p>
          <a:p>
            <a:pPr marL="762000" indent="-762000">
              <a:lnSpc>
                <a:spcPct val="110000"/>
              </a:lnSpc>
              <a:spcBef>
                <a:spcPts val="24"/>
              </a:spcBef>
            </a:pPr>
            <a:r>
              <a:rPr lang="en-US" dirty="0" smtClean="0"/>
              <a:t>The Hispanic group had the most growth, representing 4.2 percent of the population. </a:t>
            </a:r>
          </a:p>
          <a:p>
            <a:pPr marL="762000" indent="-762000">
              <a:lnSpc>
                <a:spcPct val="110000"/>
              </a:lnSpc>
              <a:spcBef>
                <a:spcPts val="24"/>
              </a:spcBef>
            </a:pPr>
            <a:r>
              <a:rPr lang="en-US" dirty="0" smtClean="0"/>
              <a:t>Asians make up the additional 1.5 percent. </a:t>
            </a:r>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27</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75B92E-C504-4F72-91D6-D83D77D1C380}" type="slidenum">
              <a:rPr lang="en-US" smtClean="0"/>
              <a:pPr/>
              <a:t>28</a:t>
            </a:fld>
            <a:endParaRPr lang="en-US"/>
          </a:p>
        </p:txBody>
      </p:sp>
      <p:graphicFrame>
        <p:nvGraphicFramePr>
          <p:cNvPr id="6" name="Content Placeholder 6"/>
          <p:cNvGraphicFramePr>
            <a:graphicFrameLocks noGrp="1"/>
          </p:cNvGraphicFramePr>
          <p:nvPr>
            <p:ph idx="1"/>
            <p:extLst>
              <p:ext uri="{D42A27DB-BD31-4B8C-83A1-F6EECF244321}">
                <p14:modId xmlns:p14="http://schemas.microsoft.com/office/powerpoint/2010/main" val="971055569"/>
              </p:ext>
            </p:extLst>
          </p:nvPr>
        </p:nvGraphicFramePr>
        <p:xfrm>
          <a:off x="457200" y="304800"/>
          <a:ext cx="8229600" cy="58213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98738770"/>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lstStyle/>
          <a:p>
            <a:r>
              <a:rPr lang="en-US" dirty="0" smtClean="0"/>
              <a:t>Education</a:t>
            </a:r>
            <a:endParaRPr lang="en-US" dirty="0"/>
          </a:p>
        </p:txBody>
      </p:sp>
      <p:sp>
        <p:nvSpPr>
          <p:cNvPr id="3" name="Content Placeholder 2"/>
          <p:cNvSpPr>
            <a:spLocks noGrp="1"/>
          </p:cNvSpPr>
          <p:nvPr>
            <p:ph idx="1"/>
          </p:nvPr>
        </p:nvSpPr>
        <p:spPr>
          <a:xfrm>
            <a:off x="457200" y="914400"/>
            <a:ext cx="8229600" cy="5410200"/>
          </a:xfrm>
        </p:spPr>
        <p:txBody>
          <a:bodyPr>
            <a:normAutofit fontScale="92500" lnSpcReduction="20000"/>
          </a:bodyPr>
          <a:lstStyle/>
          <a:p>
            <a:pPr>
              <a:lnSpc>
                <a:spcPct val="90000"/>
              </a:lnSpc>
            </a:pPr>
            <a:r>
              <a:rPr lang="en-US" dirty="0" smtClean="0"/>
              <a:t>The state education system has struggled to improve opportunities and outcomes for students.</a:t>
            </a:r>
          </a:p>
          <a:p>
            <a:pPr>
              <a:lnSpc>
                <a:spcPct val="90000"/>
              </a:lnSpc>
            </a:pPr>
            <a:r>
              <a:rPr lang="en-US" dirty="0" smtClean="0"/>
              <a:t>Jindal reformed the way education is offered and funded in the state. </a:t>
            </a:r>
          </a:p>
          <a:p>
            <a:pPr>
              <a:lnSpc>
                <a:spcPct val="90000"/>
              </a:lnSpc>
            </a:pPr>
            <a:r>
              <a:rPr lang="en-US" dirty="0" smtClean="0"/>
              <a:t>His changes have been challenged in courts and by educators around the state.</a:t>
            </a:r>
          </a:p>
          <a:p>
            <a:pPr>
              <a:lnSpc>
                <a:spcPct val="90000"/>
              </a:lnSpc>
            </a:pPr>
            <a:r>
              <a:rPr lang="en-US" dirty="0" smtClean="0"/>
              <a:t>Reform efforts and funding cuts have created uncertainty for educators and students. </a:t>
            </a:r>
          </a:p>
          <a:p>
            <a:pPr>
              <a:lnSpc>
                <a:spcPct val="90000"/>
              </a:lnSpc>
            </a:pPr>
            <a:r>
              <a:rPr lang="en-US" dirty="0" smtClean="0"/>
              <a:t>In a 2013 report, Louisiana schools were near the bottom of the results. </a:t>
            </a:r>
          </a:p>
          <a:p>
            <a:pPr>
              <a:lnSpc>
                <a:spcPct val="90000"/>
              </a:lnSpc>
            </a:pPr>
            <a:r>
              <a:rPr lang="en-US" dirty="0" smtClean="0"/>
              <a:t>Despite this, test scores and graduation rates have risen significantly in the last ten years.  </a:t>
            </a:r>
          </a:p>
        </p:txBody>
      </p:sp>
      <p:sp>
        <p:nvSpPr>
          <p:cNvPr id="4" name="Slide Number Placeholder 3"/>
          <p:cNvSpPr>
            <a:spLocks noGrp="1"/>
          </p:cNvSpPr>
          <p:nvPr>
            <p:ph type="sldNum" sz="quarter" idx="12"/>
          </p:nvPr>
        </p:nvSpPr>
        <p:spPr/>
        <p:txBody>
          <a:bodyPr/>
          <a:lstStyle/>
          <a:p>
            <a:fld id="{5B75B92E-C504-4F72-91D6-D83D77D1C380}" type="slidenum">
              <a:rPr lang="en-US" smtClean="0"/>
              <a:pPr/>
              <a:t>29</a:t>
            </a:fld>
            <a:endParaRPr lang="en-US"/>
          </a:p>
        </p:txBody>
      </p:sp>
    </p:spTree>
    <p:extLst>
      <p:ext uri="{BB962C8B-B14F-4D97-AF65-F5344CB8AC3E}">
        <p14:creationId xmlns:p14="http://schemas.microsoft.com/office/powerpoint/2010/main" val="2047403227"/>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ffectLst>
                  <a:outerShdw blurRad="38100" dist="38100" dir="2700000" algn="tl">
                    <a:srgbClr val="000000">
                      <a:alpha val="43137"/>
                    </a:srgbClr>
                  </a:outerShdw>
                </a:effectLst>
              </a:rPr>
              <a:t>Section 1: New Voters and Political Change in the Edwards Era</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362200"/>
            <a:ext cx="8229600" cy="3763963"/>
          </a:xfrm>
        </p:spPr>
        <p:txBody>
          <a:bodyPr/>
          <a:lstStyle/>
          <a:p>
            <a:pPr marL="342900" lvl="1" indent="-342900">
              <a:buFont typeface="Wingdings" pitchFamily="2" charset="2"/>
              <a:buChar char="Ø"/>
            </a:pPr>
            <a:r>
              <a:rPr lang="en-US" sz="3200" dirty="0" smtClean="0"/>
              <a:t>Essential Question:</a:t>
            </a:r>
            <a:endParaRPr lang="en-US" sz="2800" dirty="0" smtClean="0"/>
          </a:p>
          <a:p>
            <a:pPr marL="742950" lvl="2" indent="-342900">
              <a:buFont typeface="Arial" pitchFamily="34" charset="0"/>
              <a:buChar char="•"/>
            </a:pPr>
            <a:r>
              <a:rPr lang="en-US" sz="2800" dirty="0" smtClean="0"/>
              <a:t>What changes marked the Edwards Era of politics in Louisiana?</a:t>
            </a:r>
          </a:p>
          <a:p>
            <a:endParaRPr lang="en-US" dirty="0" smtClean="0"/>
          </a:p>
          <a:p>
            <a:pPr lvl="1">
              <a:buFont typeface="Wingdings" pitchFamily="2" charset="2"/>
              <a:buChar char="Ø"/>
            </a:pPr>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3</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Racial Distribution (2013)</a:t>
            </a:r>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30</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99762154"/>
              </p:ext>
            </p:extLst>
          </p:nvPr>
        </p:nvGraphicFramePr>
        <p:xfrm>
          <a:off x="457200" y="1143000"/>
          <a:ext cx="8229600" cy="49831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28088871"/>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Poverty and Well Being</a:t>
            </a:r>
            <a:endParaRPr lang="en-US" dirty="0"/>
          </a:p>
        </p:txBody>
      </p:sp>
      <p:sp>
        <p:nvSpPr>
          <p:cNvPr id="3" name="Content Placeholder 2"/>
          <p:cNvSpPr>
            <a:spLocks noGrp="1"/>
          </p:cNvSpPr>
          <p:nvPr>
            <p:ph idx="1"/>
          </p:nvPr>
        </p:nvSpPr>
        <p:spPr/>
        <p:txBody>
          <a:bodyPr>
            <a:normAutofit/>
          </a:bodyPr>
          <a:lstStyle/>
          <a:p>
            <a:r>
              <a:rPr lang="en-US" dirty="0" smtClean="0"/>
              <a:t>Louisiana’s poverty rates are the highest in the nation. </a:t>
            </a:r>
          </a:p>
          <a:p>
            <a:r>
              <a:rPr lang="en-US" dirty="0" smtClean="0"/>
              <a:t>Misuse of federal Medicaid funds brought the concept of disproportionate shares to an end in the 1990s, meaning many went without needed treatment.</a:t>
            </a:r>
          </a:p>
          <a:p>
            <a:r>
              <a:rPr lang="en-US" dirty="0" smtClean="0"/>
              <a:t>The state has struggled to fund public hospitals and healthcare facilities. </a:t>
            </a:r>
          </a:p>
          <a:p>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31</a:t>
            </a:fld>
            <a:endParaRPr lang="en-US"/>
          </a:p>
        </p:txBody>
      </p:sp>
    </p:spTree>
    <p:extLst>
      <p:ext uri="{BB962C8B-B14F-4D97-AF65-F5344CB8AC3E}">
        <p14:creationId xmlns:p14="http://schemas.microsoft.com/office/powerpoint/2010/main" val="3342729016"/>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75B92E-C504-4F72-91D6-D83D77D1C380}" type="slidenum">
              <a:rPr lang="en-US" smtClean="0"/>
              <a:pPr/>
              <a:t>32</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30853110"/>
              </p:ext>
            </p:extLst>
          </p:nvPr>
        </p:nvGraphicFramePr>
        <p:xfrm>
          <a:off x="457200" y="228600"/>
          <a:ext cx="8229600" cy="58975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87396245"/>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Incarceration and Crime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Violent crime rates are very high. </a:t>
            </a:r>
          </a:p>
          <a:p>
            <a:r>
              <a:rPr lang="en-US" dirty="0" smtClean="0"/>
              <a:t>State murder rates are the highest in the nation. </a:t>
            </a:r>
          </a:p>
          <a:p>
            <a:r>
              <a:rPr lang="en-US" dirty="0" smtClean="0"/>
              <a:t>Louisiana also has the highest rate of </a:t>
            </a:r>
            <a:r>
              <a:rPr lang="en-US" b="1" dirty="0" smtClean="0"/>
              <a:t>incarceration </a:t>
            </a:r>
            <a:r>
              <a:rPr lang="en-US" dirty="0" smtClean="0"/>
              <a:t>(putting people in prison) in the nation.</a:t>
            </a:r>
          </a:p>
          <a:p>
            <a:r>
              <a:rPr lang="en-US" dirty="0" smtClean="0"/>
              <a:t>Many citizens have decided to move out of the cities, which have higher rates of crime and more aggressive policing.</a:t>
            </a:r>
          </a:p>
          <a:p>
            <a:r>
              <a:rPr lang="en-US" dirty="0" smtClean="0"/>
              <a:t>In cities, many live in gated communities or pay a special tax for increased police patrols.</a:t>
            </a:r>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33</a:t>
            </a:fld>
            <a:endParaRPr lang="en-US"/>
          </a:p>
        </p:txBody>
      </p:sp>
    </p:spTree>
    <p:extLst>
      <p:ext uri="{BB962C8B-B14F-4D97-AF65-F5344CB8AC3E}">
        <p14:creationId xmlns:p14="http://schemas.microsoft.com/office/powerpoint/2010/main" val="715472254"/>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75B92E-C504-4F72-91D6-D83D77D1C380}" type="slidenum">
              <a:rPr lang="en-US" smtClean="0"/>
              <a:pPr/>
              <a:t>34</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30552953"/>
              </p:ext>
            </p:extLst>
          </p:nvPr>
        </p:nvGraphicFramePr>
        <p:xfrm>
          <a:off x="457200" y="381000"/>
          <a:ext cx="8229600" cy="57451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90471746"/>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Change, Challenges, and the Future</a:t>
            </a:r>
            <a:endParaRPr lang="en-US" dirty="0"/>
          </a:p>
        </p:txBody>
      </p:sp>
      <p:sp>
        <p:nvSpPr>
          <p:cNvPr id="3" name="Content Placeholder 2"/>
          <p:cNvSpPr>
            <a:spLocks noGrp="1"/>
          </p:cNvSpPr>
          <p:nvPr>
            <p:ph idx="1"/>
          </p:nvPr>
        </p:nvSpPr>
        <p:spPr>
          <a:xfrm>
            <a:off x="457200" y="1600200"/>
            <a:ext cx="8229600" cy="4800600"/>
          </a:xfrm>
        </p:spPr>
        <p:txBody>
          <a:bodyPr>
            <a:normAutofit/>
          </a:bodyPr>
          <a:lstStyle/>
          <a:p>
            <a:r>
              <a:rPr lang="en-US" dirty="0" smtClean="0"/>
              <a:t>The state’s head and master laws were ruled unconstitutional in 1980.</a:t>
            </a:r>
          </a:p>
          <a:p>
            <a:r>
              <a:rPr lang="en-US" dirty="0" smtClean="0"/>
              <a:t>Women in Louisiana still earn less than men for the same kinds of jobs.</a:t>
            </a:r>
          </a:p>
          <a:p>
            <a:r>
              <a:rPr lang="en-US" dirty="0" smtClean="0"/>
              <a:t>Women make up the majority of those who have finished high school and go to college. </a:t>
            </a:r>
          </a:p>
          <a:p>
            <a:r>
              <a:rPr lang="en-US" dirty="0" smtClean="0"/>
              <a:t>Women have served as state Supreme Court justices, legislators, mayors, councilwomen, and </a:t>
            </a:r>
            <a:r>
              <a:rPr lang="en-US" dirty="0" smtClean="0"/>
              <a:t>senators, </a:t>
            </a:r>
            <a:r>
              <a:rPr lang="en-US" dirty="0" smtClean="0"/>
              <a:t>but their numbers are still small. </a:t>
            </a:r>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35</a:t>
            </a:fld>
            <a:endParaRPr lang="en-US"/>
          </a:p>
        </p:txBody>
      </p:sp>
    </p:spTree>
    <p:extLst>
      <p:ext uri="{BB962C8B-B14F-4D97-AF65-F5344CB8AC3E}">
        <p14:creationId xmlns:p14="http://schemas.microsoft.com/office/powerpoint/2010/main" val="1810736980"/>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70"/>
            <a:ext cx="8229600" cy="868362"/>
          </a:xfrm>
        </p:spPr>
        <p:txBody>
          <a:bodyPr/>
          <a:lstStyle/>
          <a:p>
            <a:r>
              <a:rPr lang="en-US" dirty="0" smtClean="0"/>
              <a:t>Economic Diversification</a:t>
            </a:r>
            <a:endParaRPr lang="en-US" dirty="0"/>
          </a:p>
        </p:txBody>
      </p:sp>
      <p:sp>
        <p:nvSpPr>
          <p:cNvPr id="3" name="Content Placeholder 2"/>
          <p:cNvSpPr>
            <a:spLocks noGrp="1"/>
          </p:cNvSpPr>
          <p:nvPr>
            <p:ph idx="1"/>
          </p:nvPr>
        </p:nvSpPr>
        <p:spPr>
          <a:xfrm>
            <a:off x="304800" y="914400"/>
            <a:ext cx="8610600" cy="5486400"/>
          </a:xfrm>
        </p:spPr>
        <p:txBody>
          <a:bodyPr>
            <a:normAutofit fontScale="85000" lnSpcReduction="10000"/>
          </a:bodyPr>
          <a:lstStyle/>
          <a:p>
            <a:pPr>
              <a:lnSpc>
                <a:spcPct val="100000"/>
              </a:lnSpc>
            </a:pPr>
            <a:r>
              <a:rPr lang="en-US" dirty="0" smtClean="0"/>
              <a:t>Oil, gas, and petrochemicals play an important role in Louisiana’s economy. </a:t>
            </a:r>
          </a:p>
          <a:p>
            <a:pPr>
              <a:lnSpc>
                <a:spcPct val="100000"/>
              </a:lnSpc>
            </a:pPr>
            <a:r>
              <a:rPr lang="en-US" dirty="0" smtClean="0"/>
              <a:t>Governor Jindal believes automobile manufacturing, industrial machinery, plastics, rubber, chemicals and software are up-and-coming industries for Louisiana.</a:t>
            </a:r>
          </a:p>
          <a:p>
            <a:pPr>
              <a:lnSpc>
                <a:spcPct val="100000"/>
              </a:lnSpc>
            </a:pPr>
            <a:r>
              <a:rPr lang="en-US" dirty="0" smtClean="0"/>
              <a:t>Tourism is a critical part of the economy. In 2012, tourism created $10 billion in revenue.</a:t>
            </a:r>
          </a:p>
          <a:p>
            <a:pPr>
              <a:lnSpc>
                <a:spcPct val="100000"/>
              </a:lnSpc>
            </a:pPr>
            <a:r>
              <a:rPr lang="en-US" dirty="0" smtClean="0"/>
              <a:t>New Orleans is the most popular tourist destination in Louisiana. </a:t>
            </a:r>
          </a:p>
          <a:p>
            <a:pPr>
              <a:lnSpc>
                <a:spcPct val="100000"/>
              </a:lnSpc>
            </a:pPr>
            <a:r>
              <a:rPr lang="en-US" dirty="0" smtClean="0"/>
              <a:t>Television shows, like </a:t>
            </a:r>
            <a:r>
              <a:rPr lang="en-US" i="1" dirty="0" smtClean="0"/>
              <a:t>Duck Dynasty </a:t>
            </a:r>
            <a:r>
              <a:rPr lang="en-US" dirty="0" smtClean="0"/>
              <a:t>and </a:t>
            </a:r>
            <a:r>
              <a:rPr lang="en-US" i="1" dirty="0" smtClean="0"/>
              <a:t>Swamp People</a:t>
            </a:r>
            <a:r>
              <a:rPr lang="en-US" dirty="0" smtClean="0"/>
              <a:t>, have encouraged people to come to the state. </a:t>
            </a:r>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36</a:t>
            </a:fld>
            <a:endParaRPr lang="en-US"/>
          </a:p>
        </p:txBody>
      </p:sp>
    </p:spTree>
    <p:extLst>
      <p:ext uri="{BB962C8B-B14F-4D97-AF65-F5344CB8AC3E}">
        <p14:creationId xmlns:p14="http://schemas.microsoft.com/office/powerpoint/2010/main" val="1480751885"/>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Diversity</a:t>
            </a:r>
            <a:endParaRPr lang="en-US" dirty="0"/>
          </a:p>
        </p:txBody>
      </p:sp>
      <p:sp>
        <p:nvSpPr>
          <p:cNvPr id="3" name="Content Placeholder 2"/>
          <p:cNvSpPr>
            <a:spLocks noGrp="1"/>
          </p:cNvSpPr>
          <p:nvPr>
            <p:ph idx="1"/>
          </p:nvPr>
        </p:nvSpPr>
        <p:spPr/>
        <p:txBody>
          <a:bodyPr>
            <a:normAutofit/>
          </a:bodyPr>
          <a:lstStyle/>
          <a:p>
            <a:r>
              <a:rPr lang="en-US" dirty="0" smtClean="0"/>
              <a:t>The state continues to preserve cultural artifacts even as artists create new ones. </a:t>
            </a:r>
          </a:p>
          <a:p>
            <a:r>
              <a:rPr lang="en-US" dirty="0" smtClean="0"/>
              <a:t>Writers, musicians, artists, and other creative people have put their life experiences in </a:t>
            </a:r>
            <a:r>
              <a:rPr lang="en-US" dirty="0"/>
              <a:t>L</a:t>
            </a:r>
            <a:r>
              <a:rPr lang="en-US" dirty="0" smtClean="0"/>
              <a:t>ouisiana into their art.</a:t>
            </a:r>
          </a:p>
          <a:p>
            <a:r>
              <a:rPr lang="en-US" dirty="0" smtClean="0"/>
              <a:t>Edwin Edwards often used the slogan </a:t>
            </a:r>
            <a:r>
              <a:rPr lang="en-US" b="1" i="1" dirty="0" smtClean="0"/>
              <a:t>laissez les bon temps </a:t>
            </a:r>
            <a:r>
              <a:rPr lang="en-US" b="1" i="1" dirty="0" err="1" smtClean="0"/>
              <a:t>rouler</a:t>
            </a:r>
            <a:r>
              <a:rPr lang="en-US" b="1" i="1" dirty="0"/>
              <a:t> </a:t>
            </a:r>
            <a:r>
              <a:rPr lang="en-US" dirty="0" smtClean="0"/>
              <a:t>(</a:t>
            </a:r>
            <a:r>
              <a:rPr lang="en-US" dirty="0" smtClean="0"/>
              <a:t>“let the good times </a:t>
            </a:r>
            <a:r>
              <a:rPr lang="en-US" dirty="0" smtClean="0"/>
              <a:t>roll”) </a:t>
            </a:r>
            <a:r>
              <a:rPr lang="en-US" dirty="0" smtClean="0"/>
              <a:t>to describe many people’s approach to life in Louisiana. </a:t>
            </a:r>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37</a:t>
            </a:fld>
            <a:endParaRPr lang="en-US"/>
          </a:p>
        </p:txBody>
      </p:sp>
    </p:spTree>
    <p:extLst>
      <p:ext uri="{BB962C8B-B14F-4D97-AF65-F5344CB8AC3E}">
        <p14:creationId xmlns:p14="http://schemas.microsoft.com/office/powerpoint/2010/main" val="965631246"/>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867400" y="6488668"/>
            <a:ext cx="2214581" cy="369332"/>
          </a:xfrm>
          <a:prstGeom prst="rect">
            <a:avLst/>
          </a:prstGeom>
          <a:noFill/>
          <a:effectLst>
            <a:softEdge rad="31750"/>
          </a:effectLst>
        </p:spPr>
        <p:txBody>
          <a:bodyPr wrap="none" rtlCol="0">
            <a:spAutoFit/>
          </a:bodyPr>
          <a:lstStyle/>
          <a:p>
            <a:r>
              <a:rPr lang="en-US" dirty="0" smtClean="0">
                <a:hlinkClick r:id="rId4" action="ppaction://hlinksldjump"/>
              </a:rPr>
              <a:t>Return to Main Menu</a:t>
            </a:r>
            <a:endParaRPr lang="en-US" dirty="0"/>
          </a:p>
        </p:txBody>
      </p:sp>
      <p:sp>
        <p:nvSpPr>
          <p:cNvPr id="4" name="Slide Number Placeholder 3"/>
          <p:cNvSpPr>
            <a:spLocks noGrp="1"/>
          </p:cNvSpPr>
          <p:nvPr>
            <p:ph type="sldNum" sz="quarter" idx="12"/>
          </p:nvPr>
        </p:nvSpPr>
        <p:spPr>
          <a:xfrm>
            <a:off x="6629400" y="6492875"/>
            <a:ext cx="2133600" cy="365125"/>
          </a:xfrm>
        </p:spPr>
        <p:txBody>
          <a:bodyPr/>
          <a:lstStyle/>
          <a:p>
            <a:fld id="{5B75B92E-C504-4F72-91D6-D83D77D1C380}" type="slidenum">
              <a:rPr lang="en-US" smtClean="0"/>
              <a:pPr/>
              <a:t>38</a:t>
            </a:fld>
            <a:endParaRPr lang="en-US" dirty="0"/>
          </a:p>
        </p:txBody>
      </p:sp>
      <p:sp>
        <p:nvSpPr>
          <p:cNvPr id="5" name="TextBox 4"/>
          <p:cNvSpPr txBox="1"/>
          <p:nvPr/>
        </p:nvSpPr>
        <p:spPr>
          <a:xfrm>
            <a:off x="533400" y="3657600"/>
            <a:ext cx="7924800" cy="1292662"/>
          </a:xfrm>
          <a:prstGeom prst="rect">
            <a:avLst/>
          </a:prstGeom>
          <a:noFill/>
        </p:spPr>
        <p:txBody>
          <a:bodyPr wrap="square" rtlCol="0">
            <a:spAutoFit/>
          </a:bodyPr>
          <a:lstStyle/>
          <a:p>
            <a:r>
              <a:rPr lang="en-US" dirty="0" smtClean="0">
                <a:solidFill>
                  <a:schemeClr val="bg1"/>
                </a:solidFill>
              </a:rPr>
              <a:t>Image Credits</a:t>
            </a:r>
          </a:p>
          <a:p>
            <a:endParaRPr lang="en-US" sz="1200" dirty="0" smtClean="0">
              <a:solidFill>
                <a:schemeClr val="bg1"/>
              </a:solidFill>
            </a:endParaRPr>
          </a:p>
          <a:p>
            <a:r>
              <a:rPr lang="en-US" sz="1200" dirty="0" smtClean="0">
                <a:solidFill>
                  <a:schemeClr val="bg1"/>
                </a:solidFill>
              </a:rPr>
              <a:t>Slide 1: Chris </a:t>
            </a:r>
            <a:r>
              <a:rPr lang="en-US" sz="1200" dirty="0" err="1" smtClean="0">
                <a:solidFill>
                  <a:schemeClr val="bg1"/>
                </a:solidFill>
              </a:rPr>
              <a:t>Miceli</a:t>
            </a:r>
            <a:r>
              <a:rPr lang="en-US" sz="1200" dirty="0" smtClean="0">
                <a:solidFill>
                  <a:schemeClr val="bg1"/>
                </a:solidFill>
              </a:rPr>
              <a:t> on Wikimedia Commons, Public Domain; Slide 2: Ken Thomas (alligator);  </a:t>
            </a:r>
            <a:r>
              <a:rPr lang="en-US" sz="1200" dirty="0" err="1" smtClean="0">
                <a:solidFill>
                  <a:schemeClr val="bg1"/>
                </a:solidFill>
              </a:rPr>
              <a:t>Jillian.E</a:t>
            </a:r>
            <a:r>
              <a:rPr lang="en-US" sz="1200" dirty="0" smtClean="0">
                <a:solidFill>
                  <a:schemeClr val="bg1"/>
                </a:solidFill>
              </a:rPr>
              <a:t> (Chicot State Park); City of Monroe, LA;  Albert Herring (Mardi Gras), </a:t>
            </a:r>
            <a:r>
              <a:rPr lang="en-US" sz="1200" dirty="0" err="1" smtClean="0">
                <a:solidFill>
                  <a:schemeClr val="bg1"/>
                </a:solidFill>
              </a:rPr>
              <a:t>Lael</a:t>
            </a:r>
            <a:r>
              <a:rPr lang="en-US" sz="1200" dirty="0" smtClean="0">
                <a:solidFill>
                  <a:schemeClr val="bg1"/>
                </a:solidFill>
              </a:rPr>
              <a:t> Butler (pelican); </a:t>
            </a:r>
            <a:r>
              <a:rPr lang="en-US" sz="1200" dirty="0" err="1" smtClean="0">
                <a:solidFill>
                  <a:schemeClr val="bg1"/>
                </a:solidFill>
              </a:rPr>
              <a:t>Jesper</a:t>
            </a:r>
            <a:r>
              <a:rPr lang="en-US" sz="1200" dirty="0" smtClean="0">
                <a:solidFill>
                  <a:schemeClr val="bg1"/>
                </a:solidFill>
              </a:rPr>
              <a:t> </a:t>
            </a:r>
            <a:r>
              <a:rPr lang="en-US" sz="1200" dirty="0" err="1" smtClean="0">
                <a:solidFill>
                  <a:schemeClr val="bg1"/>
                </a:solidFill>
              </a:rPr>
              <a:t>Rautell</a:t>
            </a:r>
            <a:r>
              <a:rPr lang="en-US" sz="1200" dirty="0" smtClean="0">
                <a:solidFill>
                  <a:schemeClr val="bg1"/>
                </a:solidFill>
              </a:rPr>
              <a:t> </a:t>
            </a:r>
            <a:r>
              <a:rPr lang="en-US" sz="1200" dirty="0" err="1" smtClean="0">
                <a:solidFill>
                  <a:schemeClr val="bg1"/>
                </a:solidFill>
              </a:rPr>
              <a:t>Balle</a:t>
            </a:r>
            <a:r>
              <a:rPr lang="en-US" sz="1200" dirty="0" smtClean="0">
                <a:solidFill>
                  <a:schemeClr val="bg1"/>
                </a:solidFill>
              </a:rPr>
              <a:t> (</a:t>
            </a:r>
            <a:r>
              <a:rPr lang="en-US" sz="1200" dirty="0" err="1" smtClean="0">
                <a:solidFill>
                  <a:schemeClr val="bg1"/>
                </a:solidFill>
              </a:rPr>
              <a:t>cajun</a:t>
            </a:r>
            <a:r>
              <a:rPr lang="en-US" sz="1200" dirty="0" smtClean="0">
                <a:solidFill>
                  <a:schemeClr val="bg1"/>
                </a:solidFill>
              </a:rPr>
              <a:t> meal); Susan Adams (</a:t>
            </a:r>
            <a:r>
              <a:rPr lang="en-US" sz="1200" dirty="0" err="1" smtClean="0">
                <a:solidFill>
                  <a:schemeClr val="bg1"/>
                </a:solidFill>
              </a:rPr>
              <a:t>Chemin</a:t>
            </a:r>
            <a:r>
              <a:rPr lang="en-US" sz="1200" dirty="0" smtClean="0">
                <a:solidFill>
                  <a:schemeClr val="bg1"/>
                </a:solidFill>
              </a:rPr>
              <a:t>-a-Haut State Park) on Wikimedia Commons; Image Credits Slide: </a:t>
            </a:r>
            <a:r>
              <a:rPr lang="en-US" sz="1200" dirty="0" err="1" smtClean="0">
                <a:solidFill>
                  <a:schemeClr val="bg1"/>
                </a:solidFill>
              </a:rPr>
              <a:t>Edd</a:t>
            </a:r>
            <a:r>
              <a:rPr lang="en-US" sz="1200" dirty="0" smtClean="0">
                <a:solidFill>
                  <a:schemeClr val="bg1"/>
                </a:solidFill>
              </a:rPr>
              <a:t> Prince on Wikimedia Commons; all others public domain; graph source data U.S. Census; graphs copyright Clairmont Press</a:t>
            </a:r>
            <a:endParaRPr lang="en-US" sz="1200" dirty="0">
              <a:solidFill>
                <a:schemeClr val="bg1"/>
              </a:solidFill>
            </a:endParaRPr>
          </a:p>
        </p:txBody>
      </p:sp>
      <p:sp>
        <p:nvSpPr>
          <p:cNvPr id="6" name="TextBox 5"/>
          <p:cNvSpPr txBox="1"/>
          <p:nvPr/>
        </p:nvSpPr>
        <p:spPr>
          <a:xfrm>
            <a:off x="7086600" y="6172200"/>
            <a:ext cx="2057400" cy="215444"/>
          </a:xfrm>
          <a:prstGeom prst="rect">
            <a:avLst/>
          </a:prstGeom>
          <a:noFill/>
        </p:spPr>
        <p:txBody>
          <a:bodyPr wrap="square" rtlCol="0">
            <a:spAutoFit/>
          </a:bodyPr>
          <a:lstStyle/>
          <a:p>
            <a:pPr algn="r"/>
            <a:r>
              <a:rPr lang="en-US" sz="800" i="1" dirty="0" smtClean="0">
                <a:solidFill>
                  <a:schemeClr val="bg1">
                    <a:lumMod val="50000"/>
                  </a:schemeClr>
                </a:solidFill>
                <a:effectLst>
                  <a:outerShdw blurRad="38100" dist="38100" dir="2700000" algn="tl">
                    <a:srgbClr val="000000">
                      <a:alpha val="43137"/>
                    </a:srgbClr>
                  </a:outerShdw>
                </a:effectLst>
              </a:rPr>
              <a:t>Shown here: Fontainebleau State Park</a:t>
            </a:r>
            <a:endParaRPr lang="en-US" sz="800" i="1" dirty="0">
              <a:solidFill>
                <a:schemeClr val="bg1">
                  <a:lumMod val="50000"/>
                </a:schemeClr>
              </a:solidFill>
              <a:effectLst>
                <a:outerShdw blurRad="38100" dist="38100" dir="2700000" algn="tl">
                  <a:srgbClr val="000000">
                    <a:alpha val="43137"/>
                  </a:srgbClr>
                </a:outerShdw>
              </a:effectLst>
            </a:endParaRPr>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Section 1: New Voters and Political Change in the Edwards Era</a:t>
            </a:r>
            <a:endParaRPr lang="en-US" dirty="0"/>
          </a:p>
        </p:txBody>
      </p:sp>
      <p:sp>
        <p:nvSpPr>
          <p:cNvPr id="3" name="Content Placeholder 2"/>
          <p:cNvSpPr>
            <a:spLocks noGrp="1"/>
          </p:cNvSpPr>
          <p:nvPr>
            <p:ph idx="1"/>
          </p:nvPr>
        </p:nvSpPr>
        <p:spPr>
          <a:xfrm>
            <a:off x="457200" y="1981200"/>
            <a:ext cx="8229600" cy="4525963"/>
          </a:xfrm>
        </p:spPr>
        <p:txBody>
          <a:bodyPr/>
          <a:lstStyle/>
          <a:p>
            <a:r>
              <a:rPr lang="en-US" dirty="0" smtClean="0"/>
              <a:t>What terms do I need to know? </a:t>
            </a:r>
          </a:p>
          <a:p>
            <a:pPr lvl="1"/>
            <a:r>
              <a:rPr lang="en-US" dirty="0" smtClean="0"/>
              <a:t>capital punishment</a:t>
            </a:r>
          </a:p>
          <a:p>
            <a:pPr lvl="1"/>
            <a:r>
              <a:rPr lang="en-US" dirty="0" smtClean="0"/>
              <a:t>mistrial</a:t>
            </a:r>
          </a:p>
          <a:p>
            <a:pPr lvl="1"/>
            <a:r>
              <a:rPr lang="en-US" dirty="0" smtClean="0"/>
              <a:t>mandate</a:t>
            </a:r>
          </a:p>
          <a:p>
            <a:pPr lvl="1"/>
            <a:r>
              <a:rPr lang="en-US" dirty="0" smtClean="0"/>
              <a:t>white supremacist</a:t>
            </a:r>
          </a:p>
          <a:p>
            <a:pPr lvl="1"/>
            <a:r>
              <a:rPr lang="en-US" dirty="0" smtClean="0"/>
              <a:t>Ku Klux Klan</a:t>
            </a:r>
          </a:p>
          <a:p>
            <a:pPr lvl="1"/>
            <a:r>
              <a:rPr lang="en-US" dirty="0" smtClean="0"/>
              <a:t>affirmative action </a:t>
            </a:r>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4</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6490"/>
            <a:ext cx="8229600" cy="1143000"/>
          </a:xfrm>
        </p:spPr>
        <p:txBody>
          <a:bodyPr>
            <a:normAutofit/>
          </a:bodyPr>
          <a:lstStyle/>
          <a:p>
            <a:r>
              <a:rPr lang="en-US" dirty="0" smtClean="0"/>
              <a:t>Introduction</a:t>
            </a:r>
            <a:endParaRPr lang="en-US" dirty="0"/>
          </a:p>
        </p:txBody>
      </p:sp>
      <p:sp>
        <p:nvSpPr>
          <p:cNvPr id="6" name="Content Placeholder 5"/>
          <p:cNvSpPr>
            <a:spLocks noGrp="1"/>
          </p:cNvSpPr>
          <p:nvPr>
            <p:ph idx="1"/>
          </p:nvPr>
        </p:nvSpPr>
        <p:spPr>
          <a:xfrm>
            <a:off x="457200" y="1143000"/>
            <a:ext cx="8229600" cy="4983163"/>
          </a:xfrm>
        </p:spPr>
        <p:txBody>
          <a:bodyPr>
            <a:normAutofit fontScale="92500" lnSpcReduction="10000"/>
          </a:bodyPr>
          <a:lstStyle/>
          <a:p>
            <a:pPr>
              <a:lnSpc>
                <a:spcPct val="100000"/>
              </a:lnSpc>
            </a:pPr>
            <a:r>
              <a:rPr lang="en-US" dirty="0" smtClean="0"/>
              <a:t>When Governor John </a:t>
            </a:r>
            <a:r>
              <a:rPr lang="en-US" dirty="0" err="1" smtClean="0"/>
              <a:t>McKeithen’s</a:t>
            </a:r>
            <a:r>
              <a:rPr lang="en-US" dirty="0" smtClean="0"/>
              <a:t> term ended, political realignment began.  </a:t>
            </a:r>
          </a:p>
          <a:p>
            <a:pPr>
              <a:lnSpc>
                <a:spcPct val="100000"/>
              </a:lnSpc>
            </a:pPr>
            <a:r>
              <a:rPr lang="en-US" dirty="0" smtClean="0"/>
              <a:t>Edwin Edwards was able to gain the votes of many African Americans as well as Acadians. </a:t>
            </a:r>
          </a:p>
          <a:p>
            <a:pPr>
              <a:lnSpc>
                <a:spcPct val="100000"/>
              </a:lnSpc>
            </a:pPr>
            <a:r>
              <a:rPr lang="en-US" dirty="0" smtClean="0"/>
              <a:t>In his first election, Edwards beat Republican candidate David </a:t>
            </a:r>
            <a:r>
              <a:rPr lang="en-US" dirty="0" err="1" smtClean="0"/>
              <a:t>Treen</a:t>
            </a:r>
            <a:r>
              <a:rPr lang="en-US" dirty="0" smtClean="0"/>
              <a:t> with 57 percent of the vote.</a:t>
            </a:r>
          </a:p>
          <a:p>
            <a:pPr>
              <a:lnSpc>
                <a:spcPct val="100000"/>
              </a:lnSpc>
            </a:pPr>
            <a:r>
              <a:rPr lang="en-US" dirty="0" smtClean="0"/>
              <a:t>Although </a:t>
            </a:r>
            <a:r>
              <a:rPr lang="en-US" dirty="0" err="1" smtClean="0"/>
              <a:t>Treen</a:t>
            </a:r>
            <a:r>
              <a:rPr lang="en-US" dirty="0" smtClean="0"/>
              <a:t> lost, the close election proved that the Republican party was gaining popularity. </a:t>
            </a:r>
          </a:p>
          <a:p>
            <a:endParaRPr lang="en-US" dirty="0" smtClean="0"/>
          </a:p>
          <a:p>
            <a:endParaRPr lang="en-US" dirty="0" smtClean="0"/>
          </a:p>
          <a:p>
            <a:endParaRPr lang="en-US" dirty="0" smtClean="0"/>
          </a:p>
          <a:p>
            <a:endParaRPr lang="en-US" dirty="0" smtClean="0"/>
          </a:p>
          <a:p>
            <a:endParaRPr lang="en-US" dirty="0"/>
          </a:p>
        </p:txBody>
      </p:sp>
      <p:sp>
        <p:nvSpPr>
          <p:cNvPr id="7" name="Slide Number Placeholder 6"/>
          <p:cNvSpPr>
            <a:spLocks noGrp="1"/>
          </p:cNvSpPr>
          <p:nvPr>
            <p:ph type="sldNum" sz="quarter" idx="12"/>
          </p:nvPr>
        </p:nvSpPr>
        <p:spPr/>
        <p:txBody>
          <a:bodyPr/>
          <a:lstStyle/>
          <a:p>
            <a:fld id="{5B75B92E-C504-4F72-91D6-D83D77D1C380}" type="slidenum">
              <a:rPr lang="en-US" smtClean="0"/>
              <a:pPr/>
              <a:t>5</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1143000"/>
          </a:xfrm>
        </p:spPr>
        <p:txBody>
          <a:bodyPr>
            <a:normAutofit/>
          </a:bodyPr>
          <a:lstStyle/>
          <a:p>
            <a:r>
              <a:rPr lang="en-US" dirty="0" smtClean="0"/>
              <a:t>A New Constitution</a:t>
            </a:r>
            <a:endParaRPr lang="en-US" dirty="0"/>
          </a:p>
        </p:txBody>
      </p:sp>
      <p:sp>
        <p:nvSpPr>
          <p:cNvPr id="2" name="Content Placeholder 1"/>
          <p:cNvSpPr>
            <a:spLocks noGrp="1"/>
          </p:cNvSpPr>
          <p:nvPr>
            <p:ph idx="1"/>
          </p:nvPr>
        </p:nvSpPr>
        <p:spPr>
          <a:xfrm>
            <a:off x="457200" y="990600"/>
            <a:ext cx="8534400" cy="5562600"/>
          </a:xfrm>
        </p:spPr>
        <p:txBody>
          <a:bodyPr>
            <a:noAutofit/>
          </a:bodyPr>
          <a:lstStyle/>
          <a:p>
            <a:pPr>
              <a:lnSpc>
                <a:spcPct val="110000"/>
              </a:lnSpc>
            </a:pPr>
            <a:r>
              <a:rPr lang="en-US" sz="2400" dirty="0" smtClean="0"/>
              <a:t>Edwards’ top priority was reforming the state Constitution of 1921, which had 536 amendments. </a:t>
            </a:r>
          </a:p>
          <a:p>
            <a:pPr>
              <a:lnSpc>
                <a:spcPct val="110000"/>
              </a:lnSpc>
            </a:pPr>
            <a:r>
              <a:rPr lang="en-US" sz="2400" dirty="0" smtClean="0"/>
              <a:t>In 1973, a constitutional convention was held in Baton Rouge, and in 1974, the new constitution was adopted.</a:t>
            </a:r>
          </a:p>
          <a:p>
            <a:pPr>
              <a:lnSpc>
                <a:spcPct val="110000"/>
              </a:lnSpc>
            </a:pPr>
            <a:r>
              <a:rPr lang="en-US" sz="2400" dirty="0" smtClean="0"/>
              <a:t>One of the main improvements was that it guaranteed equal protection under the law, regardless of race, gender, or religious ideas and prohibited discrimination. </a:t>
            </a:r>
          </a:p>
          <a:p>
            <a:pPr>
              <a:lnSpc>
                <a:spcPct val="110000"/>
              </a:lnSpc>
            </a:pPr>
            <a:r>
              <a:rPr lang="en-US" sz="2400" dirty="0" smtClean="0"/>
              <a:t>The new constitution also required the government to reorganize and shrink itself. </a:t>
            </a:r>
          </a:p>
          <a:p>
            <a:pPr>
              <a:lnSpc>
                <a:spcPct val="110000"/>
              </a:lnSpc>
            </a:pPr>
            <a:r>
              <a:rPr lang="en-US" sz="2400" dirty="0" smtClean="0"/>
              <a:t>By 1978, Edwards had reduced the number of government groups from 260 to 20. </a:t>
            </a:r>
          </a:p>
          <a:p>
            <a:endParaRPr lang="en-US" sz="2300" dirty="0" smtClean="0"/>
          </a:p>
          <a:p>
            <a:endParaRPr lang="en-US" sz="2300" dirty="0"/>
          </a:p>
        </p:txBody>
      </p:sp>
      <p:sp>
        <p:nvSpPr>
          <p:cNvPr id="7" name="Slide Number Placeholder 6"/>
          <p:cNvSpPr>
            <a:spLocks noGrp="1"/>
          </p:cNvSpPr>
          <p:nvPr>
            <p:ph type="sldNum" sz="quarter" idx="12"/>
          </p:nvPr>
        </p:nvSpPr>
        <p:spPr/>
        <p:txBody>
          <a:bodyPr/>
          <a:lstStyle/>
          <a:p>
            <a:fld id="{5B75B92E-C504-4F72-91D6-D83D77D1C380}" type="slidenum">
              <a:rPr lang="en-US" smtClean="0"/>
              <a:pPr/>
              <a:t>6</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Edwin Edwards as Governor, 1972-1980</a:t>
            </a:r>
            <a:endParaRPr lang="en-US" dirty="0"/>
          </a:p>
        </p:txBody>
      </p:sp>
      <p:sp>
        <p:nvSpPr>
          <p:cNvPr id="3" name="Content Placeholder 2"/>
          <p:cNvSpPr>
            <a:spLocks noGrp="1"/>
          </p:cNvSpPr>
          <p:nvPr>
            <p:ph idx="1"/>
          </p:nvPr>
        </p:nvSpPr>
        <p:spPr>
          <a:xfrm>
            <a:off x="304800" y="1371600"/>
            <a:ext cx="8839200" cy="5486400"/>
          </a:xfrm>
        </p:spPr>
        <p:txBody>
          <a:bodyPr>
            <a:noAutofit/>
          </a:bodyPr>
          <a:lstStyle/>
          <a:p>
            <a:pPr>
              <a:lnSpc>
                <a:spcPct val="110000"/>
              </a:lnSpc>
            </a:pPr>
            <a:r>
              <a:rPr lang="en-US" sz="2200" dirty="0" smtClean="0"/>
              <a:t>Edwards reduced individual taxes and eliminated property  tax. </a:t>
            </a:r>
          </a:p>
          <a:p>
            <a:pPr>
              <a:lnSpc>
                <a:spcPct val="110000"/>
              </a:lnSpc>
            </a:pPr>
            <a:r>
              <a:rPr lang="en-US" sz="2200" dirty="0" smtClean="0"/>
              <a:t>He raised taxes on corporations, oil, and gas. </a:t>
            </a:r>
          </a:p>
          <a:p>
            <a:pPr>
              <a:lnSpc>
                <a:spcPct val="110000"/>
              </a:lnSpc>
            </a:pPr>
            <a:r>
              <a:rPr lang="en-US" sz="2200" dirty="0" smtClean="0"/>
              <a:t>Edwards used excess funds to expand social programs and improve healthcare, education, and transportation. </a:t>
            </a:r>
            <a:endParaRPr lang="en-US" sz="2200" dirty="0"/>
          </a:p>
          <a:p>
            <a:pPr>
              <a:lnSpc>
                <a:spcPct val="110000"/>
              </a:lnSpc>
            </a:pPr>
            <a:r>
              <a:rPr lang="en-US" sz="2200" dirty="0" smtClean="0"/>
              <a:t>By the end of his first term, the state budget was $1 billion. When his second term ended, the budget had risen to $4 billion. </a:t>
            </a:r>
          </a:p>
          <a:p>
            <a:pPr>
              <a:lnSpc>
                <a:spcPct val="110000"/>
              </a:lnSpc>
            </a:pPr>
            <a:r>
              <a:rPr lang="en-US" sz="2200" dirty="0" smtClean="0"/>
              <a:t>Concerns were rising about his personal finances and how he was using his position to help his allies. </a:t>
            </a:r>
          </a:p>
          <a:p>
            <a:pPr>
              <a:lnSpc>
                <a:spcPct val="110000"/>
              </a:lnSpc>
            </a:pPr>
            <a:r>
              <a:rPr lang="en-US" sz="2200" dirty="0" smtClean="0"/>
              <a:t>No formal charges were filed against Edwards, but his wife and associates were accused and in some cases, convicted, of political crimes. </a:t>
            </a:r>
          </a:p>
        </p:txBody>
      </p:sp>
      <p:sp>
        <p:nvSpPr>
          <p:cNvPr id="4" name="Slide Number Placeholder 3"/>
          <p:cNvSpPr>
            <a:spLocks noGrp="1"/>
          </p:cNvSpPr>
          <p:nvPr>
            <p:ph type="sldNum" sz="quarter" idx="12"/>
          </p:nvPr>
        </p:nvSpPr>
        <p:spPr/>
        <p:txBody>
          <a:bodyPr/>
          <a:lstStyle/>
          <a:p>
            <a:fld id="{5B75B92E-C504-4F72-91D6-D83D77D1C380}" type="slidenum">
              <a:rPr lang="en-US" smtClean="0"/>
              <a:pPr/>
              <a:t>7</a:t>
            </a:fld>
            <a:endParaRPr lang="en-US"/>
          </a:p>
        </p:txBody>
      </p:sp>
    </p:spTree>
    <p:extLst>
      <p:ext uri="{BB962C8B-B14F-4D97-AF65-F5344CB8AC3E}">
        <p14:creationId xmlns:p14="http://schemas.microsoft.com/office/powerpoint/2010/main" val="1144053098"/>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The Open Primary</a:t>
            </a:r>
            <a:endParaRPr lang="en-US" dirty="0"/>
          </a:p>
        </p:txBody>
      </p:sp>
      <p:sp>
        <p:nvSpPr>
          <p:cNvPr id="3" name="Content Placeholder 2"/>
          <p:cNvSpPr>
            <a:spLocks noGrp="1"/>
          </p:cNvSpPr>
          <p:nvPr>
            <p:ph idx="1"/>
          </p:nvPr>
        </p:nvSpPr>
        <p:spPr>
          <a:xfrm>
            <a:off x="457200" y="1066800"/>
            <a:ext cx="8229600" cy="5638800"/>
          </a:xfrm>
        </p:spPr>
        <p:txBody>
          <a:bodyPr>
            <a:normAutofit fontScale="77500" lnSpcReduction="20000"/>
          </a:bodyPr>
          <a:lstStyle/>
          <a:p>
            <a:pPr>
              <a:lnSpc>
                <a:spcPct val="110000"/>
              </a:lnSpc>
            </a:pPr>
            <a:r>
              <a:rPr lang="en-US" dirty="0"/>
              <a:t>T</a:t>
            </a:r>
            <a:r>
              <a:rPr lang="en-US" dirty="0" smtClean="0"/>
              <a:t>he 1979 governor’s race was the first to use an open primary, which allows candidates from </a:t>
            </a:r>
            <a:r>
              <a:rPr lang="en-US" smtClean="0"/>
              <a:t>any party </a:t>
            </a:r>
            <a:r>
              <a:rPr lang="en-US" dirty="0" smtClean="0"/>
              <a:t>to run against each other. The top two candidates advance to the run-off, regardless of party. </a:t>
            </a:r>
          </a:p>
          <a:p>
            <a:pPr>
              <a:lnSpc>
                <a:spcPct val="110000"/>
              </a:lnSpc>
            </a:pPr>
            <a:r>
              <a:rPr lang="en-US" dirty="0" smtClean="0"/>
              <a:t>In 1979, a large number of Democrats and one Republican candidate ran in an open primary for governor. </a:t>
            </a:r>
          </a:p>
          <a:p>
            <a:pPr>
              <a:lnSpc>
                <a:spcPct val="110000"/>
              </a:lnSpc>
            </a:pPr>
            <a:r>
              <a:rPr lang="en-US" dirty="0" smtClean="0"/>
              <a:t>Republican David </a:t>
            </a:r>
            <a:r>
              <a:rPr lang="en-US" dirty="0" err="1" smtClean="0"/>
              <a:t>Treen</a:t>
            </a:r>
            <a:r>
              <a:rPr lang="en-US" dirty="0" smtClean="0"/>
              <a:t> and Democrat Louis Lambert made it to the run-off election. Four other Democrats endorsed </a:t>
            </a:r>
            <a:r>
              <a:rPr lang="en-US" dirty="0" err="1" smtClean="0"/>
              <a:t>Treen</a:t>
            </a:r>
            <a:r>
              <a:rPr lang="en-US" dirty="0" smtClean="0"/>
              <a:t>, and he won by a narrow victory. </a:t>
            </a:r>
          </a:p>
          <a:p>
            <a:pPr>
              <a:lnSpc>
                <a:spcPct val="110000"/>
              </a:lnSpc>
            </a:pPr>
            <a:r>
              <a:rPr lang="en-US" dirty="0" err="1" smtClean="0"/>
              <a:t>Treen’s</a:t>
            </a:r>
            <a:r>
              <a:rPr lang="en-US" dirty="0" smtClean="0"/>
              <a:t> term began in 1980 and demonstrated the rise of the Republican party since the 1960s. </a:t>
            </a:r>
          </a:p>
          <a:p>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8</a:t>
            </a:fld>
            <a:endParaRPr lang="en-US"/>
          </a:p>
        </p:txBody>
      </p:sp>
    </p:spTree>
    <p:extLst>
      <p:ext uri="{BB962C8B-B14F-4D97-AF65-F5344CB8AC3E}">
        <p14:creationId xmlns:p14="http://schemas.microsoft.com/office/powerpoint/2010/main" val="1119759003"/>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David </a:t>
            </a:r>
            <a:r>
              <a:rPr lang="en-US" dirty="0" err="1" smtClean="0"/>
              <a:t>Treen</a:t>
            </a:r>
            <a:r>
              <a:rPr lang="en-US" dirty="0" smtClean="0"/>
              <a:t> as Governor, 1980-1984</a:t>
            </a:r>
            <a:endParaRPr lang="en-US" dirty="0"/>
          </a:p>
        </p:txBody>
      </p:sp>
      <p:sp>
        <p:nvSpPr>
          <p:cNvPr id="3" name="Content Placeholder 2"/>
          <p:cNvSpPr>
            <a:spLocks noGrp="1"/>
          </p:cNvSpPr>
          <p:nvPr>
            <p:ph idx="1"/>
          </p:nvPr>
        </p:nvSpPr>
        <p:spPr>
          <a:xfrm>
            <a:off x="457200" y="1600200"/>
            <a:ext cx="8229600" cy="4800600"/>
          </a:xfrm>
        </p:spPr>
        <p:txBody>
          <a:bodyPr>
            <a:normAutofit fontScale="77500" lnSpcReduction="20000"/>
          </a:bodyPr>
          <a:lstStyle/>
          <a:p>
            <a:pPr>
              <a:lnSpc>
                <a:spcPct val="110000"/>
              </a:lnSpc>
            </a:pPr>
            <a:r>
              <a:rPr lang="en-US" dirty="0" err="1" smtClean="0"/>
              <a:t>Treen’s</a:t>
            </a:r>
            <a:r>
              <a:rPr lang="en-US" dirty="0" smtClean="0"/>
              <a:t> approach was more conservative than previous governors. </a:t>
            </a:r>
          </a:p>
          <a:p>
            <a:pPr>
              <a:lnSpc>
                <a:spcPct val="110000"/>
              </a:lnSpc>
            </a:pPr>
            <a:r>
              <a:rPr lang="en-US" dirty="0" smtClean="0"/>
              <a:t>He reinstated </a:t>
            </a:r>
            <a:r>
              <a:rPr lang="en-US" b="1" dirty="0" smtClean="0"/>
              <a:t>capital punishment</a:t>
            </a:r>
            <a:r>
              <a:rPr lang="en-US" dirty="0" smtClean="0"/>
              <a:t>, which is the legally authorized killing of someone as punishment for a crime. </a:t>
            </a:r>
          </a:p>
          <a:p>
            <a:pPr>
              <a:lnSpc>
                <a:spcPct val="110000"/>
              </a:lnSpc>
            </a:pPr>
            <a:r>
              <a:rPr lang="en-US" dirty="0" err="1" smtClean="0"/>
              <a:t>Treen</a:t>
            </a:r>
            <a:r>
              <a:rPr lang="en-US" dirty="0" smtClean="0"/>
              <a:t> continued to increase government spending and borrowing of money, which is more typical of Democrats, and used the funds to build state facilities and infrastructure.</a:t>
            </a:r>
          </a:p>
          <a:p>
            <a:pPr>
              <a:lnSpc>
                <a:spcPct val="110000"/>
              </a:lnSpc>
            </a:pPr>
            <a:r>
              <a:rPr lang="en-US" dirty="0" smtClean="0"/>
              <a:t>He wanted to tax gas and oil transportation and spend the money on a program called the Coastal Wetlands Environmental Levy, but he was unable to get approval for the plan. </a:t>
            </a:r>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9</a:t>
            </a:fld>
            <a:endParaRPr lang="en-US"/>
          </a:p>
        </p:txBody>
      </p:sp>
    </p:spTree>
    <p:extLst>
      <p:ext uri="{BB962C8B-B14F-4D97-AF65-F5344CB8AC3E}">
        <p14:creationId xmlns:p14="http://schemas.microsoft.com/office/powerpoint/2010/main" val="3046496810"/>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C0000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Brooklet</Template>
  <TotalTime>8117</TotalTime>
  <Words>2848</Words>
  <Application>Microsoft Macintosh PowerPoint</Application>
  <PresentationFormat>On-screen Show (4:3)</PresentationFormat>
  <Paragraphs>244</Paragraphs>
  <Slides>38</Slides>
  <Notes>13</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PowerPoint Presentation</vt:lpstr>
      <vt:lpstr>Section 1: New Voters and Political Change in the Edwards Era</vt:lpstr>
      <vt:lpstr>Section 1: New Voters and Political Change in the Edwards Era</vt:lpstr>
      <vt:lpstr>Introduction</vt:lpstr>
      <vt:lpstr>A New Constitution</vt:lpstr>
      <vt:lpstr>Edwin Edwards as Governor, 1972-1980</vt:lpstr>
      <vt:lpstr>The Open Primary</vt:lpstr>
      <vt:lpstr>David Treen as Governor, 1980-1984</vt:lpstr>
      <vt:lpstr>The Return of Edwin Edwards</vt:lpstr>
      <vt:lpstr>Edwin Edwards as Governor, 1984-1988</vt:lpstr>
      <vt:lpstr>Edwin Edwards as Governor, 1984-1988 (continued)</vt:lpstr>
      <vt:lpstr>The Roemer Revolution</vt:lpstr>
      <vt:lpstr>The 1991 Election</vt:lpstr>
      <vt:lpstr>The 1991 Election (continued)</vt:lpstr>
      <vt:lpstr>Governor Edward’s Fourth Term</vt:lpstr>
      <vt:lpstr>The End of an Era</vt:lpstr>
      <vt:lpstr>Section 2: Contemporary Governors</vt:lpstr>
      <vt:lpstr>Section 2: Contemporary Governors</vt:lpstr>
      <vt:lpstr>Introduction</vt:lpstr>
      <vt:lpstr>Mike Foster as Governor, 1996-2004</vt:lpstr>
      <vt:lpstr>Kathleen Blanco as Governor, 2004-2008</vt:lpstr>
      <vt:lpstr>Bobby Jindal as Governor, 2008-</vt:lpstr>
      <vt:lpstr>Section 3: Continuity and Change in Contemporary Louisiana</vt:lpstr>
      <vt:lpstr>Section 3: Continuity and Change in Contemporary Louisiana</vt:lpstr>
      <vt:lpstr>Introduction</vt:lpstr>
      <vt:lpstr>Population</vt:lpstr>
      <vt:lpstr>PowerPoint Presentation</vt:lpstr>
      <vt:lpstr>Education</vt:lpstr>
      <vt:lpstr>Racial Distribution (2013)</vt:lpstr>
      <vt:lpstr>Poverty and Well Being</vt:lpstr>
      <vt:lpstr>PowerPoint Presentation</vt:lpstr>
      <vt:lpstr>Incarceration and Crime</vt:lpstr>
      <vt:lpstr>PowerPoint Presentation</vt:lpstr>
      <vt:lpstr>Change, Challenges, and the Future</vt:lpstr>
      <vt:lpstr>Economic Diversification</vt:lpstr>
      <vt:lpstr>Cultural Diversity</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Louisiana: Our History, Our Home</dc:title>
  <dc:subject>©2015 Clairmont Press</dc:subject>
  <dc:creator>Emmett R. Mullins, Ed.D.</dc:creator>
  <cp:keywords/>
  <dc:description>Study presentation to accompany student textbook.</dc:description>
  <cp:lastModifiedBy>Tommy Lankford</cp:lastModifiedBy>
  <cp:revision>572</cp:revision>
  <dcterms:created xsi:type="dcterms:W3CDTF">2014-05-29T18:44:07Z</dcterms:created>
  <dcterms:modified xsi:type="dcterms:W3CDTF">2014-10-01T14:21:09Z</dcterms:modified>
  <cp:category/>
</cp:coreProperties>
</file>