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1"/>
  </p:sldMasterIdLst>
  <p:notesMasterIdLst>
    <p:notesMasterId r:id="rId39"/>
  </p:notesMasterIdLst>
  <p:handoutMasterIdLst>
    <p:handoutMasterId r:id="rId40"/>
  </p:handoutMasterIdLst>
  <p:sldIdLst>
    <p:sldId id="259" r:id="rId2"/>
    <p:sldId id="389" r:id="rId3"/>
    <p:sldId id="258" r:id="rId4"/>
    <p:sldId id="268" r:id="rId5"/>
    <p:sldId id="355" r:id="rId6"/>
    <p:sldId id="265" r:id="rId7"/>
    <p:sldId id="357" r:id="rId8"/>
    <p:sldId id="360" r:id="rId9"/>
    <p:sldId id="361" r:id="rId10"/>
    <p:sldId id="390" r:id="rId11"/>
    <p:sldId id="388" r:id="rId12"/>
    <p:sldId id="270" r:id="rId13"/>
    <p:sldId id="276" r:id="rId14"/>
    <p:sldId id="362" r:id="rId15"/>
    <p:sldId id="363" r:id="rId16"/>
    <p:sldId id="364" r:id="rId17"/>
    <p:sldId id="365" r:id="rId18"/>
    <p:sldId id="366" r:id="rId19"/>
    <p:sldId id="379" r:id="rId20"/>
    <p:sldId id="306" r:id="rId21"/>
    <p:sldId id="307" r:id="rId22"/>
    <p:sldId id="368" r:id="rId23"/>
    <p:sldId id="367" r:id="rId24"/>
    <p:sldId id="369" r:id="rId25"/>
    <p:sldId id="370" r:id="rId26"/>
    <p:sldId id="371" r:id="rId27"/>
    <p:sldId id="382" r:id="rId28"/>
    <p:sldId id="372" r:id="rId29"/>
    <p:sldId id="373" r:id="rId30"/>
    <p:sldId id="374" r:id="rId31"/>
    <p:sldId id="384" r:id="rId32"/>
    <p:sldId id="385" r:id="rId33"/>
    <p:sldId id="375" r:id="rId34"/>
    <p:sldId id="376" r:id="rId35"/>
    <p:sldId id="387" r:id="rId36"/>
    <p:sldId id="377" r:id="rId37"/>
    <p:sldId id="317"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506"/>
    <a:srgbClr val="A20000"/>
    <a:srgbClr val="000000"/>
    <a:srgbClr val="2A63A8"/>
    <a:srgbClr val="10253F"/>
    <a:srgbClr val="F2F2F2"/>
    <a:srgbClr val="D91528"/>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74" autoAdjust="0"/>
    <p:restoredTop sz="89046" autoAdjust="0"/>
  </p:normalViewPr>
  <p:slideViewPr>
    <p:cSldViewPr>
      <p:cViewPr>
        <p:scale>
          <a:sx n="121" d="100"/>
          <a:sy n="121" d="100"/>
        </p:scale>
        <p:origin x="-128" y="-616"/>
      </p:cViewPr>
      <p:guideLst>
        <p:guide orient="horz" pos="2160"/>
        <p:guide pos="2880"/>
      </p:guideLst>
    </p:cSldViewPr>
  </p:slideViewPr>
  <p:notesTextViewPr>
    <p:cViewPr>
      <p:scale>
        <a:sx n="100" d="100"/>
        <a:sy n="100" d="100"/>
      </p:scale>
      <p:origin x="0" y="0"/>
    </p:cViewPr>
  </p:notesTextViewPr>
  <p:sorterViewPr>
    <p:cViewPr>
      <p:scale>
        <a:sx n="93" d="100"/>
        <a:sy n="93" d="100"/>
      </p:scale>
      <p:origin x="0" y="0"/>
    </p:cViewPr>
  </p:sorterViewPr>
  <p:notesViewPr>
    <p:cSldViewPr>
      <p:cViewPr varScale="1">
        <p:scale>
          <a:sx n="86" d="100"/>
          <a:sy n="86" d="100"/>
        </p:scale>
        <p:origin x="-312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E3A19CD-9D74-41E9-B768-C71BE1364B6D}" type="datetimeFigureOut">
              <a:rPr lang="en-US" smtClean="0"/>
              <a:pPr/>
              <a:t>9/30/14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2E7B5C-58A7-4F03-B666-B00A14710F1D}" type="slidenum">
              <a:rPr lang="en-US" smtClean="0"/>
              <a:pPr/>
              <a:t>‹#›</a:t>
            </a:fld>
            <a:endParaRPr lang="en-US"/>
          </a:p>
        </p:txBody>
      </p:sp>
    </p:spTree>
    <p:extLst>
      <p:ext uri="{BB962C8B-B14F-4D97-AF65-F5344CB8AC3E}">
        <p14:creationId xmlns:p14="http://schemas.microsoft.com/office/powerpoint/2010/main" val="236425275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CCB89C-0AB5-4304-9B4F-22E21E75F6E4}" type="datetimeFigureOut">
              <a:rPr lang="en-US" smtClean="0"/>
              <a:pPr/>
              <a:t>9/30/14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2AE612-DB33-4ACD-A8E0-BFDFE9CE382C}" type="slidenum">
              <a:rPr lang="en-US" smtClean="0"/>
              <a:pPr/>
              <a:t>‹#›</a:t>
            </a:fld>
            <a:endParaRPr lang="en-US"/>
          </a:p>
        </p:txBody>
      </p:sp>
    </p:spTree>
    <p:extLst>
      <p:ext uri="{BB962C8B-B14F-4D97-AF65-F5344CB8AC3E}">
        <p14:creationId xmlns:p14="http://schemas.microsoft.com/office/powerpoint/2010/main" val="189636334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BA35DE-C53D-464B-87B2-9C182F7C043A}" type="datetime1">
              <a:rPr lang="en-US" smtClean="0"/>
              <a:pPr/>
              <a:t>9/30/14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858000" y="6492875"/>
            <a:ext cx="2133600" cy="365125"/>
          </a:xfrm>
        </p:spPr>
        <p:txBody>
          <a:bodyPr/>
          <a:lstStyle/>
          <a:p>
            <a:fld id="{5B75B92E-C504-4F72-91D6-D83D77D1C380}" type="slidenum">
              <a:rPr lang="en-US" smtClean="0"/>
              <a:pPr/>
              <a:t>‹#›</a:t>
            </a:fld>
            <a:endParaRPr lang="en-US" dirty="0"/>
          </a:p>
        </p:txBody>
      </p:sp>
      <p:pic>
        <p:nvPicPr>
          <p:cNvPr id="8" name="Picture 7" descr="Flag_of_Louisiana_SM.jpg"/>
          <p:cNvPicPr>
            <a:picLocks noChangeAspect="1"/>
          </p:cNvPicPr>
          <p:nvPr userDrawn="1"/>
        </p:nvPicPr>
        <p:blipFill>
          <a:blip r:embed="rId2" cstate="print"/>
          <a:stretch>
            <a:fillRect/>
          </a:stretch>
        </p:blipFill>
        <p:spPr>
          <a:xfrm rot="20769857">
            <a:off x="187797" y="6312071"/>
            <a:ext cx="576920" cy="3660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758952" indent="-758952">
              <a:lnSpc>
                <a:spcPct val="80000"/>
              </a:lnSpc>
              <a:buFont typeface="Wingdings" pitchFamily="2" charset="2"/>
              <a:buChar char="Ø"/>
              <a:defRPr/>
            </a:lvl1pPr>
            <a:lvl2pPr>
              <a:buFont typeface="Arial" pitchFamily="34" charset="0"/>
              <a:buChar char="•"/>
              <a:defRPr/>
            </a:lvl2pPr>
            <a:lvl3pP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C3BC316-8B67-4C24-8B37-CF997F8807BD}" type="datetime1">
              <a:rPr lang="en-US" smtClean="0"/>
              <a:pPr/>
              <a:t>9/30/14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75B92E-C504-4F72-91D6-D83D77D1C380}" type="slidenum">
              <a:rPr lang="en-US" smtClean="0"/>
              <a:pPr/>
              <a:t>‹#›</a:t>
            </a:fld>
            <a:endParaRPr lang="en-US"/>
          </a:p>
        </p:txBody>
      </p:sp>
      <p:pic>
        <p:nvPicPr>
          <p:cNvPr id="8" name="Picture 7" descr="Flag_of_Louisiana_SM.jpg"/>
          <p:cNvPicPr>
            <a:picLocks noChangeAspect="1"/>
          </p:cNvPicPr>
          <p:nvPr userDrawn="1"/>
        </p:nvPicPr>
        <p:blipFill>
          <a:blip r:embed="rId2" cstate="print"/>
          <a:stretch>
            <a:fillRect/>
          </a:stretch>
        </p:blipFill>
        <p:spPr>
          <a:xfrm rot="20769857">
            <a:off x="187797" y="6312071"/>
            <a:ext cx="576920" cy="3660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5AB98E69-793B-4CF3-8D70-00DA8A1D08E0}" type="datetime1">
              <a:rPr lang="en-US" smtClean="0"/>
              <a:pPr/>
              <a:t>9/30/14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DE952-5D3A-4424-A646-FA56798139B7}" type="slidenum">
              <a:rPr lang="en-US" smtClean="0"/>
              <a:pPr/>
              <a:t>‹#›</a:t>
            </a:fld>
            <a:endParaRPr lang="en-US" dirty="0"/>
          </a:p>
        </p:txBody>
      </p:sp>
      <p:sp>
        <p:nvSpPr>
          <p:cNvPr id="10" name="Title 9"/>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pic>
        <p:nvPicPr>
          <p:cNvPr id="9" name="Picture 8" descr="Flag_of_Louisiana_SM.jpg"/>
          <p:cNvPicPr>
            <a:picLocks noChangeAspect="1"/>
          </p:cNvPicPr>
          <p:nvPr userDrawn="1"/>
        </p:nvPicPr>
        <p:blipFill>
          <a:blip r:embed="rId2" cstate="print"/>
          <a:stretch>
            <a:fillRect/>
          </a:stretch>
        </p:blipFill>
        <p:spPr>
          <a:xfrm rot="20769857">
            <a:off x="187797" y="6312071"/>
            <a:ext cx="576920" cy="3660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additive="base">
                                        <p:cTn id="2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additive="base">
                                        <p:cTn id="31"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1" end="1"/>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additive="base">
                                        <p:cTn id="35"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
                                            <p:txEl>
                                              <p:pRg st="2" end="2"/>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 calcmode="lin" valueType="num">
                                      <p:cBhvr additive="base">
                                        <p:cTn id="3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4">
                                            <p:txEl>
                                              <p:pRg st="3" end="3"/>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4" grpId="0" uiExpand="1"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2">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3">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4">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5">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buFont typeface="Wingdings" pitchFamily="2" charset="2"/>
              <a:buChar char="Ø"/>
              <a:defRPr sz="2000"/>
            </a:lvl2pPr>
            <a:lvl3pPr>
              <a:buFont typeface="Wingdings" pitchFamily="2" charset="2"/>
              <a:buChar cha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640951-C29D-4786-935A-1F568872D7DC}" type="datetime1">
              <a:rPr lang="en-US" smtClean="0"/>
              <a:pPr/>
              <a:t>9/30/14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75B92E-C504-4F72-91D6-D83D77D1C380}" type="slidenum">
              <a:rPr lang="en-US" smtClean="0"/>
              <a:pPr/>
              <a:t>‹#›</a:t>
            </a:fld>
            <a:endParaRPr lang="en-US"/>
          </a:p>
        </p:txBody>
      </p:sp>
      <p:pic>
        <p:nvPicPr>
          <p:cNvPr id="11" name="Picture 10" descr="Flag_of_Louisiana_SM.jpg"/>
          <p:cNvPicPr>
            <a:picLocks noChangeAspect="1"/>
          </p:cNvPicPr>
          <p:nvPr userDrawn="1"/>
        </p:nvPicPr>
        <p:blipFill>
          <a:blip r:embed="rId2" cstate="print"/>
          <a:stretch>
            <a:fillRect/>
          </a:stretch>
        </p:blipFill>
        <p:spPr>
          <a:xfrm rot="20769857">
            <a:off x="187797" y="6312071"/>
            <a:ext cx="576920" cy="3660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additive="base">
                                        <p:cTn id="31"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 calcmode="lin" valueType="num">
                                      <p:cBhvr additive="base">
                                        <p:cTn id="35"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6">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 calcmode="lin" valueType="num">
                                      <p:cBhvr additive="base">
                                        <p:cTn id="39"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6">
                                            <p:txEl>
                                              <p:pRg st="1" end="1"/>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 calcmode="lin" valueType="num">
                                      <p:cBhvr additive="base">
                                        <p:cTn id="4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2" end="2"/>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 calcmode="lin" valueType="num">
                                      <p:cBhvr additive="base">
                                        <p:cTn id="47"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6">
                                            <p:txEl>
                                              <p:pRg st="3" end="3"/>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 calcmode="lin" valueType="num">
                                      <p:cBhvr additive="base">
                                        <p:cTn id="51"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4" grpId="0"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2">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3">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4">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5">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5" grpId="0"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 lvl="2">
            <p:tnLst>
              <p:par>
                <p:cTn xmlns:p14="http://schemas.microsoft.com/office/powerpoint/2010/mai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 lvl="3">
            <p:tnLst>
              <p:par>
                <p:cTn xmlns:p14="http://schemas.microsoft.com/office/powerpoint/2010/mai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 lvl="4">
            <p:tnLst>
              <p:par>
                <p:cTn xmlns:p14="http://schemas.microsoft.com/office/powerpoint/2010/mai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 lvl="5">
            <p:tnLst>
              <p:par>
                <p:cTn xmlns:p14="http://schemas.microsoft.com/office/powerpoint/2010/mai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FE01F-2B5D-483B-B578-D0B7379AF51E}" type="datetime1">
              <a:rPr lang="en-US" smtClean="0"/>
              <a:pPr/>
              <a:t>9/30/14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75B92E-C504-4F72-91D6-D83D77D1C380}" type="slidenum">
              <a:rPr lang="en-US" smtClean="0"/>
              <a:pPr/>
              <a:t>‹#›</a:t>
            </a:fld>
            <a:endParaRPr lang="en-US"/>
          </a:p>
        </p:txBody>
      </p:sp>
      <p:pic>
        <p:nvPicPr>
          <p:cNvPr id="6" name="Picture 5" descr="Flag_of_Louisiana_SM.jpg"/>
          <p:cNvPicPr>
            <a:picLocks noChangeAspect="1"/>
          </p:cNvPicPr>
          <p:nvPr userDrawn="1"/>
        </p:nvPicPr>
        <p:blipFill>
          <a:blip r:embed="rId2" cstate="print"/>
          <a:stretch>
            <a:fillRect/>
          </a:stretch>
        </p:blipFill>
        <p:spPr>
          <a:xfrm rot="20769857">
            <a:off x="187797" y="6312071"/>
            <a:ext cx="576920" cy="3660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54A7D-03F0-4537-95DB-E5D029F5F344}" type="datetime1">
              <a:rPr lang="en-US" smtClean="0"/>
              <a:pPr/>
              <a:t>9/30/14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Rectangle 6"/>
          <p:cNvSpPr/>
          <p:nvPr/>
        </p:nvSpPr>
        <p:spPr>
          <a:xfrm>
            <a:off x="0" y="6477000"/>
            <a:ext cx="9144000" cy="381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6705600" y="6492875"/>
            <a:ext cx="2133600" cy="365125"/>
          </a:xfrm>
          <a:prstGeom prst="rect">
            <a:avLst/>
          </a:prstGeom>
        </p:spPr>
        <p:txBody>
          <a:bodyPr vert="horz" lIns="91440" tIns="45720" rIns="91440" bIns="45720" rtlCol="0" anchor="ctr"/>
          <a:lstStyle>
            <a:lvl1pPr algn="r">
              <a:defRPr sz="1400" b="1" baseline="0">
                <a:solidFill>
                  <a:schemeClr val="bg1"/>
                </a:solidFill>
                <a:latin typeface="Calibri" pitchFamily="34" charset="0"/>
              </a:defRPr>
            </a:lvl1pPr>
          </a:lstStyle>
          <a:p>
            <a:fld id="{F9FA8F0B-D33C-4076-B785-5A39BEA698E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2" r:id="rId3"/>
    <p:sldLayoutId id="2147483703" r:id="rId4"/>
    <p:sldLayoutId id="2147483705" r:id="rId5"/>
  </p:sldLayoutIdLst>
  <p:transition xmlns:p14="http://schemas.microsoft.com/office/powerpoint/2010/main" spd="med">
    <p:wipe dir="r"/>
  </p:transition>
  <p:timing>
    <p:tnLst>
      <p:par>
        <p:cTn xmlns:p14="http://schemas.microsoft.com/office/powerpoint/2010/main" id="1" dur="indefinite" restart="never" nodeType="tmRoot"/>
      </p:par>
    </p:tnLst>
  </p:timing>
  <p:hf hdr="0" ftr="0" dt="0"/>
  <p:txStyles>
    <p:title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slide" Target="slide3.xml"/><Relationship Id="rId5" Type="http://schemas.openxmlformats.org/officeDocument/2006/relationships/slide" Target="slide12.xml"/><Relationship Id="rId6" Type="http://schemas.openxmlformats.org/officeDocument/2006/relationships/slide" Target="slide20.xml"/><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afeshare.tv/w/iHWiFTVfmN"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afeshare.tv/w/LgdsPHjXpu"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www.hueylong.co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slide" Target="slide2.xml"/><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www.pbs.org/wgbh/americanexperience/films/flood/" TargetMode="External"/><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66800" y="4495800"/>
            <a:ext cx="7543800" cy="1569660"/>
          </a:xfrm>
          <a:prstGeom prst="rect">
            <a:avLst/>
          </a:prstGeom>
          <a:noFill/>
        </p:spPr>
        <p:txBody>
          <a:bodyPr wrap="squar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a:r>
              <a:rPr lang="en-US" sz="3200" b="1" dirty="0" smtClean="0">
                <a:ln w="17780" cmpd="sng">
                  <a:noFill/>
                  <a:prstDash val="solid"/>
                  <a:miter lim="800000"/>
                </a:ln>
                <a:solidFill>
                  <a:srgbClr val="F8D506"/>
                </a:solidFill>
                <a:effectLst>
                  <a:outerShdw blurRad="55000" dist="50800" dir="5400000" algn="tl">
                    <a:srgbClr val="000000">
                      <a:alpha val="33000"/>
                    </a:srgbClr>
                  </a:outerShdw>
                </a:effectLst>
              </a:rPr>
              <a:t>Chapter 13:</a:t>
            </a:r>
          </a:p>
          <a:p>
            <a:pPr algn="r"/>
            <a:r>
              <a:rPr lang="en-US" sz="3200" b="1" dirty="0" smtClean="0">
                <a:ln w="17780" cmpd="sng">
                  <a:noFill/>
                  <a:prstDash val="solid"/>
                  <a:miter lim="800000"/>
                </a:ln>
                <a:solidFill>
                  <a:srgbClr val="F8D506"/>
                </a:solidFill>
                <a:effectLst>
                  <a:outerShdw blurRad="55000" dist="50800" dir="5400000" algn="tl">
                    <a:srgbClr val="000000">
                      <a:alpha val="33000"/>
                    </a:srgbClr>
                  </a:outerShdw>
                </a:effectLst>
              </a:rPr>
              <a:t>The Era of Huey Long</a:t>
            </a:r>
          </a:p>
          <a:p>
            <a:pPr algn="r"/>
            <a:r>
              <a:rPr lang="en-US" sz="3200" b="1" dirty="0" smtClean="0">
                <a:ln w="17780" cmpd="sng">
                  <a:noFill/>
                  <a:prstDash val="solid"/>
                  <a:miter lim="800000"/>
                </a:ln>
                <a:solidFill>
                  <a:srgbClr val="F8D506"/>
                </a:solidFill>
                <a:effectLst>
                  <a:outerShdw blurRad="55000" dist="50800" dir="5400000" algn="tl">
                    <a:srgbClr val="000000">
                      <a:alpha val="33000"/>
                    </a:srgbClr>
                  </a:outerShdw>
                </a:effectLst>
              </a:rPr>
              <a:t>STUDY PRESENTATION</a:t>
            </a:r>
            <a:endParaRPr lang="en-US" sz="3200" b="1" dirty="0">
              <a:ln w="17780" cmpd="sng">
                <a:noFill/>
                <a:prstDash val="solid"/>
                <a:miter lim="800000"/>
              </a:ln>
              <a:solidFill>
                <a:srgbClr val="F8D506"/>
              </a:solidFill>
              <a:effectLst>
                <a:outerShdw blurRad="55000" dist="50800" dir="5400000" algn="tl">
                  <a:srgbClr val="000000">
                    <a:alpha val="33000"/>
                  </a:srgbClr>
                </a:outerShdw>
              </a:effectLst>
            </a:endParaRPr>
          </a:p>
        </p:txBody>
      </p:sp>
      <p:sp>
        <p:nvSpPr>
          <p:cNvPr id="5" name="Text Box 4"/>
          <p:cNvSpPr txBox="1">
            <a:spLocks noChangeArrowheads="1"/>
          </p:cNvSpPr>
          <p:nvPr/>
        </p:nvSpPr>
        <p:spPr bwMode="auto">
          <a:xfrm>
            <a:off x="7543800" y="6545790"/>
            <a:ext cx="1600200" cy="246221"/>
          </a:xfrm>
          <a:prstGeom prst="rect">
            <a:avLst/>
          </a:prstGeom>
          <a:noFill/>
          <a:ln w="9525">
            <a:noFill/>
            <a:miter lim="800000"/>
            <a:headEnd/>
            <a:tailEnd/>
          </a:ln>
          <a:effectLst/>
        </p:spPr>
        <p:txBody>
          <a:bodyPr wrap="square">
            <a:spAutoFit/>
          </a:bodyPr>
          <a:lstStyle/>
          <a:p>
            <a:pPr algn="r">
              <a:spcBef>
                <a:spcPct val="50000"/>
              </a:spcBef>
            </a:pPr>
            <a:r>
              <a:rPr lang="en-US" sz="1000">
                <a:solidFill>
                  <a:srgbClr val="D9D9D9"/>
                </a:solidFill>
                <a:effectLst>
                  <a:outerShdw blurRad="38100" dist="38100" dir="2700000" algn="tl">
                    <a:srgbClr val="C0C0C0"/>
                  </a:outerShdw>
                </a:effectLst>
                <a:latin typeface="Arial" charset="0"/>
              </a:rPr>
              <a:t>© </a:t>
            </a:r>
            <a:r>
              <a:rPr lang="en-US" sz="1000" smtClean="0">
                <a:solidFill>
                  <a:srgbClr val="D9D9D9"/>
                </a:solidFill>
                <a:effectLst>
                  <a:outerShdw blurRad="38100" dist="38100" dir="2700000" algn="tl">
                    <a:srgbClr val="C0C0C0"/>
                  </a:outerShdw>
                </a:effectLst>
                <a:latin typeface="Arial" charset="0"/>
              </a:rPr>
              <a:t>2015 </a:t>
            </a:r>
            <a:r>
              <a:rPr lang="en-US" sz="1000" dirty="0" smtClean="0">
                <a:solidFill>
                  <a:srgbClr val="D9D9D9"/>
                </a:solidFill>
                <a:effectLst>
                  <a:outerShdw blurRad="38100" dist="38100" dir="2700000" algn="tl">
                    <a:srgbClr val="C0C0C0"/>
                  </a:outerShdw>
                </a:effectLst>
                <a:latin typeface="Arial" charset="0"/>
              </a:rPr>
              <a:t>Clairmont </a:t>
            </a:r>
            <a:r>
              <a:rPr lang="en-US" sz="1000" dirty="0">
                <a:solidFill>
                  <a:srgbClr val="D9D9D9"/>
                </a:solidFill>
                <a:effectLst>
                  <a:outerShdw blurRad="38100" dist="38100" dir="2700000" algn="tl">
                    <a:srgbClr val="C0C0C0"/>
                  </a:outerShdw>
                </a:effectLst>
                <a:latin typeface="Arial" charset="0"/>
              </a:rPr>
              <a:t>Press</a:t>
            </a:r>
          </a:p>
        </p:txBody>
      </p:sp>
      <p:grpSp>
        <p:nvGrpSpPr>
          <p:cNvPr id="9" name="Group 8"/>
          <p:cNvGrpSpPr/>
          <p:nvPr/>
        </p:nvGrpSpPr>
        <p:grpSpPr>
          <a:xfrm>
            <a:off x="6934200" y="228600"/>
            <a:ext cx="1961565" cy="1961565"/>
            <a:chOff x="6786458" y="1071459"/>
            <a:chExt cx="1961565" cy="1961565"/>
          </a:xfrm>
          <a:effectLst>
            <a:glow rad="228600">
              <a:srgbClr val="FFFF00">
                <a:alpha val="40000"/>
              </a:srgbClr>
            </a:glow>
          </a:effectLst>
        </p:grpSpPr>
        <p:sp>
          <p:nvSpPr>
            <p:cNvPr id="7" name="Rectangle 6"/>
            <p:cNvSpPr/>
            <p:nvPr/>
          </p:nvSpPr>
          <p:spPr>
            <a:xfrm>
              <a:off x="7081440" y="1480741"/>
              <a:ext cx="13716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Seal_of_Louisiana_2010.png"/>
            <p:cNvPicPr>
              <a:picLocks noChangeAspect="1"/>
            </p:cNvPicPr>
            <p:nvPr/>
          </p:nvPicPr>
          <p:blipFill>
            <a:blip r:embed="rId4" cstate="print"/>
            <a:stretch>
              <a:fillRect/>
            </a:stretch>
          </p:blipFill>
          <p:spPr>
            <a:xfrm rot="607130">
              <a:off x="6786458" y="1071459"/>
              <a:ext cx="1961565" cy="1961565"/>
            </a:xfrm>
            <a:prstGeom prst="rect">
              <a:avLst/>
            </a:prstGeom>
            <a:effectLst/>
          </p:spPr>
        </p:pic>
      </p:grpSp>
      <p:sp>
        <p:nvSpPr>
          <p:cNvPr id="8" name="Rectangle 7"/>
          <p:cNvSpPr/>
          <p:nvPr/>
        </p:nvSpPr>
        <p:spPr>
          <a:xfrm>
            <a:off x="381000" y="1143000"/>
            <a:ext cx="7315200" cy="2209800"/>
          </a:xfrm>
          <a:prstGeom prst="rect">
            <a:avLst/>
          </a:prstGeom>
          <a:noFill/>
          <a:effectLst>
            <a:glow rad="228600">
              <a:schemeClr val="accent3">
                <a:satMod val="175000"/>
                <a:alpha val="40000"/>
              </a:schemeClr>
            </a:glow>
          </a:effectLst>
        </p:spPr>
        <p:txBody>
          <a:bodyPr wrap="square" lIns="91440" tIns="45720" rIns="91440" bIns="45720">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7200" b="1" cap="none" spc="0" dirty="0" smtClean="0">
                <a:ln w="12700">
                  <a:solidFill>
                    <a:schemeClr val="bg1"/>
                  </a:solidFill>
                </a:ln>
                <a:solidFill>
                  <a:srgbClr val="A20000"/>
                </a:solidFill>
                <a:effectLst>
                  <a:glow rad="139700">
                    <a:srgbClr val="FFFF00">
                      <a:alpha val="40000"/>
                    </a:srgbClr>
                  </a:glow>
                  <a:outerShdw blurRad="50800" dist="38100" dir="8100000" algn="tr" rotWithShape="0">
                    <a:prstClr val="black">
                      <a:alpha val="40000"/>
                    </a:prstClr>
                  </a:outerShdw>
                </a:effectLst>
                <a:latin typeface="Berlin Sans FB" pitchFamily="34" charset="0"/>
              </a:rPr>
              <a:t>LOUISIANA:</a:t>
            </a:r>
          </a:p>
          <a:p>
            <a:r>
              <a:rPr lang="en-US" sz="7200" b="1" dirty="0" smtClean="0">
                <a:ln w="12700">
                  <a:solidFill>
                    <a:schemeClr val="bg1"/>
                  </a:solidFill>
                </a:ln>
                <a:solidFill>
                  <a:srgbClr val="A20000"/>
                </a:solidFill>
                <a:effectLst>
                  <a:glow rad="139700">
                    <a:srgbClr val="FFFF00">
                      <a:alpha val="40000"/>
                    </a:srgbClr>
                  </a:glow>
                  <a:outerShdw blurRad="50800" dist="38100" dir="8100000" algn="tr" rotWithShape="0">
                    <a:prstClr val="black">
                      <a:alpha val="40000"/>
                    </a:prstClr>
                  </a:outerShdw>
                </a:effectLst>
                <a:latin typeface="Berlin Sans FB" pitchFamily="34" charset="0"/>
              </a:rPr>
              <a:t>Our History, </a:t>
            </a:r>
          </a:p>
          <a:p>
            <a:r>
              <a:rPr lang="en-US" sz="7200" b="1" dirty="0" smtClean="0">
                <a:ln w="12700">
                  <a:solidFill>
                    <a:schemeClr val="bg1"/>
                  </a:solidFill>
                </a:ln>
                <a:solidFill>
                  <a:srgbClr val="A20000"/>
                </a:solidFill>
                <a:effectLst>
                  <a:glow rad="139700">
                    <a:srgbClr val="FFFF00">
                      <a:alpha val="40000"/>
                    </a:srgbClr>
                  </a:glow>
                  <a:outerShdw blurRad="50800" dist="38100" dir="8100000" algn="tr" rotWithShape="0">
                    <a:prstClr val="black">
                      <a:alpha val="40000"/>
                    </a:prstClr>
                  </a:outerShdw>
                </a:effectLst>
                <a:latin typeface="Berlin Sans FB" pitchFamily="34" charset="0"/>
              </a:rPr>
              <a:t>Our Home</a:t>
            </a:r>
            <a:endParaRPr lang="en-US" sz="7200" b="1" cap="none" spc="0" dirty="0">
              <a:ln w="12700">
                <a:solidFill>
                  <a:schemeClr val="bg1"/>
                </a:solidFill>
              </a:ln>
              <a:solidFill>
                <a:srgbClr val="A20000"/>
              </a:solidFill>
              <a:effectLst>
                <a:glow rad="139700">
                  <a:srgbClr val="FFFF00">
                    <a:alpha val="40000"/>
                  </a:srgbClr>
                </a:glow>
                <a:outerShdw blurRad="50800" dist="38100" dir="8100000" algn="tr" rotWithShape="0">
                  <a:prstClr val="black">
                    <a:alpha val="40000"/>
                  </a:prstClr>
                </a:outerShdw>
              </a:effectLst>
              <a:latin typeface="Berlin Sans FB" pitchFamily="34" charset="0"/>
            </a:endParaRPr>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par>
                          <p:cTn id="12" fill="hold">
                            <p:stCondLst>
                              <p:cond delay="2000"/>
                            </p:stCondLst>
                            <p:childTnLst>
                              <p:par>
                                <p:cTn id="13" presetID="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057400"/>
            <a:ext cx="1828800" cy="1143000"/>
          </a:xfrm>
        </p:spPr>
        <p:txBody>
          <a:bodyPr>
            <a:normAutofit fontScale="90000"/>
          </a:bodyPr>
          <a:lstStyle/>
          <a:p>
            <a:r>
              <a:rPr lang="en-US" dirty="0" smtClean="0">
                <a:solidFill>
                  <a:schemeClr val="bg1"/>
                </a:solidFill>
              </a:rPr>
              <a:t>1927 Flood</a:t>
            </a:r>
            <a:endParaRPr lang="en-US" dirty="0">
              <a:solidFill>
                <a:schemeClr val="bg1"/>
              </a:solidFill>
            </a:endParaRPr>
          </a:p>
        </p:txBody>
      </p:sp>
      <p:pic>
        <p:nvPicPr>
          <p:cNvPr id="5" name="Content Placeholder 4" descr="M38_LA05.tif"/>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667000" y="228600"/>
            <a:ext cx="6172200" cy="6007649"/>
          </a:xfrm>
        </p:spPr>
      </p:pic>
      <p:sp>
        <p:nvSpPr>
          <p:cNvPr id="4" name="Slide Number Placeholder 3"/>
          <p:cNvSpPr>
            <a:spLocks noGrp="1"/>
          </p:cNvSpPr>
          <p:nvPr>
            <p:ph type="sldNum" sz="quarter" idx="12"/>
          </p:nvPr>
        </p:nvSpPr>
        <p:spPr/>
        <p:txBody>
          <a:bodyPr/>
          <a:lstStyle/>
          <a:p>
            <a:fld id="{5B75B92E-C504-4F72-91D6-D83D77D1C380}" type="slidenum">
              <a:rPr lang="en-US" smtClean="0"/>
              <a:pPr/>
              <a:t>10</a:t>
            </a:fld>
            <a:endParaRPr lang="en-US"/>
          </a:p>
        </p:txBody>
      </p:sp>
    </p:spTree>
    <p:extLst>
      <p:ext uri="{BB962C8B-B14F-4D97-AF65-F5344CB8AC3E}">
        <p14:creationId xmlns:p14="http://schemas.microsoft.com/office/powerpoint/2010/main" val="245669329"/>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Political Impact</a:t>
            </a:r>
            <a:endParaRPr lang="en-US" dirty="0"/>
          </a:p>
        </p:txBody>
      </p:sp>
      <p:sp>
        <p:nvSpPr>
          <p:cNvPr id="3" name="Content Placeholder 2"/>
          <p:cNvSpPr>
            <a:spLocks noGrp="1"/>
          </p:cNvSpPr>
          <p:nvPr>
            <p:ph idx="1"/>
          </p:nvPr>
        </p:nvSpPr>
        <p:spPr>
          <a:xfrm>
            <a:off x="152400" y="1066800"/>
            <a:ext cx="8839200" cy="5410200"/>
          </a:xfrm>
        </p:spPr>
        <p:txBody>
          <a:bodyPr>
            <a:normAutofit/>
          </a:bodyPr>
          <a:lstStyle/>
          <a:p>
            <a:pPr>
              <a:lnSpc>
                <a:spcPct val="90000"/>
              </a:lnSpc>
            </a:pPr>
            <a:r>
              <a:rPr lang="en-US" dirty="0" smtClean="0"/>
              <a:t>President Coolidge sent Herbert Hoover to assist with flood relief, which would contribute to Herbert’s presidential election victory in 1928.</a:t>
            </a:r>
          </a:p>
          <a:p>
            <a:pPr>
              <a:lnSpc>
                <a:spcPct val="90000"/>
              </a:lnSpc>
            </a:pPr>
            <a:r>
              <a:rPr lang="en-US" dirty="0" smtClean="0"/>
              <a:t>Huey Long also received a boost from the unhappiness caused by the flood. </a:t>
            </a:r>
          </a:p>
          <a:p>
            <a:pPr>
              <a:lnSpc>
                <a:spcPct val="90000"/>
              </a:lnSpc>
            </a:pPr>
            <a:r>
              <a:rPr lang="en-US" dirty="0" smtClean="0"/>
              <a:t>Long’s populist message, which focused on the needs of the common man, resonated with many people and helped Long become governor after the flood.</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11</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620000" cy="1143000"/>
          </a:xfrm>
        </p:spPr>
        <p:txBody>
          <a:bodyPr>
            <a:noAutofit/>
          </a:bodyPr>
          <a:lstStyle/>
          <a:p>
            <a:r>
              <a:rPr lang="en-US" b="1" dirty="0" smtClean="0">
                <a:effectLst>
                  <a:outerShdw blurRad="38100" dist="38100" dir="2700000" algn="tl">
                    <a:srgbClr val="000000">
                      <a:alpha val="43137"/>
                    </a:srgbClr>
                  </a:outerShdw>
                </a:effectLst>
              </a:rPr>
              <a:t>Section 2: </a:t>
            </a:r>
            <a:r>
              <a:rPr lang="en-US" dirty="0" smtClean="0"/>
              <a:t>Huey Long Elected Governor</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981200"/>
            <a:ext cx="8229600" cy="4525963"/>
          </a:xfrm>
        </p:spPr>
        <p:txBody>
          <a:bodyPr/>
          <a:lstStyle/>
          <a:p>
            <a:r>
              <a:rPr lang="en-US" dirty="0" smtClean="0"/>
              <a:t>Essential Question:</a:t>
            </a:r>
          </a:p>
          <a:p>
            <a:pPr lvl="1"/>
            <a:r>
              <a:rPr lang="en-US" dirty="0" smtClean="0"/>
              <a:t>How did life change in Louisiana in the first years of Long’s first term as governor?</a:t>
            </a:r>
            <a:endParaRPr lang="en-US" dirty="0" smtClean="0">
              <a:solidFill>
                <a:srgbClr val="080808"/>
              </a:solidFill>
            </a:endParaRPr>
          </a:p>
          <a:p>
            <a:pPr lvl="1">
              <a:buFontTx/>
              <a:buNone/>
            </a:pPr>
            <a:r>
              <a:rPr lang="en-US" dirty="0" smtClean="0">
                <a:solidFill>
                  <a:srgbClr val="080808"/>
                </a:solidFill>
                <a:latin typeface="Arial" charset="0"/>
              </a:rPr>
              <a:t> </a:t>
            </a:r>
            <a:endParaRPr lang="en-US" dirty="0" smtClean="0"/>
          </a:p>
          <a:p>
            <a:pPr lvl="1">
              <a:buFont typeface="Wingdings" pitchFamily="2" charset="2"/>
              <a:buChar char="Ø"/>
            </a:pPr>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12</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620000" cy="1143000"/>
          </a:xfrm>
        </p:spPr>
        <p:txBody>
          <a:bodyPr>
            <a:noAutofit/>
          </a:bodyPr>
          <a:lstStyle/>
          <a:p>
            <a:r>
              <a:rPr lang="en-US" dirty="0" smtClean="0"/>
              <a:t>Section 2: Huey Long Elected Governor</a:t>
            </a:r>
            <a:endParaRPr lang="en-US" dirty="0"/>
          </a:p>
        </p:txBody>
      </p:sp>
      <p:sp>
        <p:nvSpPr>
          <p:cNvPr id="3" name="Content Placeholder 2"/>
          <p:cNvSpPr>
            <a:spLocks noGrp="1"/>
          </p:cNvSpPr>
          <p:nvPr>
            <p:ph idx="1"/>
          </p:nvPr>
        </p:nvSpPr>
        <p:spPr>
          <a:xfrm>
            <a:off x="457200" y="1371600"/>
            <a:ext cx="8229600" cy="4800600"/>
          </a:xfrm>
        </p:spPr>
        <p:txBody>
          <a:bodyPr>
            <a:normAutofit/>
          </a:bodyPr>
          <a:lstStyle/>
          <a:p>
            <a:r>
              <a:rPr lang="en-US" dirty="0" smtClean="0"/>
              <a:t>What terms do I need to know? </a:t>
            </a:r>
          </a:p>
          <a:p>
            <a:pPr lvl="1"/>
            <a:r>
              <a:rPr lang="en-US" dirty="0" smtClean="0"/>
              <a:t>bond</a:t>
            </a:r>
          </a:p>
          <a:p>
            <a:pPr lvl="1"/>
            <a:r>
              <a:rPr lang="en-US" dirty="0" smtClean="0"/>
              <a:t>deduct box</a:t>
            </a:r>
          </a:p>
          <a:p>
            <a:pPr lvl="1"/>
            <a:r>
              <a:rPr lang="en-US" dirty="0" smtClean="0"/>
              <a:t>fait accompli</a:t>
            </a:r>
          </a:p>
          <a:p>
            <a:pPr lvl="1"/>
            <a:r>
              <a:rPr lang="en-US" dirty="0" smtClean="0"/>
              <a:t>unorthodox</a:t>
            </a:r>
          </a:p>
          <a:p>
            <a:pPr lvl="1"/>
            <a:r>
              <a:rPr lang="en-US" dirty="0" smtClean="0"/>
              <a:t>misappropriate</a:t>
            </a:r>
          </a:p>
          <a:p>
            <a:pPr lvl="1">
              <a:buNone/>
            </a:pPr>
            <a:endParaRPr lang="en-US" dirty="0" smtClean="0"/>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13</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Introduction</a:t>
            </a:r>
            <a:endParaRPr lang="en-US" dirty="0"/>
          </a:p>
        </p:txBody>
      </p:sp>
      <p:sp>
        <p:nvSpPr>
          <p:cNvPr id="6" name="Content Placeholder 5"/>
          <p:cNvSpPr>
            <a:spLocks noGrp="1"/>
          </p:cNvSpPr>
          <p:nvPr>
            <p:ph idx="1"/>
          </p:nvPr>
        </p:nvSpPr>
        <p:spPr/>
        <p:txBody>
          <a:bodyPr>
            <a:noAutofit/>
          </a:bodyPr>
          <a:lstStyle/>
          <a:p>
            <a:r>
              <a:rPr lang="en-US" sz="2600" dirty="0" smtClean="0"/>
              <a:t>Huey Long worked for four long years to improve his appeal with voters across the state.</a:t>
            </a:r>
          </a:p>
          <a:p>
            <a:r>
              <a:rPr lang="en-US" sz="2600" dirty="0" smtClean="0"/>
              <a:t>It was his hard work and message for the common people that made his election in 1927 a success.</a:t>
            </a:r>
          </a:p>
          <a:p>
            <a:r>
              <a:rPr lang="en-US" sz="2600" dirty="0" smtClean="0"/>
              <a:t>Huey P. Long was inaugurated governor in May of 1928, and began to enact his plans by any means necessary.</a:t>
            </a:r>
          </a:p>
          <a:p>
            <a:r>
              <a:rPr lang="en-US" sz="2600" dirty="0" smtClean="0"/>
              <a:t>The first promise Long tried to fulfill was the distribution of free textbooks. When Caddo Parish refused to take part in his plan, Long took the case to court, which would become one of his regular strategies. </a:t>
            </a:r>
          </a:p>
        </p:txBody>
      </p:sp>
      <p:sp>
        <p:nvSpPr>
          <p:cNvPr id="7" name="Slide Number Placeholder 6"/>
          <p:cNvSpPr>
            <a:spLocks noGrp="1"/>
          </p:cNvSpPr>
          <p:nvPr>
            <p:ph type="sldNum" sz="quarter" idx="12"/>
          </p:nvPr>
        </p:nvSpPr>
        <p:spPr/>
        <p:txBody>
          <a:bodyPr/>
          <a:lstStyle/>
          <a:p>
            <a:fld id="{5B75B92E-C504-4F72-91D6-D83D77D1C380}" type="slidenum">
              <a:rPr lang="en-US" smtClean="0"/>
              <a:pPr/>
              <a:t>14</a:t>
            </a:fld>
            <a:endParaRPr lang="en-US" dirty="0"/>
          </a:p>
        </p:txBody>
      </p:sp>
    </p:spTree>
    <p:extLst>
      <p:ext uri="{BB962C8B-B14F-4D97-AF65-F5344CB8AC3E}">
        <p14:creationId xmlns:p14="http://schemas.microsoft.com/office/powerpoint/2010/main" val="251664725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Roads</a:t>
            </a:r>
            <a:endParaRPr lang="en-US" dirty="0"/>
          </a:p>
        </p:txBody>
      </p:sp>
      <p:sp>
        <p:nvSpPr>
          <p:cNvPr id="6" name="Content Placeholder 5"/>
          <p:cNvSpPr>
            <a:spLocks noGrp="1"/>
          </p:cNvSpPr>
          <p:nvPr>
            <p:ph idx="1"/>
          </p:nvPr>
        </p:nvSpPr>
        <p:spPr/>
        <p:txBody>
          <a:bodyPr>
            <a:normAutofit/>
          </a:bodyPr>
          <a:lstStyle/>
          <a:p>
            <a:pPr marL="762000" indent="-762000"/>
            <a:r>
              <a:rPr lang="en-US" sz="2400" dirty="0" smtClean="0">
                <a:cs typeface="Arial" charset="0"/>
              </a:rPr>
              <a:t>Long scattered paved road construction across Louisiana in hopes that at least use of small sections would make people want more of it.</a:t>
            </a:r>
          </a:p>
          <a:p>
            <a:pPr marL="762000" indent="-762000"/>
            <a:r>
              <a:rPr lang="en-US" sz="2400" dirty="0" smtClean="0">
                <a:cs typeface="Arial" charset="0"/>
              </a:rPr>
              <a:t>To fund this, they first used </a:t>
            </a:r>
            <a:r>
              <a:rPr lang="en-US" sz="2400" b="1" dirty="0" smtClean="0">
                <a:cs typeface="Arial" charset="0"/>
              </a:rPr>
              <a:t>bonds</a:t>
            </a:r>
            <a:r>
              <a:rPr lang="en-US" sz="2400" dirty="0" smtClean="0">
                <a:cs typeface="Arial" charset="0"/>
              </a:rPr>
              <a:t>, or certificates promising money at later dates for investments at the time.</a:t>
            </a:r>
          </a:p>
          <a:p>
            <a:pPr marL="762000" indent="-762000"/>
            <a:r>
              <a:rPr lang="en-US" sz="2400" dirty="0" smtClean="0">
                <a:cs typeface="Arial" charset="0"/>
              </a:rPr>
              <a:t>Governor Long put his friend O. K. Allen in charge of the Highway Commission, which was responsible for the projects.</a:t>
            </a:r>
          </a:p>
          <a:p>
            <a:pPr marL="762000" indent="-762000"/>
            <a:r>
              <a:rPr lang="en-US" sz="2400" dirty="0" smtClean="0">
                <a:cs typeface="Arial" charset="0"/>
              </a:rPr>
              <a:t>Although progress was quick, the roads were often poorly paved and the program profited many of those involved personally, including Allen and Long.</a:t>
            </a:r>
          </a:p>
        </p:txBody>
      </p:sp>
      <p:sp>
        <p:nvSpPr>
          <p:cNvPr id="7" name="Slide Number Placeholder 6"/>
          <p:cNvSpPr>
            <a:spLocks noGrp="1"/>
          </p:cNvSpPr>
          <p:nvPr>
            <p:ph type="sldNum" sz="quarter" idx="12"/>
          </p:nvPr>
        </p:nvSpPr>
        <p:spPr/>
        <p:txBody>
          <a:bodyPr/>
          <a:lstStyle/>
          <a:p>
            <a:fld id="{5B75B92E-C504-4F72-91D6-D83D77D1C380}" type="slidenum">
              <a:rPr lang="en-US" smtClean="0"/>
              <a:pPr/>
              <a:t>15</a:t>
            </a:fld>
            <a:endParaRPr lang="en-US" dirty="0"/>
          </a:p>
        </p:txBody>
      </p:sp>
    </p:spTree>
    <p:extLst>
      <p:ext uri="{BB962C8B-B14F-4D97-AF65-F5344CB8AC3E}">
        <p14:creationId xmlns:p14="http://schemas.microsoft.com/office/powerpoint/2010/main" val="137075736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Patronage</a:t>
            </a:r>
            <a:endParaRPr lang="en-US" dirty="0"/>
          </a:p>
        </p:txBody>
      </p:sp>
      <p:sp>
        <p:nvSpPr>
          <p:cNvPr id="6" name="Content Placeholder 5"/>
          <p:cNvSpPr>
            <a:spLocks noGrp="1"/>
          </p:cNvSpPr>
          <p:nvPr>
            <p:ph idx="1"/>
          </p:nvPr>
        </p:nvSpPr>
        <p:spPr/>
        <p:txBody>
          <a:bodyPr>
            <a:normAutofit/>
          </a:bodyPr>
          <a:lstStyle/>
          <a:p>
            <a:pPr marL="762000" indent="-762000"/>
            <a:r>
              <a:rPr lang="en-US" dirty="0" smtClean="0">
                <a:cs typeface="Arial" charset="0"/>
              </a:rPr>
              <a:t>Long held a great deal of power with the public because of his control over state offices and jobs.</a:t>
            </a:r>
          </a:p>
          <a:p>
            <a:pPr marL="762000" indent="-762000"/>
            <a:r>
              <a:rPr lang="en-US" dirty="0" smtClean="0">
                <a:cs typeface="Arial" charset="0"/>
              </a:rPr>
              <a:t>Jobs were hard to find at the time due to an era of financial depression.</a:t>
            </a:r>
          </a:p>
          <a:p>
            <a:pPr marL="762000" indent="-762000"/>
            <a:r>
              <a:rPr lang="en-US" dirty="0" smtClean="0">
                <a:cs typeface="Arial" charset="0"/>
              </a:rPr>
              <a:t>With the ability to appoint people to more than 25,000 state jobs, Long’s control of patronage appointments was ever more valuable.</a:t>
            </a:r>
          </a:p>
        </p:txBody>
      </p:sp>
      <p:sp>
        <p:nvSpPr>
          <p:cNvPr id="7" name="Slide Number Placeholder 6"/>
          <p:cNvSpPr>
            <a:spLocks noGrp="1"/>
          </p:cNvSpPr>
          <p:nvPr>
            <p:ph type="sldNum" sz="quarter" idx="12"/>
          </p:nvPr>
        </p:nvSpPr>
        <p:spPr/>
        <p:txBody>
          <a:bodyPr/>
          <a:lstStyle/>
          <a:p>
            <a:fld id="{5B75B92E-C504-4F72-91D6-D83D77D1C380}" type="slidenum">
              <a:rPr lang="en-US" smtClean="0"/>
              <a:pPr/>
              <a:t>16</a:t>
            </a:fld>
            <a:endParaRPr lang="en-US" dirty="0"/>
          </a:p>
        </p:txBody>
      </p:sp>
    </p:spTree>
    <p:extLst>
      <p:ext uri="{BB962C8B-B14F-4D97-AF65-F5344CB8AC3E}">
        <p14:creationId xmlns:p14="http://schemas.microsoft.com/office/powerpoint/2010/main" val="137075736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The Deduct Box</a:t>
            </a:r>
            <a:endParaRPr lang="en-US" dirty="0"/>
          </a:p>
        </p:txBody>
      </p:sp>
      <p:sp>
        <p:nvSpPr>
          <p:cNvPr id="6" name="Content Placeholder 5"/>
          <p:cNvSpPr>
            <a:spLocks noGrp="1"/>
          </p:cNvSpPr>
          <p:nvPr>
            <p:ph idx="1"/>
          </p:nvPr>
        </p:nvSpPr>
        <p:spPr/>
        <p:txBody>
          <a:bodyPr>
            <a:noAutofit/>
          </a:bodyPr>
          <a:lstStyle/>
          <a:p>
            <a:pPr marL="762000" indent="-762000"/>
            <a:r>
              <a:rPr lang="en-US" sz="2700" dirty="0" smtClean="0">
                <a:cs typeface="Arial" charset="0"/>
              </a:rPr>
              <a:t>Long realized that state workers relied on him for their jobs, so he initiated the </a:t>
            </a:r>
            <a:r>
              <a:rPr lang="en-US" sz="2700" b="1" dirty="0" smtClean="0">
                <a:cs typeface="Arial" charset="0"/>
              </a:rPr>
              <a:t>deduct box</a:t>
            </a:r>
            <a:r>
              <a:rPr lang="en-US" sz="2700" dirty="0" smtClean="0">
                <a:cs typeface="Arial" charset="0"/>
              </a:rPr>
              <a:t>.</a:t>
            </a:r>
          </a:p>
          <a:p>
            <a:pPr marL="762000" indent="-762000"/>
            <a:r>
              <a:rPr lang="en-US" sz="2700" dirty="0" smtClean="0">
                <a:cs typeface="Arial" charset="0"/>
              </a:rPr>
              <a:t>The deduct box required state employees to give 10 percent of their salary back to the deduct box to support Long’s political organization.</a:t>
            </a:r>
          </a:p>
          <a:p>
            <a:pPr marL="762000" indent="-762000"/>
            <a:r>
              <a:rPr lang="en-US" sz="2700" dirty="0" smtClean="0">
                <a:cs typeface="Arial" charset="0"/>
              </a:rPr>
              <a:t>Long, however, frequently mixed deduct funds and campaign contributions with his personal funds. </a:t>
            </a:r>
          </a:p>
          <a:p>
            <a:pPr marL="762000" indent="-762000"/>
            <a:r>
              <a:rPr lang="en-US" sz="2700" dirty="0" smtClean="0">
                <a:cs typeface="Arial" charset="0"/>
              </a:rPr>
              <a:t>As a result, Long had vast amounts of money without any laws forcing him to disclose where the money came from or how he spent it.</a:t>
            </a:r>
          </a:p>
        </p:txBody>
      </p:sp>
      <p:sp>
        <p:nvSpPr>
          <p:cNvPr id="7" name="Slide Number Placeholder 6"/>
          <p:cNvSpPr>
            <a:spLocks noGrp="1"/>
          </p:cNvSpPr>
          <p:nvPr>
            <p:ph type="sldNum" sz="quarter" idx="12"/>
          </p:nvPr>
        </p:nvSpPr>
        <p:spPr/>
        <p:txBody>
          <a:bodyPr/>
          <a:lstStyle/>
          <a:p>
            <a:fld id="{5B75B92E-C504-4F72-91D6-D83D77D1C380}" type="slidenum">
              <a:rPr lang="en-US" smtClean="0"/>
              <a:pPr/>
              <a:t>17</a:t>
            </a:fld>
            <a:endParaRPr lang="en-US" dirty="0"/>
          </a:p>
        </p:txBody>
      </p:sp>
    </p:spTree>
    <p:extLst>
      <p:ext uri="{BB962C8B-B14F-4D97-AF65-F5344CB8AC3E}">
        <p14:creationId xmlns:p14="http://schemas.microsoft.com/office/powerpoint/2010/main" val="137075736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Long and the Legislature</a:t>
            </a:r>
            <a:endParaRPr lang="en-US" dirty="0"/>
          </a:p>
        </p:txBody>
      </p:sp>
      <p:sp>
        <p:nvSpPr>
          <p:cNvPr id="6" name="Content Placeholder 5"/>
          <p:cNvSpPr>
            <a:spLocks noGrp="1"/>
          </p:cNvSpPr>
          <p:nvPr>
            <p:ph idx="1"/>
          </p:nvPr>
        </p:nvSpPr>
        <p:spPr>
          <a:xfrm>
            <a:off x="457200" y="1600200"/>
            <a:ext cx="8229600" cy="4800600"/>
          </a:xfrm>
        </p:spPr>
        <p:txBody>
          <a:bodyPr>
            <a:normAutofit/>
          </a:bodyPr>
          <a:lstStyle/>
          <a:p>
            <a:pPr marL="762000" indent="-762000"/>
            <a:r>
              <a:rPr lang="en-US" sz="2400" dirty="0" smtClean="0">
                <a:cs typeface="Arial" charset="0"/>
              </a:rPr>
              <a:t>Long exercised his power by involving himself in every aspect of the lawmaking process.</a:t>
            </a:r>
          </a:p>
          <a:p>
            <a:pPr marL="762000" indent="-762000"/>
            <a:r>
              <a:rPr lang="en-US" sz="2400" dirty="0" smtClean="0">
                <a:cs typeface="Arial" charset="0"/>
              </a:rPr>
              <a:t>He constantly loomed over the legislative committees, making sure they did what he wanted.</a:t>
            </a:r>
          </a:p>
          <a:p>
            <a:pPr marL="762000" indent="-762000"/>
            <a:r>
              <a:rPr lang="en-US" sz="2400" dirty="0" smtClean="0">
                <a:cs typeface="Arial" charset="0"/>
              </a:rPr>
              <a:t>Long was even willing to achieve his goals without legislative approval. </a:t>
            </a:r>
          </a:p>
          <a:p>
            <a:pPr marL="762000" indent="-762000"/>
            <a:r>
              <a:rPr lang="en-US" sz="2400" dirty="0" smtClean="0">
                <a:cs typeface="Arial" charset="0"/>
              </a:rPr>
              <a:t>For example, Long received a loan from the State Liquidation Board to repair the governor’s mansion. Without waiting for legislative approval, Long had the mansion torn down, leaving the legislature with a </a:t>
            </a:r>
            <a:r>
              <a:rPr lang="en-US" sz="2400" b="1" dirty="0" smtClean="0">
                <a:cs typeface="Arial" charset="0"/>
              </a:rPr>
              <a:t>fait accompli</a:t>
            </a:r>
            <a:r>
              <a:rPr lang="en-US" sz="2400" dirty="0" smtClean="0">
                <a:cs typeface="Arial" charset="0"/>
              </a:rPr>
              <a:t>, or something that has been done and cannot be undone.</a:t>
            </a:r>
          </a:p>
          <a:p>
            <a:pPr marL="762000" indent="-762000"/>
            <a:r>
              <a:rPr lang="en-US" sz="2400" dirty="0" smtClean="0">
                <a:cs typeface="Arial" charset="0"/>
              </a:rPr>
              <a:t>Afterward, seeking legislative approval became a mere formality.</a:t>
            </a:r>
          </a:p>
          <a:p>
            <a:pPr marL="762000" indent="-762000"/>
            <a:endParaRPr lang="en-US" sz="2400" dirty="0" smtClean="0">
              <a:cs typeface="Arial" charset="0"/>
            </a:endParaRPr>
          </a:p>
        </p:txBody>
      </p:sp>
      <p:sp>
        <p:nvSpPr>
          <p:cNvPr id="7" name="Slide Number Placeholder 6"/>
          <p:cNvSpPr>
            <a:spLocks noGrp="1"/>
          </p:cNvSpPr>
          <p:nvPr>
            <p:ph type="sldNum" sz="quarter" idx="12"/>
          </p:nvPr>
        </p:nvSpPr>
        <p:spPr/>
        <p:txBody>
          <a:bodyPr/>
          <a:lstStyle/>
          <a:p>
            <a:fld id="{5B75B92E-C504-4F72-91D6-D83D77D1C380}" type="slidenum">
              <a:rPr lang="en-US" smtClean="0"/>
              <a:pPr/>
              <a:t>18</a:t>
            </a:fld>
            <a:endParaRPr lang="en-US" dirty="0"/>
          </a:p>
        </p:txBody>
      </p:sp>
    </p:spTree>
    <p:extLst>
      <p:ext uri="{BB962C8B-B14F-4D97-AF65-F5344CB8AC3E}">
        <p14:creationId xmlns:p14="http://schemas.microsoft.com/office/powerpoint/2010/main" val="137075736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Long and the Legislature – continued</a:t>
            </a:r>
            <a:endParaRPr lang="en-US" dirty="0"/>
          </a:p>
        </p:txBody>
      </p:sp>
      <p:sp>
        <p:nvSpPr>
          <p:cNvPr id="6" name="Content Placeholder 5"/>
          <p:cNvSpPr>
            <a:spLocks noGrp="1"/>
          </p:cNvSpPr>
          <p:nvPr>
            <p:ph idx="1"/>
          </p:nvPr>
        </p:nvSpPr>
        <p:spPr/>
        <p:txBody>
          <a:bodyPr>
            <a:noAutofit/>
          </a:bodyPr>
          <a:lstStyle/>
          <a:p>
            <a:pPr marL="762000" indent="-762000"/>
            <a:r>
              <a:rPr lang="en-US" sz="2800" dirty="0" smtClean="0">
                <a:cs typeface="Arial" charset="0"/>
              </a:rPr>
              <a:t>Long’s opponents were learning that he was a formidable, unconventional, and </a:t>
            </a:r>
            <a:r>
              <a:rPr lang="en-US" sz="2800" b="1" dirty="0" smtClean="0">
                <a:cs typeface="Arial" charset="0"/>
              </a:rPr>
              <a:t>unorthodox </a:t>
            </a:r>
            <a:r>
              <a:rPr lang="en-US" sz="2800" dirty="0" smtClean="0">
                <a:cs typeface="Arial" charset="0"/>
              </a:rPr>
              <a:t>(different from what is usually done) opponent.</a:t>
            </a:r>
          </a:p>
          <a:p>
            <a:pPr marL="762000" indent="-762000"/>
            <a:r>
              <a:rPr lang="en-US" sz="2800" dirty="0" smtClean="0">
                <a:cs typeface="Arial" charset="0"/>
              </a:rPr>
              <a:t>Once, they attempted to impeach him on several charges, including </a:t>
            </a:r>
            <a:r>
              <a:rPr lang="en-US" sz="2800" b="1" dirty="0" smtClean="0">
                <a:cs typeface="Arial" charset="0"/>
              </a:rPr>
              <a:t>misappropriating</a:t>
            </a:r>
            <a:r>
              <a:rPr lang="en-US" sz="2800" dirty="0" smtClean="0">
                <a:cs typeface="Arial" charset="0"/>
              </a:rPr>
              <a:t>, or stealing, state funds.</a:t>
            </a:r>
          </a:p>
          <a:p>
            <a:pPr marL="762000" indent="-762000"/>
            <a:r>
              <a:rPr lang="en-US" sz="2800" dirty="0" smtClean="0">
                <a:cs typeface="Arial" charset="0"/>
              </a:rPr>
              <a:t>After fights in the House and bribery in the Senate, Long came out on top and even more in charge.</a:t>
            </a:r>
          </a:p>
        </p:txBody>
      </p:sp>
      <p:sp>
        <p:nvSpPr>
          <p:cNvPr id="7" name="Slide Number Placeholder 6"/>
          <p:cNvSpPr>
            <a:spLocks noGrp="1"/>
          </p:cNvSpPr>
          <p:nvPr>
            <p:ph type="sldNum" sz="quarter" idx="12"/>
          </p:nvPr>
        </p:nvSpPr>
        <p:spPr/>
        <p:txBody>
          <a:bodyPr/>
          <a:lstStyle/>
          <a:p>
            <a:fld id="{5B75B92E-C504-4F72-91D6-D83D77D1C380}" type="slidenum">
              <a:rPr lang="en-US" smtClean="0"/>
              <a:pPr/>
              <a:t>19</a:t>
            </a:fld>
            <a:endParaRPr lang="en-US" dirty="0"/>
          </a:p>
        </p:txBody>
      </p:sp>
    </p:spTree>
    <p:extLst>
      <p:ext uri="{BB962C8B-B14F-4D97-AF65-F5344CB8AC3E}">
        <p14:creationId xmlns:p14="http://schemas.microsoft.com/office/powerpoint/2010/main" val="282442589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048000" y="3886200"/>
            <a:ext cx="6096000" cy="1371600"/>
          </a:xfrm>
          <a:prstGeom prst="rect">
            <a:avLst/>
          </a:prstGeom>
          <a:solidFill>
            <a:srgbClr val="10253F">
              <a:alpha val="81961"/>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Slide Number Placeholder 4"/>
          <p:cNvSpPr>
            <a:spLocks noGrp="1"/>
          </p:cNvSpPr>
          <p:nvPr>
            <p:ph type="sldNum" sz="quarter" idx="12"/>
          </p:nvPr>
        </p:nvSpPr>
        <p:spPr>
          <a:xfrm>
            <a:off x="6705600" y="6492875"/>
            <a:ext cx="2133600" cy="365125"/>
          </a:xfrm>
        </p:spPr>
        <p:txBody>
          <a:bodyPr/>
          <a:lstStyle/>
          <a:p>
            <a:fld id="{5B75B92E-C504-4F72-91D6-D83D77D1C380}" type="slidenum">
              <a:rPr lang="en-US" smtClean="0"/>
              <a:pPr/>
              <a:t>2</a:t>
            </a:fld>
            <a:endParaRPr lang="en-US" dirty="0"/>
          </a:p>
        </p:txBody>
      </p:sp>
      <p:sp>
        <p:nvSpPr>
          <p:cNvPr id="5" name="TextBox 4"/>
          <p:cNvSpPr txBox="1"/>
          <p:nvPr/>
        </p:nvSpPr>
        <p:spPr>
          <a:xfrm>
            <a:off x="3073883" y="3962400"/>
            <a:ext cx="6096000" cy="1190069"/>
          </a:xfrm>
          <a:prstGeom prst="rect">
            <a:avLst/>
          </a:prstGeom>
          <a:noFill/>
        </p:spPr>
        <p:txBody>
          <a:bodyPr wrap="square" rtlCol="0">
            <a:spAutoFit/>
          </a:bodyPr>
          <a:lstStyle/>
          <a:p>
            <a:pPr>
              <a:lnSpc>
                <a:spcPct val="120000"/>
              </a:lnSpc>
            </a:pPr>
            <a:r>
              <a:rPr lang="en-US" sz="2000" b="1" dirty="0" smtClean="0">
                <a:solidFill>
                  <a:srgbClr val="F8D506"/>
                </a:solidFill>
                <a:effectLst>
                  <a:outerShdw blurRad="38100" dist="38100" dir="2700000" algn="tl">
                    <a:srgbClr val="000000">
                      <a:alpha val="43137"/>
                    </a:srgbClr>
                  </a:outerShdw>
                </a:effectLst>
              </a:rPr>
              <a:t>Section 1:</a:t>
            </a:r>
            <a:r>
              <a:rPr lang="en-US" sz="2000" b="1" dirty="0" smtClean="0">
                <a:solidFill>
                  <a:schemeClr val="accent1">
                    <a:lumMod val="20000"/>
                    <a:lumOff val="80000"/>
                  </a:schemeClr>
                </a:solidFill>
                <a:effectLst>
                  <a:outerShdw blurRad="38100" dist="38100" dir="2700000" algn="tl">
                    <a:srgbClr val="000000">
                      <a:alpha val="43137"/>
                    </a:srgbClr>
                  </a:outerShdw>
                </a:effectLst>
              </a:rPr>
              <a:t> </a:t>
            </a:r>
            <a:r>
              <a:rPr lang="en-US" sz="2000" b="1" dirty="0" smtClean="0">
                <a:solidFill>
                  <a:schemeClr val="accent1">
                    <a:lumMod val="20000"/>
                    <a:lumOff val="80000"/>
                  </a:schemeClr>
                </a:solidFill>
                <a:effectLst>
                  <a:outerShdw blurRad="38100" dist="38100" dir="2700000" algn="tl">
                    <a:srgbClr val="000000">
                      <a:alpha val="43137"/>
                    </a:srgbClr>
                  </a:outerShdw>
                </a:effectLst>
                <a:hlinkClick r:id="rId4" action="ppaction://hlinksldjump"/>
              </a:rPr>
              <a:t>Politics of the 1920s</a:t>
            </a:r>
            <a:endParaRPr lang="en-US" sz="2000" b="1" dirty="0" smtClean="0">
              <a:solidFill>
                <a:schemeClr val="accent1">
                  <a:lumMod val="20000"/>
                  <a:lumOff val="80000"/>
                </a:schemeClr>
              </a:solidFill>
              <a:effectLst>
                <a:outerShdw blurRad="38100" dist="38100" dir="2700000" algn="tl">
                  <a:srgbClr val="000000">
                    <a:alpha val="43137"/>
                  </a:srgbClr>
                </a:outerShdw>
              </a:effectLst>
            </a:endParaRPr>
          </a:p>
          <a:p>
            <a:pPr>
              <a:lnSpc>
                <a:spcPct val="120000"/>
              </a:lnSpc>
            </a:pPr>
            <a:r>
              <a:rPr lang="en-US" sz="2000" b="1" dirty="0" smtClean="0">
                <a:solidFill>
                  <a:srgbClr val="F8D506"/>
                </a:solidFill>
                <a:effectLst>
                  <a:outerShdw blurRad="38100" dist="38100" dir="2700000" algn="tl">
                    <a:srgbClr val="000000">
                      <a:alpha val="43137"/>
                    </a:srgbClr>
                  </a:outerShdw>
                </a:effectLst>
              </a:rPr>
              <a:t>Section 2:</a:t>
            </a:r>
            <a:r>
              <a:rPr lang="en-US" sz="2000" b="1" dirty="0" smtClean="0">
                <a:solidFill>
                  <a:schemeClr val="accent1">
                    <a:lumMod val="20000"/>
                    <a:lumOff val="80000"/>
                  </a:schemeClr>
                </a:solidFill>
                <a:effectLst>
                  <a:outerShdw blurRad="38100" dist="38100" dir="2700000" algn="tl">
                    <a:srgbClr val="000000">
                      <a:alpha val="43137"/>
                    </a:srgbClr>
                  </a:outerShdw>
                </a:effectLst>
              </a:rPr>
              <a:t> </a:t>
            </a:r>
            <a:r>
              <a:rPr lang="en-US" sz="2000" b="1" dirty="0" smtClean="0">
                <a:solidFill>
                  <a:schemeClr val="accent1">
                    <a:lumMod val="20000"/>
                    <a:lumOff val="80000"/>
                  </a:schemeClr>
                </a:solidFill>
                <a:effectLst>
                  <a:outerShdw blurRad="38100" dist="38100" dir="2700000" algn="tl">
                    <a:srgbClr val="000000">
                      <a:alpha val="43137"/>
                    </a:srgbClr>
                  </a:outerShdw>
                </a:effectLst>
                <a:hlinkClick r:id="rId5" action="ppaction://hlinksldjump"/>
              </a:rPr>
              <a:t>Huey Long Elected Governor</a:t>
            </a:r>
            <a:endParaRPr lang="en-US" sz="2000" b="1" dirty="0" smtClean="0">
              <a:solidFill>
                <a:schemeClr val="accent1">
                  <a:lumMod val="20000"/>
                  <a:lumOff val="80000"/>
                </a:schemeClr>
              </a:solidFill>
              <a:effectLst>
                <a:outerShdw blurRad="38100" dist="38100" dir="2700000" algn="tl">
                  <a:srgbClr val="000000">
                    <a:alpha val="43137"/>
                  </a:srgbClr>
                </a:outerShdw>
              </a:effectLst>
            </a:endParaRPr>
          </a:p>
          <a:p>
            <a:pPr>
              <a:lnSpc>
                <a:spcPct val="120000"/>
              </a:lnSpc>
            </a:pPr>
            <a:r>
              <a:rPr lang="en-US" sz="2000" b="1" dirty="0" smtClean="0">
                <a:solidFill>
                  <a:srgbClr val="F8D506"/>
                </a:solidFill>
                <a:effectLst>
                  <a:outerShdw blurRad="38100" dist="38100" dir="2700000" algn="tl">
                    <a:srgbClr val="000000">
                      <a:alpha val="43137"/>
                    </a:srgbClr>
                  </a:outerShdw>
                </a:effectLst>
              </a:rPr>
              <a:t>Section 3:</a:t>
            </a:r>
            <a:r>
              <a:rPr lang="en-US" sz="2000" b="1" dirty="0" smtClean="0">
                <a:solidFill>
                  <a:schemeClr val="accent1">
                    <a:lumMod val="20000"/>
                    <a:lumOff val="80000"/>
                  </a:schemeClr>
                </a:solidFill>
                <a:effectLst>
                  <a:outerShdw blurRad="38100" dist="38100" dir="2700000" algn="tl">
                    <a:srgbClr val="000000">
                      <a:alpha val="43137"/>
                    </a:srgbClr>
                  </a:outerShdw>
                </a:effectLst>
              </a:rPr>
              <a:t> </a:t>
            </a:r>
            <a:r>
              <a:rPr lang="en-US" sz="2000" b="1" dirty="0" smtClean="0">
                <a:solidFill>
                  <a:schemeClr val="accent1">
                    <a:lumMod val="20000"/>
                    <a:lumOff val="80000"/>
                  </a:schemeClr>
                </a:solidFill>
                <a:effectLst>
                  <a:outerShdw blurRad="38100" dist="38100" dir="2700000" algn="tl">
                    <a:srgbClr val="000000">
                      <a:alpha val="43137"/>
                    </a:srgbClr>
                  </a:outerShdw>
                </a:effectLst>
                <a:hlinkClick r:id="rId6" action="ppaction://hlinksldjump"/>
              </a:rPr>
              <a:t>Huey Long in the United States Senate</a:t>
            </a:r>
            <a:endParaRPr lang="en-US" sz="2000" b="1" dirty="0" smtClean="0">
              <a:solidFill>
                <a:schemeClr val="accent1">
                  <a:lumMod val="20000"/>
                  <a:lumOff val="80000"/>
                </a:schemeClr>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childTnLst>
                                </p:cTn>
                              </p:par>
                              <p:par>
                                <p:cTn id="11" presetID="39" presetClass="entr" presetSubtype="0" accel="10000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effectLst>
                  <a:outerShdw blurRad="38100" dist="38100" dir="2700000" algn="tl">
                    <a:srgbClr val="000000">
                      <a:alpha val="43137"/>
                    </a:srgbClr>
                  </a:outerShdw>
                </a:effectLst>
              </a:rPr>
              <a:t>Section 3: </a:t>
            </a:r>
            <a:r>
              <a:rPr lang="en-US" dirty="0" smtClean="0"/>
              <a:t>Huey Long in the United States Senate</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981200"/>
            <a:ext cx="8229600" cy="4144963"/>
          </a:xfrm>
        </p:spPr>
        <p:txBody>
          <a:bodyPr/>
          <a:lstStyle/>
          <a:p>
            <a:r>
              <a:rPr lang="en-US" dirty="0" smtClean="0"/>
              <a:t>Essential Question:</a:t>
            </a:r>
          </a:p>
          <a:p>
            <a:pPr lvl="1"/>
            <a:r>
              <a:rPr lang="en-US" dirty="0" smtClean="0">
                <a:solidFill>
                  <a:srgbClr val="080808"/>
                </a:solidFill>
              </a:rPr>
              <a:t>What was Huey Long like as a U.S. Senator, and what is his legacy?</a:t>
            </a:r>
            <a:endParaRPr lang="en-US" dirty="0" smtClean="0"/>
          </a:p>
          <a:p>
            <a:pPr lvl="1">
              <a:buFont typeface="Wingdings" pitchFamily="2" charset="2"/>
              <a:buChar char="Ø"/>
            </a:pPr>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20</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Section 3: Huey Long in the United States Senate</a:t>
            </a:r>
            <a:endParaRPr lang="en-US" dirty="0"/>
          </a:p>
        </p:txBody>
      </p:sp>
      <p:sp>
        <p:nvSpPr>
          <p:cNvPr id="3" name="Content Placeholder 2"/>
          <p:cNvSpPr>
            <a:spLocks noGrp="1"/>
          </p:cNvSpPr>
          <p:nvPr>
            <p:ph idx="1"/>
          </p:nvPr>
        </p:nvSpPr>
        <p:spPr>
          <a:xfrm>
            <a:off x="685800" y="1905000"/>
            <a:ext cx="8229600" cy="4419600"/>
          </a:xfrm>
        </p:spPr>
        <p:txBody>
          <a:bodyPr>
            <a:normAutofit/>
          </a:bodyPr>
          <a:lstStyle/>
          <a:p>
            <a:r>
              <a:rPr lang="en-US" dirty="0" smtClean="0"/>
              <a:t>What terms do I need to know? </a:t>
            </a:r>
          </a:p>
          <a:p>
            <a:pPr lvl="1"/>
            <a:r>
              <a:rPr lang="en-US" dirty="0" smtClean="0"/>
              <a:t>Great Depression</a:t>
            </a:r>
          </a:p>
          <a:p>
            <a:pPr lvl="1"/>
            <a:r>
              <a:rPr lang="en-US" dirty="0" smtClean="0"/>
              <a:t>Share Our Wealth program</a:t>
            </a:r>
          </a:p>
          <a:p>
            <a:pPr lvl="1"/>
            <a:r>
              <a:rPr lang="en-US" dirty="0" smtClean="0"/>
              <a:t>grassroots support</a:t>
            </a:r>
          </a:p>
          <a:p>
            <a:pPr lvl="1"/>
            <a:endParaRPr lang="en-US" dirty="0" smtClean="0"/>
          </a:p>
          <a:p>
            <a:pPr lvl="1">
              <a:buNone/>
            </a:pPr>
            <a:endParaRPr lang="en-US" dirty="0" smtClean="0"/>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21</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Introduction</a:t>
            </a:r>
            <a:endParaRPr lang="en-US" dirty="0"/>
          </a:p>
        </p:txBody>
      </p:sp>
      <p:sp>
        <p:nvSpPr>
          <p:cNvPr id="6" name="Content Placeholder 5"/>
          <p:cNvSpPr>
            <a:spLocks noGrp="1"/>
          </p:cNvSpPr>
          <p:nvPr>
            <p:ph idx="1"/>
          </p:nvPr>
        </p:nvSpPr>
        <p:spPr/>
        <p:txBody>
          <a:bodyPr>
            <a:noAutofit/>
          </a:bodyPr>
          <a:lstStyle/>
          <a:p>
            <a:r>
              <a:rPr lang="en-US" sz="2600" dirty="0" smtClean="0"/>
              <a:t>In 1930, Long won a seat in the U.S. Senate but refused to be sworn in until he could control the election of his replacement as governor.</a:t>
            </a:r>
          </a:p>
          <a:p>
            <a:r>
              <a:rPr lang="en-US" sz="2600" dirty="0" smtClean="0"/>
              <a:t>Long helped his loyal friend O. K. Allen win the election for governor in 1932.</a:t>
            </a:r>
          </a:p>
          <a:p>
            <a:r>
              <a:rPr lang="en-US" sz="2600" dirty="0" smtClean="0"/>
              <a:t>Long, now calling himself Kingfish, then traveled to Washington, DC, where he was sworn into the U.S. Senate on January 25, 1932.</a:t>
            </a:r>
          </a:p>
        </p:txBody>
      </p:sp>
      <p:sp>
        <p:nvSpPr>
          <p:cNvPr id="7" name="Slide Number Placeholder 6"/>
          <p:cNvSpPr>
            <a:spLocks noGrp="1"/>
          </p:cNvSpPr>
          <p:nvPr>
            <p:ph type="sldNum" sz="quarter" idx="12"/>
          </p:nvPr>
        </p:nvSpPr>
        <p:spPr/>
        <p:txBody>
          <a:bodyPr/>
          <a:lstStyle/>
          <a:p>
            <a:fld id="{5B75B92E-C504-4F72-91D6-D83D77D1C380}" type="slidenum">
              <a:rPr lang="en-US" smtClean="0"/>
              <a:pPr/>
              <a:t>22</a:t>
            </a:fld>
            <a:endParaRPr lang="en-US" dirty="0"/>
          </a:p>
        </p:txBody>
      </p:sp>
    </p:spTree>
    <p:extLst>
      <p:ext uri="{BB962C8B-B14F-4D97-AF65-F5344CB8AC3E}">
        <p14:creationId xmlns:p14="http://schemas.microsoft.com/office/powerpoint/2010/main" val="4049373302"/>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Senator Long Goes to Washington</a:t>
            </a:r>
            <a:endParaRPr lang="en-US" dirty="0"/>
          </a:p>
        </p:txBody>
      </p:sp>
      <p:sp>
        <p:nvSpPr>
          <p:cNvPr id="6" name="Content Placeholder 5"/>
          <p:cNvSpPr>
            <a:spLocks noGrp="1"/>
          </p:cNvSpPr>
          <p:nvPr>
            <p:ph idx="1"/>
          </p:nvPr>
        </p:nvSpPr>
        <p:spPr/>
        <p:txBody>
          <a:bodyPr>
            <a:noAutofit/>
          </a:bodyPr>
          <a:lstStyle/>
          <a:p>
            <a:pPr marL="762000" indent="-762000"/>
            <a:r>
              <a:rPr lang="en-US" sz="2800" dirty="0" smtClean="0">
                <a:cs typeface="Arial" charset="0"/>
              </a:rPr>
              <a:t>Instead of deferring to other senators for advise according to tradition, Long followed a familiar pattern.</a:t>
            </a:r>
          </a:p>
          <a:p>
            <a:pPr marL="762000" indent="-762000"/>
            <a:r>
              <a:rPr lang="en-US" sz="2800" dirty="0" smtClean="0">
                <a:cs typeface="Arial" charset="0"/>
              </a:rPr>
              <a:t>He ignored, or found ways around, rules or people who got in his way.</a:t>
            </a:r>
          </a:p>
          <a:p>
            <a:pPr marL="762000" indent="-762000"/>
            <a:r>
              <a:rPr lang="en-US" sz="2800" dirty="0" smtClean="0">
                <a:cs typeface="Arial" charset="0"/>
              </a:rPr>
              <a:t>Long gave long speeches, and he also enjoyed filibustering because it blocked legislation he opposed and raised his profile among the electorate.</a:t>
            </a:r>
          </a:p>
        </p:txBody>
      </p:sp>
      <p:sp>
        <p:nvSpPr>
          <p:cNvPr id="7" name="Slide Number Placeholder 6"/>
          <p:cNvSpPr>
            <a:spLocks noGrp="1"/>
          </p:cNvSpPr>
          <p:nvPr>
            <p:ph type="sldNum" sz="quarter" idx="12"/>
          </p:nvPr>
        </p:nvSpPr>
        <p:spPr/>
        <p:txBody>
          <a:bodyPr/>
          <a:lstStyle/>
          <a:p>
            <a:fld id="{5B75B92E-C504-4F72-91D6-D83D77D1C380}" type="slidenum">
              <a:rPr lang="en-US" smtClean="0"/>
              <a:pPr/>
              <a:t>23</a:t>
            </a:fld>
            <a:endParaRPr lang="en-US" dirty="0"/>
          </a:p>
        </p:txBody>
      </p:sp>
    </p:spTree>
    <p:extLst>
      <p:ext uri="{BB962C8B-B14F-4D97-AF65-F5344CB8AC3E}">
        <p14:creationId xmlns:p14="http://schemas.microsoft.com/office/powerpoint/2010/main" val="68637693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Broadening His Appeal</a:t>
            </a:r>
            <a:endParaRPr lang="en-US" dirty="0"/>
          </a:p>
        </p:txBody>
      </p:sp>
      <p:sp>
        <p:nvSpPr>
          <p:cNvPr id="6" name="Content Placeholder 5"/>
          <p:cNvSpPr>
            <a:spLocks noGrp="1"/>
          </p:cNvSpPr>
          <p:nvPr>
            <p:ph idx="1"/>
          </p:nvPr>
        </p:nvSpPr>
        <p:spPr/>
        <p:txBody>
          <a:bodyPr>
            <a:normAutofit/>
          </a:bodyPr>
          <a:lstStyle/>
          <a:p>
            <a:pPr marL="762000" indent="-762000"/>
            <a:r>
              <a:rPr lang="en-US" sz="2400" dirty="0" smtClean="0">
                <a:cs typeface="Arial" charset="0"/>
              </a:rPr>
              <a:t>In 1932, Long took his campaign truck fleet, which was complete with loudspeakers to broadcast his message, to Arkansas to rally and give speeches in support of the reelection of fellow Senator Hattie Caraway, who was finishing her husband’s term.</a:t>
            </a:r>
          </a:p>
          <a:p>
            <a:pPr marL="762000" indent="-762000"/>
            <a:r>
              <a:rPr lang="en-US" sz="2400" dirty="0" smtClean="0">
                <a:cs typeface="Arial" charset="0"/>
              </a:rPr>
              <a:t>With Long’s help, Caraway won, becoming the first female Senator.</a:t>
            </a:r>
          </a:p>
          <a:p>
            <a:pPr marL="762000" indent="-762000"/>
            <a:r>
              <a:rPr lang="en-US" sz="2400" dirty="0" smtClean="0">
                <a:cs typeface="Arial" charset="0"/>
              </a:rPr>
              <a:t>By using her reelection as an example, Long was able to show the amount of power he had outside of his own state.</a:t>
            </a:r>
          </a:p>
        </p:txBody>
      </p:sp>
      <p:sp>
        <p:nvSpPr>
          <p:cNvPr id="7" name="Slide Number Placeholder 6"/>
          <p:cNvSpPr>
            <a:spLocks noGrp="1"/>
          </p:cNvSpPr>
          <p:nvPr>
            <p:ph type="sldNum" sz="quarter" idx="12"/>
          </p:nvPr>
        </p:nvSpPr>
        <p:spPr/>
        <p:txBody>
          <a:bodyPr/>
          <a:lstStyle/>
          <a:p>
            <a:fld id="{5B75B92E-C504-4F72-91D6-D83D77D1C380}" type="slidenum">
              <a:rPr lang="en-US" smtClean="0"/>
              <a:pPr/>
              <a:t>24</a:t>
            </a:fld>
            <a:endParaRPr lang="en-US" dirty="0"/>
          </a:p>
        </p:txBody>
      </p:sp>
    </p:spTree>
    <p:extLst>
      <p:ext uri="{BB962C8B-B14F-4D97-AF65-F5344CB8AC3E}">
        <p14:creationId xmlns:p14="http://schemas.microsoft.com/office/powerpoint/2010/main" val="2032308163"/>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Louisiana during the Great Depression</a:t>
            </a:r>
            <a:endParaRPr lang="en-US" dirty="0"/>
          </a:p>
        </p:txBody>
      </p:sp>
      <p:sp>
        <p:nvSpPr>
          <p:cNvPr id="6" name="Content Placeholder 5"/>
          <p:cNvSpPr>
            <a:spLocks noGrp="1"/>
          </p:cNvSpPr>
          <p:nvPr>
            <p:ph idx="1"/>
          </p:nvPr>
        </p:nvSpPr>
        <p:spPr/>
        <p:txBody>
          <a:bodyPr>
            <a:normAutofit/>
          </a:bodyPr>
          <a:lstStyle/>
          <a:p>
            <a:pPr marL="762000" indent="-762000"/>
            <a:r>
              <a:rPr lang="en-US" sz="2400" dirty="0" smtClean="0">
                <a:cs typeface="Arial" charset="0"/>
              </a:rPr>
              <a:t>By the time Long entered the Senate, the nation had suffered through the Great Depression for three years.</a:t>
            </a:r>
          </a:p>
          <a:p>
            <a:pPr marL="762000" indent="-762000"/>
            <a:r>
              <a:rPr lang="en-US" sz="2400" dirty="0" smtClean="0">
                <a:cs typeface="Arial" charset="0"/>
              </a:rPr>
              <a:t>The </a:t>
            </a:r>
            <a:r>
              <a:rPr lang="en-US" sz="2400" b="1" dirty="0" smtClean="0">
                <a:cs typeface="Arial" charset="0"/>
              </a:rPr>
              <a:t>Great Depression</a:t>
            </a:r>
            <a:r>
              <a:rPr lang="en-US" sz="2400" dirty="0" smtClean="0">
                <a:cs typeface="Arial" charset="0"/>
              </a:rPr>
              <a:t> was the name given to the economic downturn after the stock market crashed in 1929.</a:t>
            </a:r>
          </a:p>
          <a:p>
            <a:pPr marL="762000" indent="-762000"/>
            <a:r>
              <a:rPr lang="en-US" sz="2400" dirty="0" smtClean="0">
                <a:cs typeface="Arial" charset="0"/>
              </a:rPr>
              <a:t>Most rural and agricultural-based areas with farming families were hit hard economically.</a:t>
            </a:r>
          </a:p>
          <a:p>
            <a:pPr marL="762000" indent="-762000"/>
            <a:r>
              <a:rPr lang="en-US" sz="2400" dirty="0" smtClean="0">
                <a:cs typeface="Arial" charset="0"/>
              </a:rPr>
              <a:t>While they could normally grow enough to feed themselves, people in cities had no place for gardens.</a:t>
            </a:r>
          </a:p>
          <a:p>
            <a:pPr marL="762000" indent="-762000"/>
            <a:r>
              <a:rPr lang="en-US" sz="2400" dirty="0" smtClean="0">
                <a:cs typeface="Arial" charset="0"/>
              </a:rPr>
              <a:t>Many families ended up coming very close to starvation.</a:t>
            </a:r>
          </a:p>
          <a:p>
            <a:pPr marL="762000" indent="-762000"/>
            <a:endParaRPr lang="en-US" sz="2400" dirty="0" smtClean="0">
              <a:cs typeface="Arial" charset="0"/>
            </a:endParaRPr>
          </a:p>
        </p:txBody>
      </p:sp>
      <p:sp>
        <p:nvSpPr>
          <p:cNvPr id="7" name="Slide Number Placeholder 6"/>
          <p:cNvSpPr>
            <a:spLocks noGrp="1"/>
          </p:cNvSpPr>
          <p:nvPr>
            <p:ph type="sldNum" sz="quarter" idx="12"/>
          </p:nvPr>
        </p:nvSpPr>
        <p:spPr/>
        <p:txBody>
          <a:bodyPr/>
          <a:lstStyle/>
          <a:p>
            <a:fld id="{5B75B92E-C504-4F72-91D6-D83D77D1C380}" type="slidenum">
              <a:rPr lang="en-US" smtClean="0"/>
              <a:pPr/>
              <a:t>25</a:t>
            </a:fld>
            <a:endParaRPr lang="en-US" dirty="0"/>
          </a:p>
        </p:txBody>
      </p:sp>
    </p:spTree>
    <p:extLst>
      <p:ext uri="{BB962C8B-B14F-4D97-AF65-F5344CB8AC3E}">
        <p14:creationId xmlns:p14="http://schemas.microsoft.com/office/powerpoint/2010/main" val="2032308163"/>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9151"/>
            <a:ext cx="8229600" cy="1143000"/>
          </a:xfrm>
        </p:spPr>
        <p:txBody>
          <a:bodyPr>
            <a:normAutofit/>
          </a:bodyPr>
          <a:lstStyle/>
          <a:p>
            <a:r>
              <a:rPr lang="en-US" dirty="0" smtClean="0"/>
              <a:t>Share Our Wealth</a:t>
            </a:r>
            <a:endParaRPr lang="en-US" dirty="0"/>
          </a:p>
        </p:txBody>
      </p:sp>
      <p:sp>
        <p:nvSpPr>
          <p:cNvPr id="6" name="Content Placeholder 5"/>
          <p:cNvSpPr>
            <a:spLocks noGrp="1"/>
          </p:cNvSpPr>
          <p:nvPr>
            <p:ph idx="1"/>
          </p:nvPr>
        </p:nvSpPr>
        <p:spPr>
          <a:xfrm>
            <a:off x="457200" y="1371600"/>
            <a:ext cx="8229600" cy="4525963"/>
          </a:xfrm>
        </p:spPr>
        <p:txBody>
          <a:bodyPr>
            <a:normAutofit/>
          </a:bodyPr>
          <a:lstStyle/>
          <a:p>
            <a:pPr marL="762000" indent="-762000"/>
            <a:r>
              <a:rPr lang="en-US" sz="2800" dirty="0" smtClean="0">
                <a:cs typeface="Arial" charset="0"/>
              </a:rPr>
              <a:t>During the Great Depression, Long’s populist message appealed to the poor, much like his messages after the Flood of 1927.</a:t>
            </a:r>
          </a:p>
          <a:p>
            <a:pPr marL="762000" indent="-762000"/>
            <a:r>
              <a:rPr lang="en-US" sz="2800" dirty="0" smtClean="0">
                <a:cs typeface="Arial" charset="0"/>
              </a:rPr>
              <a:t>Using the radio, Long listed his proposals for how to end the Depression and created his set of ideas called </a:t>
            </a:r>
            <a:r>
              <a:rPr lang="en-US" sz="2800" b="1" dirty="0" smtClean="0">
                <a:cs typeface="Arial" charset="0"/>
              </a:rPr>
              <a:t>Share Our Wealth</a:t>
            </a:r>
            <a:r>
              <a:rPr lang="en-US" sz="2800" dirty="0" smtClean="0">
                <a:cs typeface="Arial" charset="0"/>
              </a:rPr>
              <a:t>.</a:t>
            </a:r>
          </a:p>
          <a:p>
            <a:pPr marL="762000" indent="-762000"/>
            <a:r>
              <a:rPr lang="en-US" sz="2800" dirty="0" smtClean="0">
                <a:cs typeface="Arial" charset="0"/>
              </a:rPr>
              <a:t>Share Our Wealth was a set of ideas, later a program, focused on making all Americans economically equal in order for all to have food, a house, and security in their old age.</a:t>
            </a:r>
          </a:p>
        </p:txBody>
      </p:sp>
      <p:sp>
        <p:nvSpPr>
          <p:cNvPr id="7" name="Slide Number Placeholder 6"/>
          <p:cNvSpPr>
            <a:spLocks noGrp="1"/>
          </p:cNvSpPr>
          <p:nvPr>
            <p:ph type="sldNum" sz="quarter" idx="12"/>
          </p:nvPr>
        </p:nvSpPr>
        <p:spPr/>
        <p:txBody>
          <a:bodyPr/>
          <a:lstStyle/>
          <a:p>
            <a:fld id="{5B75B92E-C504-4F72-91D6-D83D77D1C380}" type="slidenum">
              <a:rPr lang="en-US" smtClean="0"/>
              <a:pPr/>
              <a:t>26</a:t>
            </a:fld>
            <a:endParaRPr lang="en-US" dirty="0"/>
          </a:p>
        </p:txBody>
      </p:sp>
      <p:sp>
        <p:nvSpPr>
          <p:cNvPr id="2" name="TextBox 1"/>
          <p:cNvSpPr txBox="1"/>
          <p:nvPr/>
        </p:nvSpPr>
        <p:spPr>
          <a:xfrm>
            <a:off x="4800600" y="5486400"/>
            <a:ext cx="3962400" cy="369332"/>
          </a:xfrm>
          <a:prstGeom prst="rect">
            <a:avLst/>
          </a:prstGeom>
          <a:noFill/>
        </p:spPr>
        <p:txBody>
          <a:bodyPr wrap="square" rtlCol="0">
            <a:spAutoFit/>
          </a:bodyPr>
          <a:lstStyle/>
          <a:p>
            <a:pPr algn="r"/>
            <a:r>
              <a:rPr lang="en-US" i="1" dirty="0" smtClean="0">
                <a:hlinkClick r:id="rId3"/>
              </a:rPr>
              <a:t>Share Our Wealth </a:t>
            </a:r>
            <a:r>
              <a:rPr lang="en-US" dirty="0" smtClean="0">
                <a:hlinkClick r:id="rId3"/>
              </a:rPr>
              <a:t>recording</a:t>
            </a:r>
            <a:endParaRPr lang="en-US" dirty="0"/>
          </a:p>
        </p:txBody>
      </p:sp>
    </p:spTree>
    <p:extLst>
      <p:ext uri="{BB962C8B-B14F-4D97-AF65-F5344CB8AC3E}">
        <p14:creationId xmlns:p14="http://schemas.microsoft.com/office/powerpoint/2010/main" val="2032308163"/>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dirty="0" smtClean="0"/>
              <a:t>Share Our Wealth – continued</a:t>
            </a:r>
            <a:endParaRPr lang="en-US" dirty="0"/>
          </a:p>
        </p:txBody>
      </p:sp>
      <p:sp>
        <p:nvSpPr>
          <p:cNvPr id="6" name="Content Placeholder 5"/>
          <p:cNvSpPr>
            <a:spLocks noGrp="1"/>
          </p:cNvSpPr>
          <p:nvPr>
            <p:ph idx="1"/>
          </p:nvPr>
        </p:nvSpPr>
        <p:spPr>
          <a:xfrm>
            <a:off x="457200" y="1295400"/>
            <a:ext cx="8229600" cy="4525963"/>
          </a:xfrm>
        </p:spPr>
        <p:txBody>
          <a:bodyPr>
            <a:noAutofit/>
          </a:bodyPr>
          <a:lstStyle/>
          <a:p>
            <a:pPr marL="762000" indent="-762000"/>
            <a:r>
              <a:rPr lang="en-US" sz="2800" dirty="0" smtClean="0">
                <a:cs typeface="Arial" charset="0"/>
              </a:rPr>
              <a:t>In a period of widespread economic distress, Long’s ideas were very appealing to much of the nation’s poor.</a:t>
            </a:r>
          </a:p>
          <a:p>
            <a:pPr marL="762000" indent="-762000"/>
            <a:r>
              <a:rPr lang="en-US" sz="2800" dirty="0" smtClean="0">
                <a:cs typeface="Arial" charset="0"/>
              </a:rPr>
              <a:t>Many Share Our Wealth societies sprang up around the nation, with more than four million members by 1935.</a:t>
            </a:r>
            <a:r>
              <a:rPr lang="en-US" sz="2800" dirty="0">
                <a:cs typeface="Arial" charset="0"/>
              </a:rPr>
              <a:t> </a:t>
            </a:r>
            <a:endParaRPr lang="en-US" sz="2800" dirty="0" smtClean="0">
              <a:cs typeface="Arial" charset="0"/>
            </a:endParaRPr>
          </a:p>
          <a:p>
            <a:pPr marL="762000" indent="-762000"/>
            <a:r>
              <a:rPr lang="en-US" sz="2800" dirty="0" smtClean="0">
                <a:cs typeface="Arial" charset="0"/>
              </a:rPr>
              <a:t>Long’s </a:t>
            </a:r>
            <a:r>
              <a:rPr lang="en-US" sz="2800" dirty="0">
                <a:cs typeface="Arial" charset="0"/>
              </a:rPr>
              <a:t>final political step in his plan was to run for the presidency, and </a:t>
            </a:r>
            <a:r>
              <a:rPr lang="en-US" sz="2800" b="1" dirty="0">
                <a:cs typeface="Arial" charset="0"/>
              </a:rPr>
              <a:t>grassroots support</a:t>
            </a:r>
            <a:r>
              <a:rPr lang="en-US" sz="2800" dirty="0">
                <a:cs typeface="Arial" charset="0"/>
              </a:rPr>
              <a:t>, or support from ordinary people, certainly helped.</a:t>
            </a:r>
          </a:p>
          <a:p>
            <a:pPr marL="762000" indent="-762000"/>
            <a:r>
              <a:rPr lang="en-US" sz="2800" dirty="0">
                <a:cs typeface="Arial" charset="0"/>
              </a:rPr>
              <a:t>He would regularly return to Louisiana to ensure his plans were being carried out by the state’s offices.</a:t>
            </a:r>
          </a:p>
          <a:p>
            <a:pPr marL="762000" indent="-762000"/>
            <a:endParaRPr lang="en-US" sz="2800" dirty="0" smtClean="0">
              <a:cs typeface="Arial" charset="0"/>
            </a:endParaRPr>
          </a:p>
        </p:txBody>
      </p:sp>
      <p:sp>
        <p:nvSpPr>
          <p:cNvPr id="7" name="Slide Number Placeholder 6"/>
          <p:cNvSpPr>
            <a:spLocks noGrp="1"/>
          </p:cNvSpPr>
          <p:nvPr>
            <p:ph type="sldNum" sz="quarter" idx="12"/>
          </p:nvPr>
        </p:nvSpPr>
        <p:spPr/>
        <p:txBody>
          <a:bodyPr/>
          <a:lstStyle/>
          <a:p>
            <a:fld id="{5B75B92E-C504-4F72-91D6-D83D77D1C380}" type="slidenum">
              <a:rPr lang="en-US" smtClean="0"/>
              <a:pPr/>
              <a:t>27</a:t>
            </a:fld>
            <a:endParaRPr lang="en-US" dirty="0"/>
          </a:p>
        </p:txBody>
      </p:sp>
      <p:sp>
        <p:nvSpPr>
          <p:cNvPr id="2" name="TextBox 1"/>
          <p:cNvSpPr txBox="1"/>
          <p:nvPr/>
        </p:nvSpPr>
        <p:spPr>
          <a:xfrm>
            <a:off x="4419600" y="6096000"/>
            <a:ext cx="4724400" cy="369332"/>
          </a:xfrm>
          <a:prstGeom prst="rect">
            <a:avLst/>
          </a:prstGeom>
          <a:noFill/>
        </p:spPr>
        <p:txBody>
          <a:bodyPr wrap="square" rtlCol="0">
            <a:spAutoFit/>
          </a:bodyPr>
          <a:lstStyle/>
          <a:p>
            <a:pPr algn="r"/>
            <a:r>
              <a:rPr lang="en-US" dirty="0" smtClean="0">
                <a:hlinkClick r:id="rId3"/>
              </a:rPr>
              <a:t>Huey Long Newsreel: Louisiana's Kingfish</a:t>
            </a:r>
            <a:endParaRPr lang="en-US" dirty="0"/>
          </a:p>
        </p:txBody>
      </p:sp>
    </p:spTree>
    <p:extLst>
      <p:ext uri="{BB962C8B-B14F-4D97-AF65-F5344CB8AC3E}">
        <p14:creationId xmlns:p14="http://schemas.microsoft.com/office/powerpoint/2010/main" val="232766491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176"/>
            <a:ext cx="8229600" cy="808024"/>
          </a:xfrm>
        </p:spPr>
        <p:txBody>
          <a:bodyPr>
            <a:normAutofit/>
          </a:bodyPr>
          <a:lstStyle/>
          <a:p>
            <a:r>
              <a:rPr lang="en-US" dirty="0" smtClean="0"/>
              <a:t>Public Works</a:t>
            </a:r>
            <a:endParaRPr lang="en-US" dirty="0"/>
          </a:p>
        </p:txBody>
      </p:sp>
      <p:sp>
        <p:nvSpPr>
          <p:cNvPr id="6" name="Content Placeholder 5"/>
          <p:cNvSpPr>
            <a:spLocks noGrp="1"/>
          </p:cNvSpPr>
          <p:nvPr>
            <p:ph idx="1"/>
          </p:nvPr>
        </p:nvSpPr>
        <p:spPr>
          <a:xfrm>
            <a:off x="152400" y="914400"/>
            <a:ext cx="8839200" cy="5562600"/>
          </a:xfrm>
        </p:spPr>
        <p:txBody>
          <a:bodyPr>
            <a:noAutofit/>
          </a:bodyPr>
          <a:lstStyle/>
          <a:p>
            <a:pPr marL="762000" indent="-762000">
              <a:lnSpc>
                <a:spcPct val="100000"/>
              </a:lnSpc>
            </a:pPr>
            <a:r>
              <a:rPr lang="en-US" sz="2400" dirty="0" smtClean="0">
                <a:cs typeface="Arial" charset="0"/>
              </a:rPr>
              <a:t>Governor O. K. Allen continued the program of public </a:t>
            </a:r>
            <a:r>
              <a:rPr lang="en-US" sz="2400" dirty="0" smtClean="0">
                <a:cs typeface="Arial" charset="0"/>
              </a:rPr>
              <a:t>works </a:t>
            </a:r>
            <a:r>
              <a:rPr lang="en-US" sz="2400" dirty="0" smtClean="0">
                <a:cs typeface="Arial" charset="0"/>
              </a:rPr>
              <a:t>started when Long was governor.</a:t>
            </a:r>
          </a:p>
          <a:p>
            <a:pPr marL="762000" indent="-762000">
              <a:lnSpc>
                <a:spcPct val="100000"/>
              </a:lnSpc>
            </a:pPr>
            <a:r>
              <a:rPr lang="en-US" sz="2400" dirty="0" smtClean="0">
                <a:cs typeface="Arial" charset="0"/>
              </a:rPr>
              <a:t>Long oversaw both new road and bridge construction in the state, as well as the drive for a new State Capitol building, which is still the tallest capitol building in the nation.</a:t>
            </a:r>
          </a:p>
          <a:p>
            <a:pPr marL="762000" indent="-762000">
              <a:lnSpc>
                <a:spcPct val="100000"/>
              </a:lnSpc>
            </a:pPr>
            <a:r>
              <a:rPr lang="en-US" sz="2400" dirty="0" smtClean="0">
                <a:cs typeface="Arial" charset="0"/>
              </a:rPr>
              <a:t>However, Long found ways to cut corners in order for his programs to succeed.</a:t>
            </a:r>
          </a:p>
          <a:p>
            <a:pPr marL="762000" indent="-762000">
              <a:lnSpc>
                <a:spcPct val="100000"/>
              </a:lnSpc>
            </a:pPr>
            <a:r>
              <a:rPr lang="en-US" sz="2400" dirty="0" smtClean="0">
                <a:cs typeface="Arial" charset="0"/>
              </a:rPr>
              <a:t>More than 3,500 miles of paved roads were constructed during his first term, but they were narrower than the national standard by 4 feet.</a:t>
            </a:r>
          </a:p>
          <a:p>
            <a:pPr marL="762000" indent="-762000">
              <a:lnSpc>
                <a:spcPct val="100000"/>
              </a:lnSpc>
            </a:pPr>
            <a:r>
              <a:rPr lang="en-US" sz="2400" dirty="0" smtClean="0">
                <a:cs typeface="Arial" charset="0"/>
              </a:rPr>
              <a:t>Also, many people were receiving kickbacks and payoffs.</a:t>
            </a:r>
          </a:p>
        </p:txBody>
      </p:sp>
      <p:sp>
        <p:nvSpPr>
          <p:cNvPr id="7" name="Slide Number Placeholder 6"/>
          <p:cNvSpPr>
            <a:spLocks noGrp="1"/>
          </p:cNvSpPr>
          <p:nvPr>
            <p:ph type="sldNum" sz="quarter" idx="12"/>
          </p:nvPr>
        </p:nvSpPr>
        <p:spPr/>
        <p:txBody>
          <a:bodyPr/>
          <a:lstStyle/>
          <a:p>
            <a:fld id="{5B75B92E-C504-4F72-91D6-D83D77D1C380}" type="slidenum">
              <a:rPr lang="en-US" smtClean="0"/>
              <a:pPr/>
              <a:t>28</a:t>
            </a:fld>
            <a:endParaRPr lang="en-US" dirty="0"/>
          </a:p>
        </p:txBody>
      </p:sp>
    </p:spTree>
    <p:extLst>
      <p:ext uri="{BB962C8B-B14F-4D97-AF65-F5344CB8AC3E}">
        <p14:creationId xmlns:p14="http://schemas.microsoft.com/office/powerpoint/2010/main" val="1883002609"/>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914400"/>
          </a:xfrm>
        </p:spPr>
        <p:txBody>
          <a:bodyPr>
            <a:normAutofit/>
          </a:bodyPr>
          <a:lstStyle/>
          <a:p>
            <a:r>
              <a:rPr lang="en-US" dirty="0" smtClean="0"/>
              <a:t>Was Long a Dictator?</a:t>
            </a:r>
            <a:endParaRPr lang="en-US" dirty="0"/>
          </a:p>
        </p:txBody>
      </p:sp>
      <p:sp>
        <p:nvSpPr>
          <p:cNvPr id="6" name="Content Placeholder 5"/>
          <p:cNvSpPr>
            <a:spLocks noGrp="1"/>
          </p:cNvSpPr>
          <p:nvPr>
            <p:ph idx="1"/>
          </p:nvPr>
        </p:nvSpPr>
        <p:spPr>
          <a:xfrm>
            <a:off x="304800" y="1066800"/>
            <a:ext cx="8686800" cy="5334000"/>
          </a:xfrm>
        </p:spPr>
        <p:txBody>
          <a:bodyPr>
            <a:noAutofit/>
          </a:bodyPr>
          <a:lstStyle/>
          <a:p>
            <a:pPr marL="762000" indent="-762000"/>
            <a:r>
              <a:rPr lang="en-US" sz="2800" dirty="0" smtClean="0">
                <a:cs typeface="Arial" charset="0"/>
              </a:rPr>
              <a:t>This question actually does have some basis in fact, since he was serving as Senator, yet he still controlled the state’s government.</a:t>
            </a:r>
          </a:p>
          <a:p>
            <a:pPr marL="762000" indent="-762000"/>
            <a:r>
              <a:rPr lang="en-US" sz="2800" dirty="0" smtClean="0">
                <a:cs typeface="Arial" charset="0"/>
              </a:rPr>
              <a:t>There were many critics of Long’s dictatorial tactics, including many newspapers in Louisiana.</a:t>
            </a:r>
          </a:p>
          <a:p>
            <a:pPr marL="762000" indent="-762000"/>
            <a:r>
              <a:rPr lang="en-US" sz="2800" dirty="0" smtClean="0">
                <a:cs typeface="Arial" charset="0"/>
              </a:rPr>
              <a:t>Most critics were concerned that Long’s rising profile would spread these tactics if he became president.</a:t>
            </a:r>
          </a:p>
          <a:p>
            <a:pPr marL="762000" indent="-762000"/>
            <a:r>
              <a:rPr lang="en-US" sz="2800" dirty="0" smtClean="0">
                <a:cs typeface="Arial" charset="0"/>
              </a:rPr>
              <a:t>To prevent assassination, Long travelled with armed guards and created the Bureau of Investigation, a state police force under his control.</a:t>
            </a:r>
          </a:p>
        </p:txBody>
      </p:sp>
      <p:sp>
        <p:nvSpPr>
          <p:cNvPr id="7" name="Slide Number Placeholder 6"/>
          <p:cNvSpPr>
            <a:spLocks noGrp="1"/>
          </p:cNvSpPr>
          <p:nvPr>
            <p:ph type="sldNum" sz="quarter" idx="12"/>
          </p:nvPr>
        </p:nvSpPr>
        <p:spPr/>
        <p:txBody>
          <a:bodyPr/>
          <a:lstStyle/>
          <a:p>
            <a:fld id="{5B75B92E-C504-4F72-91D6-D83D77D1C380}" type="slidenum">
              <a:rPr lang="en-US" smtClean="0"/>
              <a:pPr/>
              <a:t>29</a:t>
            </a:fld>
            <a:endParaRPr lang="en-US" dirty="0"/>
          </a:p>
        </p:txBody>
      </p:sp>
    </p:spTree>
    <p:extLst>
      <p:ext uri="{BB962C8B-B14F-4D97-AF65-F5344CB8AC3E}">
        <p14:creationId xmlns:p14="http://schemas.microsoft.com/office/powerpoint/2010/main" val="1249723968"/>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effectLst>
                  <a:outerShdw blurRad="38100" dist="38100" dir="2700000" algn="tl">
                    <a:srgbClr val="000000">
                      <a:alpha val="43137"/>
                    </a:srgbClr>
                  </a:outerShdw>
                </a:effectLst>
              </a:rPr>
              <a:t>Section 1: Politics of the 1920s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342900" lvl="1" indent="-342900">
              <a:buFont typeface="Wingdings" pitchFamily="2" charset="2"/>
              <a:buChar char="Ø"/>
            </a:pPr>
            <a:r>
              <a:rPr lang="en-US" sz="3200" dirty="0" smtClean="0"/>
              <a:t>Essential Question:</a:t>
            </a:r>
            <a:endParaRPr lang="en-US" sz="2800" dirty="0" smtClean="0"/>
          </a:p>
          <a:p>
            <a:pPr marL="742950" lvl="2" indent="-342900">
              <a:buFont typeface="Arial" pitchFamily="34" charset="0"/>
              <a:buChar char="•"/>
            </a:pPr>
            <a:r>
              <a:rPr lang="en-US" sz="2800" dirty="0" smtClean="0"/>
              <a:t>How did the Flood of 1927 and prohibition lead to the popularity of Huey Long?</a:t>
            </a:r>
          </a:p>
          <a:p>
            <a:endParaRPr lang="en-US" dirty="0" smtClean="0"/>
          </a:p>
          <a:p>
            <a:pPr lvl="1">
              <a:buFont typeface="Wingdings" pitchFamily="2" charset="2"/>
              <a:buChar char="Ø"/>
            </a:pPr>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3</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143000"/>
          </a:xfrm>
        </p:spPr>
        <p:txBody>
          <a:bodyPr>
            <a:normAutofit/>
          </a:bodyPr>
          <a:lstStyle/>
          <a:p>
            <a:r>
              <a:rPr lang="en-US" dirty="0" smtClean="0"/>
              <a:t>Long’s Final Days</a:t>
            </a:r>
            <a:endParaRPr lang="en-US" dirty="0"/>
          </a:p>
        </p:txBody>
      </p:sp>
      <p:sp>
        <p:nvSpPr>
          <p:cNvPr id="6" name="Content Placeholder 5"/>
          <p:cNvSpPr>
            <a:spLocks noGrp="1"/>
          </p:cNvSpPr>
          <p:nvPr>
            <p:ph idx="1"/>
          </p:nvPr>
        </p:nvSpPr>
        <p:spPr>
          <a:xfrm>
            <a:off x="228600" y="1219200"/>
            <a:ext cx="8686800" cy="5181600"/>
          </a:xfrm>
        </p:spPr>
        <p:txBody>
          <a:bodyPr>
            <a:normAutofit/>
          </a:bodyPr>
          <a:lstStyle/>
          <a:p>
            <a:pPr marL="762000" indent="-762000">
              <a:lnSpc>
                <a:spcPct val="100000"/>
              </a:lnSpc>
            </a:pPr>
            <a:r>
              <a:rPr lang="en-US" sz="2400" dirty="0" smtClean="0">
                <a:cs typeface="Arial" charset="0"/>
              </a:rPr>
              <a:t>Long announced his intention to run for president in 1936.</a:t>
            </a:r>
          </a:p>
          <a:p>
            <a:pPr marL="762000" indent="-762000">
              <a:lnSpc>
                <a:spcPct val="100000"/>
              </a:lnSpc>
            </a:pPr>
            <a:r>
              <a:rPr lang="en-US" sz="2400" dirty="0" smtClean="0">
                <a:cs typeface="Arial" charset="0"/>
              </a:rPr>
              <a:t>As Senator Long was speaking with other legislators in the State Capitol and rounded the corner, young surgeon Carl Weiss approached.</a:t>
            </a:r>
          </a:p>
          <a:p>
            <a:pPr marL="762000" indent="-762000">
              <a:lnSpc>
                <a:spcPct val="100000"/>
              </a:lnSpc>
            </a:pPr>
            <a:r>
              <a:rPr lang="en-US" sz="2400" dirty="0" smtClean="0">
                <a:cs typeface="Arial" charset="0"/>
              </a:rPr>
              <a:t>Many believe that he simply wished to confront Long about legislation regarding the removal of his father-in-law, an anti-Long judge.</a:t>
            </a:r>
          </a:p>
          <a:p>
            <a:pPr marL="762000" indent="-762000">
              <a:lnSpc>
                <a:spcPct val="100000"/>
              </a:lnSpc>
            </a:pPr>
            <a:r>
              <a:rPr lang="en-US" sz="2400" dirty="0" smtClean="0">
                <a:cs typeface="Arial" charset="0"/>
              </a:rPr>
              <a:t>Long’s bodyguards testified otherwise, stating that Weiss shot Senator Long point-blank.</a:t>
            </a:r>
          </a:p>
          <a:p>
            <a:pPr marL="762000" indent="-762000">
              <a:lnSpc>
                <a:spcPct val="100000"/>
              </a:lnSpc>
            </a:pPr>
            <a:r>
              <a:rPr lang="en-US" sz="2400" dirty="0" smtClean="0">
                <a:cs typeface="Arial" charset="0"/>
              </a:rPr>
              <a:t>Long turned and ran for a nearby stairwell while his bodyguards riddled Weiss with sixty bullets, killing him instantly.</a:t>
            </a:r>
          </a:p>
          <a:p>
            <a:pPr marL="762000" indent="-762000"/>
            <a:endParaRPr lang="en-US" sz="2400" dirty="0" smtClean="0">
              <a:cs typeface="Arial" charset="0"/>
            </a:endParaRPr>
          </a:p>
        </p:txBody>
      </p:sp>
      <p:sp>
        <p:nvSpPr>
          <p:cNvPr id="7" name="Slide Number Placeholder 6"/>
          <p:cNvSpPr>
            <a:spLocks noGrp="1"/>
          </p:cNvSpPr>
          <p:nvPr>
            <p:ph type="sldNum" sz="quarter" idx="12"/>
          </p:nvPr>
        </p:nvSpPr>
        <p:spPr/>
        <p:txBody>
          <a:bodyPr/>
          <a:lstStyle/>
          <a:p>
            <a:fld id="{5B75B92E-C504-4F72-91D6-D83D77D1C380}" type="slidenum">
              <a:rPr lang="en-US" smtClean="0"/>
              <a:pPr/>
              <a:t>30</a:t>
            </a:fld>
            <a:endParaRPr lang="en-US" dirty="0"/>
          </a:p>
        </p:txBody>
      </p:sp>
    </p:spTree>
    <p:extLst>
      <p:ext uri="{BB962C8B-B14F-4D97-AF65-F5344CB8AC3E}">
        <p14:creationId xmlns:p14="http://schemas.microsoft.com/office/powerpoint/2010/main" val="2772572712"/>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Long’s Final Days – continued</a:t>
            </a:r>
            <a:endParaRPr lang="en-US" dirty="0"/>
          </a:p>
        </p:txBody>
      </p:sp>
      <p:sp>
        <p:nvSpPr>
          <p:cNvPr id="6" name="Content Placeholder 5"/>
          <p:cNvSpPr>
            <a:spLocks noGrp="1"/>
          </p:cNvSpPr>
          <p:nvPr>
            <p:ph idx="1"/>
          </p:nvPr>
        </p:nvSpPr>
        <p:spPr/>
        <p:txBody>
          <a:bodyPr>
            <a:normAutofit/>
          </a:bodyPr>
          <a:lstStyle/>
          <a:p>
            <a:pPr marL="762000" indent="-762000">
              <a:lnSpc>
                <a:spcPct val="90000"/>
              </a:lnSpc>
            </a:pPr>
            <a:r>
              <a:rPr lang="en-US" sz="2400" dirty="0" smtClean="0">
                <a:cs typeface="Arial" charset="0"/>
              </a:rPr>
              <a:t>Long was taken to the hospital, where the bullet was removed, but a nicked kidney kept bleeding internally.</a:t>
            </a:r>
          </a:p>
          <a:p>
            <a:pPr marL="762000" indent="-762000">
              <a:lnSpc>
                <a:spcPct val="90000"/>
              </a:lnSpc>
            </a:pPr>
            <a:r>
              <a:rPr lang="en-US" sz="2400" dirty="0" smtClean="0">
                <a:cs typeface="Arial" charset="0"/>
              </a:rPr>
              <a:t>He died in the morning of Sept. 10, 1935, two days after being shot.</a:t>
            </a:r>
          </a:p>
          <a:p>
            <a:pPr marL="762000" indent="-762000">
              <a:lnSpc>
                <a:spcPct val="90000"/>
              </a:lnSpc>
            </a:pPr>
            <a:r>
              <a:rPr lang="en-US" sz="2400" dirty="0" smtClean="0">
                <a:cs typeface="Arial" charset="0"/>
              </a:rPr>
              <a:t>Despite his many enemies and controversial reputation, his supporters regarded him as a hero for the common man.</a:t>
            </a:r>
          </a:p>
          <a:p>
            <a:pPr marL="762000" indent="-762000">
              <a:lnSpc>
                <a:spcPct val="90000"/>
              </a:lnSpc>
            </a:pPr>
            <a:r>
              <a:rPr lang="en-US" sz="2400" dirty="0" smtClean="0">
                <a:cs typeface="Arial" charset="0"/>
              </a:rPr>
              <a:t>He was buried on the Capitol grounds, </a:t>
            </a:r>
            <a:r>
              <a:rPr lang="en-US" sz="2400" dirty="0" smtClean="0">
                <a:cs typeface="Arial" charset="0"/>
              </a:rPr>
              <a:t>where </a:t>
            </a:r>
            <a:r>
              <a:rPr lang="en-US" sz="2400" dirty="0" smtClean="0">
                <a:cs typeface="Arial" charset="0"/>
              </a:rPr>
              <a:t>years later, a statue was </a:t>
            </a:r>
            <a:r>
              <a:rPr lang="en-US" sz="2400" dirty="0" smtClean="0">
                <a:cs typeface="Arial" charset="0"/>
              </a:rPr>
              <a:t>placed </a:t>
            </a:r>
            <a:r>
              <a:rPr lang="en-US" sz="2400" dirty="0" smtClean="0">
                <a:cs typeface="Arial" charset="0"/>
              </a:rPr>
              <a:t>over the site representing his work.</a:t>
            </a:r>
          </a:p>
          <a:p>
            <a:pPr marL="762000" indent="-762000"/>
            <a:endParaRPr lang="en-US" sz="2400" dirty="0" smtClean="0">
              <a:cs typeface="Arial" charset="0"/>
            </a:endParaRPr>
          </a:p>
        </p:txBody>
      </p:sp>
      <p:sp>
        <p:nvSpPr>
          <p:cNvPr id="7" name="Slide Number Placeholder 6"/>
          <p:cNvSpPr>
            <a:spLocks noGrp="1"/>
          </p:cNvSpPr>
          <p:nvPr>
            <p:ph type="sldNum" sz="quarter" idx="12"/>
          </p:nvPr>
        </p:nvSpPr>
        <p:spPr/>
        <p:txBody>
          <a:bodyPr/>
          <a:lstStyle/>
          <a:p>
            <a:fld id="{5B75B92E-C504-4F72-91D6-D83D77D1C380}" type="slidenum">
              <a:rPr lang="en-US" smtClean="0"/>
              <a:pPr/>
              <a:t>31</a:t>
            </a:fld>
            <a:endParaRPr lang="en-US" dirty="0"/>
          </a:p>
        </p:txBody>
      </p:sp>
    </p:spTree>
    <p:extLst>
      <p:ext uri="{BB962C8B-B14F-4D97-AF65-F5344CB8AC3E}">
        <p14:creationId xmlns:p14="http://schemas.microsoft.com/office/powerpoint/2010/main" val="987182921"/>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Long’s Final Days – continued</a:t>
            </a:r>
            <a:endParaRPr lang="en-US" dirty="0"/>
          </a:p>
        </p:txBody>
      </p:sp>
      <p:sp>
        <p:nvSpPr>
          <p:cNvPr id="6" name="Content Placeholder 5"/>
          <p:cNvSpPr>
            <a:spLocks noGrp="1"/>
          </p:cNvSpPr>
          <p:nvPr>
            <p:ph idx="1"/>
          </p:nvPr>
        </p:nvSpPr>
        <p:spPr/>
        <p:txBody>
          <a:bodyPr>
            <a:normAutofit/>
          </a:bodyPr>
          <a:lstStyle/>
          <a:p>
            <a:pPr marL="762000" indent="-762000"/>
            <a:r>
              <a:rPr lang="en-US" sz="2400" dirty="0" smtClean="0">
                <a:cs typeface="Arial" charset="0"/>
              </a:rPr>
              <a:t>At the time, few questioned Weiss’s guilt in Long’s death, making it an assassination.</a:t>
            </a:r>
          </a:p>
          <a:p>
            <a:pPr marL="762000" indent="-762000"/>
            <a:r>
              <a:rPr lang="en-US" sz="2400" dirty="0" smtClean="0">
                <a:cs typeface="Arial" charset="0"/>
              </a:rPr>
              <a:t>Recently, however, evidence has been reviewed and some questions arose.</a:t>
            </a:r>
          </a:p>
          <a:p>
            <a:pPr marL="762000" indent="-762000"/>
            <a:r>
              <a:rPr lang="en-US" sz="2400" dirty="0" smtClean="0">
                <a:cs typeface="Arial" charset="0"/>
              </a:rPr>
              <a:t>One note was that the gun used was not seen on Weiss’s person in crime scene photos and had an odd chain of custody.</a:t>
            </a:r>
          </a:p>
          <a:p>
            <a:pPr marL="762000" indent="-762000"/>
            <a:r>
              <a:rPr lang="en-US" sz="2400" dirty="0" smtClean="0">
                <a:cs typeface="Arial" charset="0"/>
              </a:rPr>
              <a:t>These and other issues raised the possibility that Weiss approached Long and the bodyguards opened fire, hitting Long by accident.</a:t>
            </a:r>
          </a:p>
          <a:p>
            <a:pPr marL="762000" indent="-762000"/>
            <a:r>
              <a:rPr lang="en-US" sz="2400" dirty="0" smtClean="0">
                <a:cs typeface="Arial" charset="0"/>
              </a:rPr>
              <a:t>No conclusive proof has ever been uncovered for this theory.</a:t>
            </a:r>
          </a:p>
          <a:p>
            <a:pPr marL="762000" indent="-762000"/>
            <a:endParaRPr lang="en-US" sz="2400" dirty="0" smtClean="0">
              <a:cs typeface="Arial" charset="0"/>
            </a:endParaRPr>
          </a:p>
        </p:txBody>
      </p:sp>
      <p:sp>
        <p:nvSpPr>
          <p:cNvPr id="7" name="Slide Number Placeholder 6"/>
          <p:cNvSpPr>
            <a:spLocks noGrp="1"/>
          </p:cNvSpPr>
          <p:nvPr>
            <p:ph type="sldNum" sz="quarter" idx="12"/>
          </p:nvPr>
        </p:nvSpPr>
        <p:spPr/>
        <p:txBody>
          <a:bodyPr/>
          <a:lstStyle/>
          <a:p>
            <a:fld id="{5B75B92E-C504-4F72-91D6-D83D77D1C380}" type="slidenum">
              <a:rPr lang="en-US" smtClean="0"/>
              <a:pPr/>
              <a:t>32</a:t>
            </a:fld>
            <a:endParaRPr lang="en-US" dirty="0"/>
          </a:p>
        </p:txBody>
      </p:sp>
      <p:sp>
        <p:nvSpPr>
          <p:cNvPr id="8" name="TextBox 7"/>
          <p:cNvSpPr txBox="1"/>
          <p:nvPr/>
        </p:nvSpPr>
        <p:spPr>
          <a:xfrm>
            <a:off x="5029200" y="5791200"/>
            <a:ext cx="3581400" cy="381000"/>
          </a:xfrm>
          <a:prstGeom prst="rect">
            <a:avLst/>
          </a:prstGeom>
          <a:noFill/>
        </p:spPr>
        <p:txBody>
          <a:bodyPr wrap="square" rtlCol="0">
            <a:spAutoFit/>
          </a:bodyPr>
          <a:lstStyle/>
          <a:p>
            <a:pPr algn="r"/>
            <a:r>
              <a:rPr lang="en-US" dirty="0" smtClean="0">
                <a:hlinkClick r:id="rId3"/>
              </a:rPr>
              <a:t>Huey Long website</a:t>
            </a:r>
            <a:endParaRPr lang="en-US" dirty="0"/>
          </a:p>
        </p:txBody>
      </p:sp>
    </p:spTree>
    <p:extLst>
      <p:ext uri="{BB962C8B-B14F-4D97-AF65-F5344CB8AC3E}">
        <p14:creationId xmlns:p14="http://schemas.microsoft.com/office/powerpoint/2010/main" val="3735344470"/>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Long’s Successors</a:t>
            </a:r>
            <a:endParaRPr lang="en-US" dirty="0"/>
          </a:p>
        </p:txBody>
      </p:sp>
      <p:sp>
        <p:nvSpPr>
          <p:cNvPr id="6" name="Content Placeholder 5"/>
          <p:cNvSpPr>
            <a:spLocks noGrp="1"/>
          </p:cNvSpPr>
          <p:nvPr>
            <p:ph idx="1"/>
          </p:nvPr>
        </p:nvSpPr>
        <p:spPr/>
        <p:txBody>
          <a:bodyPr>
            <a:normAutofit fontScale="92500" lnSpcReduction="10000"/>
          </a:bodyPr>
          <a:lstStyle/>
          <a:p>
            <a:pPr marL="762000" indent="-762000">
              <a:lnSpc>
                <a:spcPct val="110000"/>
              </a:lnSpc>
            </a:pPr>
            <a:r>
              <a:rPr lang="en-US" dirty="0" smtClean="0">
                <a:cs typeface="Arial" charset="0"/>
              </a:rPr>
              <a:t>Even before Long’s burial, talk about succession in office began.</a:t>
            </a:r>
          </a:p>
          <a:p>
            <a:pPr marL="762000" indent="-762000">
              <a:lnSpc>
                <a:spcPct val="110000"/>
              </a:lnSpc>
            </a:pPr>
            <a:r>
              <a:rPr lang="en-US" dirty="0" smtClean="0">
                <a:cs typeface="Arial" charset="0"/>
              </a:rPr>
              <a:t>Governor O. K. Allen planned on taking Long’s Senate seat, but died of a heart attack before he could take the seat.</a:t>
            </a:r>
          </a:p>
          <a:p>
            <a:pPr marL="762000" indent="-762000">
              <a:lnSpc>
                <a:spcPct val="110000"/>
              </a:lnSpc>
            </a:pPr>
            <a:r>
              <a:rPr lang="en-US" dirty="0" smtClean="0">
                <a:cs typeface="Arial" charset="0"/>
              </a:rPr>
              <a:t>Long’s followers scrambled to find a suitable replacement, finally settling on Long-supporting, New Orleans judge Richard </a:t>
            </a:r>
            <a:r>
              <a:rPr lang="en-US" dirty="0" err="1" smtClean="0">
                <a:cs typeface="Arial" charset="0"/>
              </a:rPr>
              <a:t>Leche</a:t>
            </a:r>
            <a:r>
              <a:rPr lang="en-US" dirty="0" smtClean="0">
                <a:cs typeface="Arial" charset="0"/>
              </a:rPr>
              <a:t>.</a:t>
            </a:r>
          </a:p>
        </p:txBody>
      </p:sp>
      <p:sp>
        <p:nvSpPr>
          <p:cNvPr id="7" name="Slide Number Placeholder 6"/>
          <p:cNvSpPr>
            <a:spLocks noGrp="1"/>
          </p:cNvSpPr>
          <p:nvPr>
            <p:ph type="sldNum" sz="quarter" idx="12"/>
          </p:nvPr>
        </p:nvSpPr>
        <p:spPr/>
        <p:txBody>
          <a:bodyPr/>
          <a:lstStyle/>
          <a:p>
            <a:fld id="{5B75B92E-C504-4F72-91D6-D83D77D1C380}" type="slidenum">
              <a:rPr lang="en-US" smtClean="0"/>
              <a:pPr/>
              <a:t>33</a:t>
            </a:fld>
            <a:endParaRPr lang="en-US"/>
          </a:p>
        </p:txBody>
      </p:sp>
    </p:spTree>
    <p:extLst>
      <p:ext uri="{BB962C8B-B14F-4D97-AF65-F5344CB8AC3E}">
        <p14:creationId xmlns:p14="http://schemas.microsoft.com/office/powerpoint/2010/main" val="50002239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The Louisiana Scandals</a:t>
            </a:r>
            <a:endParaRPr lang="en-US" dirty="0"/>
          </a:p>
        </p:txBody>
      </p:sp>
      <p:sp>
        <p:nvSpPr>
          <p:cNvPr id="6" name="Content Placeholder 5"/>
          <p:cNvSpPr>
            <a:spLocks noGrp="1"/>
          </p:cNvSpPr>
          <p:nvPr>
            <p:ph idx="1"/>
          </p:nvPr>
        </p:nvSpPr>
        <p:spPr/>
        <p:txBody>
          <a:bodyPr>
            <a:normAutofit/>
          </a:bodyPr>
          <a:lstStyle/>
          <a:p>
            <a:pPr marL="762000" indent="-762000"/>
            <a:r>
              <a:rPr lang="en-US" sz="2800" dirty="0" err="1" smtClean="0">
                <a:cs typeface="Arial" charset="0"/>
              </a:rPr>
              <a:t>Leche</a:t>
            </a:r>
            <a:r>
              <a:rPr lang="en-US" sz="2800" dirty="0" smtClean="0">
                <a:cs typeface="Arial" charset="0"/>
              </a:rPr>
              <a:t> won the governor’s office easily in 1936, but many of the same corruption problems persisted and were still allowed.</a:t>
            </a:r>
          </a:p>
          <a:p>
            <a:pPr marL="762000" indent="-762000"/>
            <a:r>
              <a:rPr lang="en-US" sz="2800" dirty="0" smtClean="0">
                <a:cs typeface="Arial" charset="0"/>
              </a:rPr>
              <a:t>Unlike during Long’s corruption, however, federal investigations began digging into the levels of state corruption.</a:t>
            </a:r>
          </a:p>
          <a:p>
            <a:pPr marL="762000" indent="-762000"/>
            <a:r>
              <a:rPr lang="en-US" sz="2800" dirty="0" smtClean="0">
                <a:cs typeface="Arial" charset="0"/>
              </a:rPr>
              <a:t>By 1939, they had uncovered proof of the widespread corruption that characterized business in Louisiana.</a:t>
            </a:r>
          </a:p>
          <a:p>
            <a:pPr marL="762000" indent="-762000"/>
            <a:r>
              <a:rPr lang="en-US" sz="2800" dirty="0" smtClean="0">
                <a:cs typeface="Arial" charset="0"/>
              </a:rPr>
              <a:t>Such corrupt practices were later called “The Louisiana Way”.</a:t>
            </a:r>
          </a:p>
        </p:txBody>
      </p:sp>
      <p:sp>
        <p:nvSpPr>
          <p:cNvPr id="7" name="Slide Number Placeholder 6"/>
          <p:cNvSpPr>
            <a:spLocks noGrp="1"/>
          </p:cNvSpPr>
          <p:nvPr>
            <p:ph type="sldNum" sz="quarter" idx="12"/>
          </p:nvPr>
        </p:nvSpPr>
        <p:spPr/>
        <p:txBody>
          <a:bodyPr/>
          <a:lstStyle/>
          <a:p>
            <a:fld id="{5B75B92E-C504-4F72-91D6-D83D77D1C380}" type="slidenum">
              <a:rPr lang="en-US" smtClean="0"/>
              <a:pPr/>
              <a:t>34</a:t>
            </a:fld>
            <a:endParaRPr lang="en-US"/>
          </a:p>
        </p:txBody>
      </p:sp>
    </p:spTree>
    <p:extLst>
      <p:ext uri="{BB962C8B-B14F-4D97-AF65-F5344CB8AC3E}">
        <p14:creationId xmlns:p14="http://schemas.microsoft.com/office/powerpoint/2010/main" val="2769419273"/>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The Louisiana Scandals – continued</a:t>
            </a:r>
            <a:endParaRPr lang="en-US" dirty="0"/>
          </a:p>
        </p:txBody>
      </p:sp>
      <p:sp>
        <p:nvSpPr>
          <p:cNvPr id="6" name="Content Placeholder 5"/>
          <p:cNvSpPr>
            <a:spLocks noGrp="1"/>
          </p:cNvSpPr>
          <p:nvPr>
            <p:ph idx="1"/>
          </p:nvPr>
        </p:nvSpPr>
        <p:spPr/>
        <p:txBody>
          <a:bodyPr>
            <a:normAutofit/>
          </a:bodyPr>
          <a:lstStyle/>
          <a:p>
            <a:pPr marL="762000" indent="-762000"/>
            <a:r>
              <a:rPr lang="en-US" dirty="0" smtClean="0">
                <a:cs typeface="Arial" charset="0"/>
              </a:rPr>
              <a:t>In 1939, over 250 federal charges were filed against both Louisiana citizens and officials.</a:t>
            </a:r>
          </a:p>
          <a:p>
            <a:pPr marL="762000" indent="-762000"/>
            <a:r>
              <a:rPr lang="en-US" dirty="0" err="1" smtClean="0">
                <a:cs typeface="Arial" charset="0"/>
              </a:rPr>
              <a:t>Leche</a:t>
            </a:r>
            <a:r>
              <a:rPr lang="en-US" dirty="0" smtClean="0">
                <a:cs typeface="Arial" charset="0"/>
              </a:rPr>
              <a:t> was forced to resign and was sentenced to ten years in prison for taking kickbacks.</a:t>
            </a:r>
          </a:p>
          <a:p>
            <a:pPr marL="762000" indent="-762000"/>
            <a:r>
              <a:rPr lang="en-US" dirty="0" smtClean="0">
                <a:cs typeface="Arial" charset="0"/>
              </a:rPr>
              <a:t>Other officials, including LSU President James Monroe Smith, served prison time for self-enriching misdeeds against the state and people. </a:t>
            </a:r>
          </a:p>
        </p:txBody>
      </p:sp>
      <p:sp>
        <p:nvSpPr>
          <p:cNvPr id="7" name="Slide Number Placeholder 6"/>
          <p:cNvSpPr>
            <a:spLocks noGrp="1"/>
          </p:cNvSpPr>
          <p:nvPr>
            <p:ph type="sldNum" sz="quarter" idx="12"/>
          </p:nvPr>
        </p:nvSpPr>
        <p:spPr/>
        <p:txBody>
          <a:bodyPr/>
          <a:lstStyle/>
          <a:p>
            <a:fld id="{5B75B92E-C504-4F72-91D6-D83D77D1C380}" type="slidenum">
              <a:rPr lang="en-US" smtClean="0"/>
              <a:pPr/>
              <a:t>35</a:t>
            </a:fld>
            <a:endParaRPr lang="en-US"/>
          </a:p>
        </p:txBody>
      </p:sp>
    </p:spTree>
    <p:extLst>
      <p:ext uri="{BB962C8B-B14F-4D97-AF65-F5344CB8AC3E}">
        <p14:creationId xmlns:p14="http://schemas.microsoft.com/office/powerpoint/2010/main" val="1113812056"/>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Huey Long’s Legacy</a:t>
            </a:r>
            <a:endParaRPr lang="en-US" dirty="0"/>
          </a:p>
        </p:txBody>
      </p:sp>
      <p:sp>
        <p:nvSpPr>
          <p:cNvPr id="6" name="Content Placeholder 5"/>
          <p:cNvSpPr>
            <a:spLocks noGrp="1"/>
          </p:cNvSpPr>
          <p:nvPr>
            <p:ph idx="1"/>
          </p:nvPr>
        </p:nvSpPr>
        <p:spPr/>
        <p:txBody>
          <a:bodyPr>
            <a:normAutofit/>
          </a:bodyPr>
          <a:lstStyle/>
          <a:p>
            <a:pPr marL="762000" indent="-762000">
              <a:lnSpc>
                <a:spcPct val="90000"/>
              </a:lnSpc>
            </a:pPr>
            <a:r>
              <a:rPr lang="en-US" sz="2400" dirty="0" smtClean="0">
                <a:cs typeface="Arial" charset="0"/>
              </a:rPr>
              <a:t>Huey Long’s legacy was a mixed and controversial one.</a:t>
            </a:r>
          </a:p>
          <a:p>
            <a:pPr marL="762000" indent="-762000">
              <a:lnSpc>
                <a:spcPct val="90000"/>
              </a:lnSpc>
            </a:pPr>
            <a:r>
              <a:rPr lang="en-US" sz="2400" dirty="0" smtClean="0">
                <a:cs typeface="Arial" charset="0"/>
              </a:rPr>
              <a:t>On the positive end, he drastically improved the transportation and education systems, as well as healthcare and governmental change.</a:t>
            </a:r>
          </a:p>
          <a:p>
            <a:pPr marL="762000" indent="-762000">
              <a:lnSpc>
                <a:spcPct val="90000"/>
              </a:lnSpc>
            </a:pPr>
            <a:r>
              <a:rPr lang="en-US" sz="2400" dirty="0" smtClean="0">
                <a:cs typeface="Arial" charset="0"/>
              </a:rPr>
              <a:t>On the negative end, the cost of many of these projects was great, threats to freedom of expression, and self-enriching officials were regular.</a:t>
            </a:r>
          </a:p>
          <a:p>
            <a:pPr marL="762000" indent="-762000">
              <a:lnSpc>
                <a:spcPct val="90000"/>
              </a:lnSpc>
            </a:pPr>
            <a:r>
              <a:rPr lang="en-US" sz="2400" dirty="0" smtClean="0">
                <a:cs typeface="Arial" charset="0"/>
              </a:rPr>
              <a:t>Lieutenant Governor Earl K. Long, Huey’s younger brother, was sworn in to finish </a:t>
            </a:r>
            <a:r>
              <a:rPr lang="en-US" sz="2400" dirty="0" err="1" smtClean="0">
                <a:cs typeface="Arial" charset="0"/>
              </a:rPr>
              <a:t>Leche’s</a:t>
            </a:r>
            <a:r>
              <a:rPr lang="en-US" sz="2400" dirty="0" smtClean="0">
                <a:cs typeface="Arial" charset="0"/>
              </a:rPr>
              <a:t> term.</a:t>
            </a:r>
          </a:p>
          <a:p>
            <a:pPr marL="762000" indent="-762000">
              <a:lnSpc>
                <a:spcPct val="90000"/>
              </a:lnSpc>
            </a:pPr>
            <a:r>
              <a:rPr lang="en-US" sz="2400" dirty="0">
                <a:cs typeface="Arial" charset="0"/>
              </a:rPr>
              <a:t>H</a:t>
            </a:r>
            <a:r>
              <a:rPr lang="en-US" sz="2400" dirty="0" smtClean="0">
                <a:cs typeface="Arial" charset="0"/>
              </a:rPr>
              <a:t>e used the same ideas and practices put in place by his brother into the 1940’s.</a:t>
            </a:r>
          </a:p>
        </p:txBody>
      </p:sp>
      <p:sp>
        <p:nvSpPr>
          <p:cNvPr id="7" name="Slide Number Placeholder 6"/>
          <p:cNvSpPr>
            <a:spLocks noGrp="1"/>
          </p:cNvSpPr>
          <p:nvPr>
            <p:ph type="sldNum" sz="quarter" idx="12"/>
          </p:nvPr>
        </p:nvSpPr>
        <p:spPr/>
        <p:txBody>
          <a:bodyPr/>
          <a:lstStyle/>
          <a:p>
            <a:fld id="{5B75B92E-C504-4F72-91D6-D83D77D1C380}" type="slidenum">
              <a:rPr lang="en-US" smtClean="0"/>
              <a:pPr/>
              <a:t>36</a:t>
            </a:fld>
            <a:endParaRPr lang="en-US"/>
          </a:p>
        </p:txBody>
      </p:sp>
    </p:spTree>
    <p:extLst>
      <p:ext uri="{BB962C8B-B14F-4D97-AF65-F5344CB8AC3E}">
        <p14:creationId xmlns:p14="http://schemas.microsoft.com/office/powerpoint/2010/main" val="90668689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867400" y="6488668"/>
            <a:ext cx="2214581" cy="369332"/>
          </a:xfrm>
          <a:prstGeom prst="rect">
            <a:avLst/>
          </a:prstGeom>
          <a:noFill/>
          <a:effectLst>
            <a:softEdge rad="31750"/>
          </a:effectLst>
        </p:spPr>
        <p:txBody>
          <a:bodyPr wrap="none" rtlCol="0">
            <a:spAutoFit/>
          </a:bodyPr>
          <a:lstStyle/>
          <a:p>
            <a:r>
              <a:rPr lang="en-US" dirty="0" smtClean="0">
                <a:hlinkClick r:id="rId4" action="ppaction://hlinksldjump"/>
              </a:rPr>
              <a:t>Return to Main Menu</a:t>
            </a:r>
            <a:endParaRPr lang="en-US" dirty="0"/>
          </a:p>
        </p:txBody>
      </p:sp>
      <p:sp>
        <p:nvSpPr>
          <p:cNvPr id="4" name="Slide Number Placeholder 3"/>
          <p:cNvSpPr>
            <a:spLocks noGrp="1"/>
          </p:cNvSpPr>
          <p:nvPr>
            <p:ph type="sldNum" sz="quarter" idx="12"/>
          </p:nvPr>
        </p:nvSpPr>
        <p:spPr>
          <a:xfrm>
            <a:off x="6629400" y="6492875"/>
            <a:ext cx="2133600" cy="365125"/>
          </a:xfrm>
        </p:spPr>
        <p:txBody>
          <a:bodyPr/>
          <a:lstStyle/>
          <a:p>
            <a:fld id="{5B75B92E-C504-4F72-91D6-D83D77D1C380}" type="slidenum">
              <a:rPr lang="en-US" smtClean="0"/>
              <a:pPr/>
              <a:t>37</a:t>
            </a:fld>
            <a:endParaRPr lang="en-US" dirty="0"/>
          </a:p>
        </p:txBody>
      </p:sp>
      <p:sp>
        <p:nvSpPr>
          <p:cNvPr id="5" name="TextBox 4"/>
          <p:cNvSpPr txBox="1"/>
          <p:nvPr/>
        </p:nvSpPr>
        <p:spPr>
          <a:xfrm>
            <a:off x="533400" y="3657600"/>
            <a:ext cx="7924800" cy="1292662"/>
          </a:xfrm>
          <a:prstGeom prst="rect">
            <a:avLst/>
          </a:prstGeom>
          <a:noFill/>
        </p:spPr>
        <p:txBody>
          <a:bodyPr wrap="square" rtlCol="0">
            <a:spAutoFit/>
          </a:bodyPr>
          <a:lstStyle/>
          <a:p>
            <a:r>
              <a:rPr lang="en-US" dirty="0" smtClean="0">
                <a:solidFill>
                  <a:schemeClr val="bg1"/>
                </a:solidFill>
              </a:rPr>
              <a:t>Image Credits</a:t>
            </a:r>
          </a:p>
          <a:p>
            <a:endParaRPr lang="en-US" sz="1200" dirty="0" smtClean="0">
              <a:solidFill>
                <a:schemeClr val="bg1"/>
              </a:solidFill>
            </a:endParaRPr>
          </a:p>
          <a:p>
            <a:r>
              <a:rPr lang="en-US" sz="1200" dirty="0" smtClean="0">
                <a:solidFill>
                  <a:schemeClr val="bg1"/>
                </a:solidFill>
              </a:rPr>
              <a:t>Slide 1: Chris </a:t>
            </a:r>
            <a:r>
              <a:rPr lang="en-US" sz="1200" dirty="0" err="1" smtClean="0">
                <a:solidFill>
                  <a:schemeClr val="bg1"/>
                </a:solidFill>
              </a:rPr>
              <a:t>Miceli</a:t>
            </a:r>
            <a:r>
              <a:rPr lang="en-US" sz="1200" dirty="0" smtClean="0">
                <a:solidFill>
                  <a:schemeClr val="bg1"/>
                </a:solidFill>
              </a:rPr>
              <a:t> on Wikimedia Commons, Public Domain; Slide 2: Ken Thomas (alligator);  </a:t>
            </a:r>
            <a:r>
              <a:rPr lang="en-US" sz="1200" dirty="0" err="1" smtClean="0">
                <a:solidFill>
                  <a:schemeClr val="bg1"/>
                </a:solidFill>
              </a:rPr>
              <a:t>Jillian.E</a:t>
            </a:r>
            <a:r>
              <a:rPr lang="en-US" sz="1200" dirty="0" smtClean="0">
                <a:solidFill>
                  <a:schemeClr val="bg1"/>
                </a:solidFill>
              </a:rPr>
              <a:t> (Chicot State Park); City of Monroe, LA;  Albert Herring (Mardi Gras), </a:t>
            </a:r>
            <a:r>
              <a:rPr lang="en-US" sz="1200" dirty="0" err="1" smtClean="0">
                <a:solidFill>
                  <a:schemeClr val="bg1"/>
                </a:solidFill>
              </a:rPr>
              <a:t>Lael</a:t>
            </a:r>
            <a:r>
              <a:rPr lang="en-US" sz="1200" dirty="0" smtClean="0">
                <a:solidFill>
                  <a:schemeClr val="bg1"/>
                </a:solidFill>
              </a:rPr>
              <a:t> Butler (pelican); </a:t>
            </a:r>
            <a:r>
              <a:rPr lang="en-US" sz="1200" dirty="0" err="1" smtClean="0">
                <a:solidFill>
                  <a:schemeClr val="bg1"/>
                </a:solidFill>
              </a:rPr>
              <a:t>Jesper</a:t>
            </a:r>
            <a:r>
              <a:rPr lang="en-US" sz="1200" dirty="0" smtClean="0">
                <a:solidFill>
                  <a:schemeClr val="bg1"/>
                </a:solidFill>
              </a:rPr>
              <a:t> </a:t>
            </a:r>
            <a:r>
              <a:rPr lang="en-US" sz="1200" dirty="0" err="1" smtClean="0">
                <a:solidFill>
                  <a:schemeClr val="bg1"/>
                </a:solidFill>
              </a:rPr>
              <a:t>Rautell</a:t>
            </a:r>
            <a:r>
              <a:rPr lang="en-US" sz="1200" dirty="0" smtClean="0">
                <a:solidFill>
                  <a:schemeClr val="bg1"/>
                </a:solidFill>
              </a:rPr>
              <a:t> </a:t>
            </a:r>
            <a:r>
              <a:rPr lang="en-US" sz="1200" dirty="0" err="1" smtClean="0">
                <a:solidFill>
                  <a:schemeClr val="bg1"/>
                </a:solidFill>
              </a:rPr>
              <a:t>Balle</a:t>
            </a:r>
            <a:r>
              <a:rPr lang="en-US" sz="1200" dirty="0" smtClean="0">
                <a:solidFill>
                  <a:schemeClr val="bg1"/>
                </a:solidFill>
              </a:rPr>
              <a:t> (</a:t>
            </a:r>
            <a:r>
              <a:rPr lang="en-US" sz="1200" dirty="0" err="1" smtClean="0">
                <a:solidFill>
                  <a:schemeClr val="bg1"/>
                </a:solidFill>
              </a:rPr>
              <a:t>cajun</a:t>
            </a:r>
            <a:r>
              <a:rPr lang="en-US" sz="1200" dirty="0" smtClean="0">
                <a:solidFill>
                  <a:schemeClr val="bg1"/>
                </a:solidFill>
              </a:rPr>
              <a:t> meal); Susan Adams (</a:t>
            </a:r>
            <a:r>
              <a:rPr lang="en-US" sz="1200" dirty="0" err="1" smtClean="0">
                <a:solidFill>
                  <a:schemeClr val="bg1"/>
                </a:solidFill>
              </a:rPr>
              <a:t>Chemin</a:t>
            </a:r>
            <a:r>
              <a:rPr lang="en-US" sz="1200" dirty="0" smtClean="0">
                <a:solidFill>
                  <a:schemeClr val="bg1"/>
                </a:solidFill>
              </a:rPr>
              <a:t>-a-Haut State Park) on Wikimedia Commons; Image Credits Slide: </a:t>
            </a:r>
            <a:r>
              <a:rPr lang="en-US" sz="1200" dirty="0" err="1" smtClean="0">
                <a:solidFill>
                  <a:schemeClr val="bg1"/>
                </a:solidFill>
              </a:rPr>
              <a:t>Edd</a:t>
            </a:r>
            <a:r>
              <a:rPr lang="en-US" sz="1200" dirty="0" smtClean="0">
                <a:solidFill>
                  <a:schemeClr val="bg1"/>
                </a:solidFill>
              </a:rPr>
              <a:t> Prince on Wikimedia Commons; all others public domain</a:t>
            </a:r>
            <a:endParaRPr lang="en-US" sz="1200" dirty="0">
              <a:solidFill>
                <a:schemeClr val="bg1"/>
              </a:solidFill>
            </a:endParaRPr>
          </a:p>
        </p:txBody>
      </p:sp>
      <p:sp>
        <p:nvSpPr>
          <p:cNvPr id="6" name="TextBox 5"/>
          <p:cNvSpPr txBox="1"/>
          <p:nvPr/>
        </p:nvSpPr>
        <p:spPr>
          <a:xfrm>
            <a:off x="7086600" y="6172200"/>
            <a:ext cx="2057400" cy="215444"/>
          </a:xfrm>
          <a:prstGeom prst="rect">
            <a:avLst/>
          </a:prstGeom>
          <a:noFill/>
        </p:spPr>
        <p:txBody>
          <a:bodyPr wrap="square" rtlCol="0">
            <a:spAutoFit/>
          </a:bodyPr>
          <a:lstStyle/>
          <a:p>
            <a:pPr algn="r"/>
            <a:r>
              <a:rPr lang="en-US" sz="800" i="1" dirty="0" smtClean="0">
                <a:solidFill>
                  <a:schemeClr val="bg1">
                    <a:lumMod val="50000"/>
                  </a:schemeClr>
                </a:solidFill>
                <a:effectLst>
                  <a:outerShdw blurRad="38100" dist="38100" dir="2700000" algn="tl">
                    <a:srgbClr val="000000">
                      <a:alpha val="43137"/>
                    </a:srgbClr>
                  </a:outerShdw>
                </a:effectLst>
              </a:rPr>
              <a:t>Shown here: Fontainebleau State Park</a:t>
            </a:r>
            <a:endParaRPr lang="en-US" sz="800" i="1" dirty="0">
              <a:solidFill>
                <a:schemeClr val="bg1">
                  <a:lumMod val="50000"/>
                </a:schemeClr>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Section 1: Politics of the 1920s</a:t>
            </a:r>
            <a:endParaRPr lang="en-US" dirty="0"/>
          </a:p>
        </p:txBody>
      </p:sp>
      <p:sp>
        <p:nvSpPr>
          <p:cNvPr id="3" name="Content Placeholder 2"/>
          <p:cNvSpPr>
            <a:spLocks noGrp="1"/>
          </p:cNvSpPr>
          <p:nvPr>
            <p:ph idx="1"/>
          </p:nvPr>
        </p:nvSpPr>
        <p:spPr/>
        <p:txBody>
          <a:bodyPr/>
          <a:lstStyle/>
          <a:p>
            <a:r>
              <a:rPr lang="en-US" dirty="0" smtClean="0"/>
              <a:t>What terms do I need to know? </a:t>
            </a:r>
          </a:p>
          <a:p>
            <a:pPr lvl="1"/>
            <a:r>
              <a:rPr lang="en-US" dirty="0" smtClean="0"/>
              <a:t>prohibition</a:t>
            </a:r>
          </a:p>
          <a:p>
            <a:pPr lvl="1"/>
            <a:r>
              <a:rPr lang="en-US" dirty="0" smtClean="0"/>
              <a:t>Public Service Commission</a:t>
            </a:r>
          </a:p>
          <a:p>
            <a:pPr lvl="1"/>
            <a:r>
              <a:rPr lang="en-US" dirty="0" smtClean="0"/>
              <a:t>Flood of 1927</a:t>
            </a:r>
          </a:p>
          <a:p>
            <a:pPr lvl="1">
              <a:buNone/>
            </a:pPr>
            <a:endParaRPr lang="en-US" dirty="0" smtClean="0"/>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4</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Introduction</a:t>
            </a:r>
            <a:endParaRPr lang="en-US" dirty="0"/>
          </a:p>
        </p:txBody>
      </p:sp>
      <p:sp>
        <p:nvSpPr>
          <p:cNvPr id="6" name="Content Placeholder 5"/>
          <p:cNvSpPr>
            <a:spLocks noGrp="1"/>
          </p:cNvSpPr>
          <p:nvPr>
            <p:ph idx="1"/>
          </p:nvPr>
        </p:nvSpPr>
        <p:spPr/>
        <p:txBody>
          <a:bodyPr>
            <a:noAutofit/>
          </a:bodyPr>
          <a:lstStyle/>
          <a:p>
            <a:r>
              <a:rPr lang="en-US" sz="2800" dirty="0" smtClean="0"/>
              <a:t>As the 1920s began, many things changed, including the adoption of the Eighteenth Amendment, which outlawed both the manufacture and sale of alcohol.</a:t>
            </a:r>
          </a:p>
          <a:p>
            <a:r>
              <a:rPr lang="en-US" sz="2800" dirty="0" smtClean="0"/>
              <a:t>Louisiana supported </a:t>
            </a:r>
            <a:r>
              <a:rPr lang="en-US" sz="2800" b="1" dirty="0" smtClean="0"/>
              <a:t>prohibition</a:t>
            </a:r>
            <a:r>
              <a:rPr lang="en-US" sz="2800" dirty="0" smtClean="0"/>
              <a:t>, or forbidding by law the making and selling of alcoholic beverages.</a:t>
            </a:r>
          </a:p>
          <a:p>
            <a:r>
              <a:rPr lang="en-US" sz="2800" dirty="0" smtClean="0"/>
              <a:t>Communities had anticipated this and banned it years earlier, despite some unpopularity in the South.</a:t>
            </a:r>
          </a:p>
        </p:txBody>
      </p:sp>
      <p:sp>
        <p:nvSpPr>
          <p:cNvPr id="7" name="Slide Number Placeholder 6"/>
          <p:cNvSpPr>
            <a:spLocks noGrp="1"/>
          </p:cNvSpPr>
          <p:nvPr>
            <p:ph type="sldNum" sz="quarter" idx="12"/>
          </p:nvPr>
        </p:nvSpPr>
        <p:spPr/>
        <p:txBody>
          <a:bodyPr/>
          <a:lstStyle/>
          <a:p>
            <a:fld id="{5B75B92E-C504-4F72-91D6-D83D77D1C380}" type="slidenum">
              <a:rPr lang="en-US" smtClean="0"/>
              <a:pPr/>
              <a:t>5</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Reforming Governors</a:t>
            </a:r>
            <a:endParaRPr lang="en-US" dirty="0"/>
          </a:p>
        </p:txBody>
      </p:sp>
      <p:sp>
        <p:nvSpPr>
          <p:cNvPr id="6" name="Content Placeholder 5"/>
          <p:cNvSpPr>
            <a:spLocks noGrp="1"/>
          </p:cNvSpPr>
          <p:nvPr>
            <p:ph idx="1"/>
          </p:nvPr>
        </p:nvSpPr>
        <p:spPr>
          <a:xfrm>
            <a:off x="457200" y="1600200"/>
            <a:ext cx="8458200" cy="4800600"/>
          </a:xfrm>
        </p:spPr>
        <p:txBody>
          <a:bodyPr>
            <a:normAutofit fontScale="92500"/>
          </a:bodyPr>
          <a:lstStyle/>
          <a:p>
            <a:pPr marL="762000" indent="-762000"/>
            <a:r>
              <a:rPr lang="en-US" sz="2824" dirty="0" smtClean="0">
                <a:cs typeface="Arial" charset="0"/>
              </a:rPr>
              <a:t>John Parker was a member of the Progressive Party, organized by his friend Theodore Roosevelt.</a:t>
            </a:r>
          </a:p>
          <a:p>
            <a:pPr marL="762000" indent="-762000"/>
            <a:r>
              <a:rPr lang="en-US" sz="2824" dirty="0" smtClean="0">
                <a:cs typeface="Arial" charset="0"/>
              </a:rPr>
              <a:t>After losing the election for mayor in 1916, Parker joined the Democrats and won in 1920.</a:t>
            </a:r>
          </a:p>
          <a:p>
            <a:pPr marL="762000" indent="-762000"/>
            <a:r>
              <a:rPr lang="en-US" sz="2824" dirty="0" smtClean="0">
                <a:cs typeface="Arial" charset="0"/>
              </a:rPr>
              <a:t>Once in office, Parker was determined to continue implementing progressive reforms in Louisiana.</a:t>
            </a:r>
          </a:p>
          <a:p>
            <a:pPr marL="762000" indent="-762000"/>
            <a:r>
              <a:rPr lang="en-US" sz="2824" dirty="0" smtClean="0">
                <a:cs typeface="Arial" charset="0"/>
              </a:rPr>
              <a:t>After encountering issues with the 1913 Constitution, Parker called for a new constitution, which was adopted in 1920.</a:t>
            </a:r>
          </a:p>
          <a:p>
            <a:pPr marL="762000" indent="-762000"/>
            <a:r>
              <a:rPr lang="en-US" sz="2824" dirty="0" smtClean="0">
                <a:cs typeface="Arial" charset="0"/>
              </a:rPr>
              <a:t>He was praised for creating the severance tax, which made companies pay a percentage of the value of natural resources they took from the land.</a:t>
            </a:r>
          </a:p>
          <a:p>
            <a:pPr marL="762000" indent="-762000"/>
            <a:endParaRPr lang="en-US" dirty="0" smtClean="0">
              <a:cs typeface="Arial" charset="0"/>
            </a:endParaRPr>
          </a:p>
        </p:txBody>
      </p:sp>
      <p:sp>
        <p:nvSpPr>
          <p:cNvPr id="7" name="Slide Number Placeholder 6"/>
          <p:cNvSpPr>
            <a:spLocks noGrp="1"/>
          </p:cNvSpPr>
          <p:nvPr>
            <p:ph type="sldNum" sz="quarter" idx="12"/>
          </p:nvPr>
        </p:nvSpPr>
        <p:spPr/>
        <p:txBody>
          <a:bodyPr/>
          <a:lstStyle/>
          <a:p>
            <a:fld id="{5B75B92E-C504-4F72-91D6-D83D77D1C380}" type="slidenum">
              <a:rPr lang="en-US" smtClean="0"/>
              <a:pPr/>
              <a:t>6</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000" dirty="0" smtClean="0"/>
              <a:t>Huey Long and the Railroad Commission</a:t>
            </a:r>
            <a:endParaRPr lang="en-US" sz="4000" dirty="0"/>
          </a:p>
        </p:txBody>
      </p:sp>
      <p:sp>
        <p:nvSpPr>
          <p:cNvPr id="6" name="Content Placeholder 5"/>
          <p:cNvSpPr>
            <a:spLocks noGrp="1"/>
          </p:cNvSpPr>
          <p:nvPr>
            <p:ph idx="1"/>
          </p:nvPr>
        </p:nvSpPr>
        <p:spPr/>
        <p:txBody>
          <a:bodyPr>
            <a:normAutofit/>
          </a:bodyPr>
          <a:lstStyle/>
          <a:p>
            <a:pPr marL="762000" indent="-762000"/>
            <a:r>
              <a:rPr lang="en-US" sz="2400" dirty="0" smtClean="0">
                <a:cs typeface="Arial" charset="0"/>
              </a:rPr>
              <a:t>Huey Long’s successful law practice and record of helping the common man helped him when he ran for the Railroad Commission in 1918.</a:t>
            </a:r>
          </a:p>
          <a:p>
            <a:pPr marL="762000" indent="-762000"/>
            <a:r>
              <a:rPr lang="en-US" sz="2400" dirty="0" smtClean="0">
                <a:cs typeface="Arial" charset="0"/>
              </a:rPr>
              <a:t>In 1921, its name changed to the </a:t>
            </a:r>
            <a:r>
              <a:rPr lang="en-US" sz="2400" b="1" dirty="0" smtClean="0">
                <a:cs typeface="Arial" charset="0"/>
              </a:rPr>
              <a:t>Public Service Commission</a:t>
            </a:r>
            <a:r>
              <a:rPr lang="en-US" sz="2400" dirty="0" smtClean="0">
                <a:cs typeface="Arial" charset="0"/>
              </a:rPr>
              <a:t>, and Long won a seat on the three-member panel.</a:t>
            </a:r>
          </a:p>
          <a:p>
            <a:pPr marL="762000" indent="-762000"/>
            <a:r>
              <a:rPr lang="en-US" sz="2400" dirty="0" smtClean="0">
                <a:cs typeface="Arial" charset="0"/>
              </a:rPr>
              <a:t>In 1923, Long began his campaign to be governor, promising the statewide construction of modern roads and bridges. </a:t>
            </a:r>
          </a:p>
          <a:p>
            <a:pPr marL="762000" indent="-762000"/>
            <a:r>
              <a:rPr lang="en-US" sz="2400" dirty="0" smtClean="0">
                <a:cs typeface="Arial" charset="0"/>
              </a:rPr>
              <a:t>Long also promised an improvement on the education program in the state.</a:t>
            </a:r>
          </a:p>
          <a:p>
            <a:pPr marL="762000" indent="-762000"/>
            <a:r>
              <a:rPr lang="en-US" sz="2400" dirty="0" smtClean="0">
                <a:cs typeface="Arial" charset="0"/>
              </a:rPr>
              <a:t>Despite high polls in the north, he lost the 1924 election due to low support in cities.</a:t>
            </a:r>
          </a:p>
          <a:p>
            <a:pPr marL="762000" indent="-762000"/>
            <a:endParaRPr lang="en-US" sz="2400" dirty="0" smtClean="0">
              <a:cs typeface="Arial" charset="0"/>
            </a:endParaRPr>
          </a:p>
        </p:txBody>
      </p:sp>
      <p:sp>
        <p:nvSpPr>
          <p:cNvPr id="7" name="Slide Number Placeholder 6"/>
          <p:cNvSpPr>
            <a:spLocks noGrp="1"/>
          </p:cNvSpPr>
          <p:nvPr>
            <p:ph type="sldNum" sz="quarter" idx="12"/>
          </p:nvPr>
        </p:nvSpPr>
        <p:spPr/>
        <p:txBody>
          <a:bodyPr/>
          <a:lstStyle/>
          <a:p>
            <a:fld id="{5B75B92E-C504-4F72-91D6-D83D77D1C380}" type="slidenum">
              <a:rPr lang="en-US" smtClean="0"/>
              <a:pPr/>
              <a:t>7</a:t>
            </a:fld>
            <a:endParaRPr lang="en-US" dirty="0"/>
          </a:p>
        </p:txBody>
      </p:sp>
    </p:spTree>
    <p:extLst>
      <p:ext uri="{BB962C8B-B14F-4D97-AF65-F5344CB8AC3E}">
        <p14:creationId xmlns:p14="http://schemas.microsoft.com/office/powerpoint/2010/main" val="879220216"/>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0" y="685800"/>
            <a:ext cx="4724400" cy="5867400"/>
          </a:xfrm>
        </p:spPr>
        <p:txBody>
          <a:bodyPr>
            <a:normAutofit fontScale="92500" lnSpcReduction="10000"/>
          </a:bodyPr>
          <a:lstStyle/>
          <a:p>
            <a:pPr marL="762000" indent="-762000">
              <a:lnSpc>
                <a:spcPct val="110000"/>
              </a:lnSpc>
            </a:pPr>
            <a:r>
              <a:rPr lang="en-US" sz="2400" dirty="0" smtClean="0">
                <a:cs typeface="Arial" charset="0"/>
              </a:rPr>
              <a:t>Persistent rains throughout the Midwest and Mississippi combined with regular spring flooding created the </a:t>
            </a:r>
            <a:r>
              <a:rPr lang="en-US" sz="2400" b="1" dirty="0" smtClean="0">
                <a:cs typeface="Arial" charset="0"/>
              </a:rPr>
              <a:t>Flood of 1927</a:t>
            </a:r>
            <a:r>
              <a:rPr lang="en-US" sz="2400" dirty="0" smtClean="0">
                <a:cs typeface="Arial" charset="0"/>
              </a:rPr>
              <a:t>, which is one of the worst natural disasters in U.S. history.</a:t>
            </a:r>
          </a:p>
          <a:p>
            <a:pPr marL="762000" indent="-762000">
              <a:lnSpc>
                <a:spcPct val="110000"/>
              </a:lnSpc>
            </a:pPr>
            <a:r>
              <a:rPr lang="en-US" sz="2400" dirty="0" smtClean="0">
                <a:cs typeface="Arial" charset="0"/>
              </a:rPr>
              <a:t>The Army Corps of Engineers’ attempt to use levees to hold back the flooding caused the water to overflow and made the flooding worse.</a:t>
            </a:r>
          </a:p>
          <a:p>
            <a:pPr marL="762000" indent="-762000">
              <a:lnSpc>
                <a:spcPct val="110000"/>
              </a:lnSpc>
            </a:pPr>
            <a:r>
              <a:rPr lang="en-US" sz="2400" dirty="0" smtClean="0">
                <a:cs typeface="Arial" charset="0"/>
              </a:rPr>
              <a:t>In some places, the Mississippi River flooded more than 50 miles beyond its banks.</a:t>
            </a:r>
          </a:p>
        </p:txBody>
      </p:sp>
      <p:pic>
        <p:nvPicPr>
          <p:cNvPr id="3" name="Content Placeholder 2"/>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4650797" y="1752600"/>
            <a:ext cx="4494736" cy="3124200"/>
          </a:xfrm>
        </p:spPr>
      </p:pic>
      <p:sp>
        <p:nvSpPr>
          <p:cNvPr id="7" name="Slide Number Placeholder 6"/>
          <p:cNvSpPr>
            <a:spLocks noGrp="1"/>
          </p:cNvSpPr>
          <p:nvPr>
            <p:ph type="sldNum" sz="quarter" idx="12"/>
          </p:nvPr>
        </p:nvSpPr>
        <p:spPr/>
        <p:txBody>
          <a:bodyPr/>
          <a:lstStyle/>
          <a:p>
            <a:fld id="{5B75B92E-C504-4F72-91D6-D83D77D1C380}" type="slidenum">
              <a:rPr lang="en-US" smtClean="0"/>
              <a:pPr/>
              <a:t>8</a:t>
            </a:fld>
            <a:endParaRPr lang="en-US" dirty="0"/>
          </a:p>
        </p:txBody>
      </p:sp>
      <p:sp>
        <p:nvSpPr>
          <p:cNvPr id="5" name="Title 4"/>
          <p:cNvSpPr>
            <a:spLocks noGrp="1"/>
          </p:cNvSpPr>
          <p:nvPr>
            <p:ph type="title"/>
          </p:nvPr>
        </p:nvSpPr>
        <p:spPr>
          <a:xfrm>
            <a:off x="457200" y="19306"/>
            <a:ext cx="8229600" cy="792162"/>
          </a:xfrm>
        </p:spPr>
        <p:txBody>
          <a:bodyPr>
            <a:normAutofit/>
          </a:bodyPr>
          <a:lstStyle/>
          <a:p>
            <a:r>
              <a:rPr lang="en-US" dirty="0" smtClean="0"/>
              <a:t>The 1927 Flood</a:t>
            </a:r>
            <a:endParaRPr lang="en-US" dirty="0"/>
          </a:p>
        </p:txBody>
      </p:sp>
      <p:sp>
        <p:nvSpPr>
          <p:cNvPr id="4" name="TextBox 3"/>
          <p:cNvSpPr txBox="1"/>
          <p:nvPr/>
        </p:nvSpPr>
        <p:spPr>
          <a:xfrm>
            <a:off x="5650736" y="4953000"/>
            <a:ext cx="3493264" cy="338554"/>
          </a:xfrm>
          <a:prstGeom prst="rect">
            <a:avLst/>
          </a:prstGeom>
          <a:noFill/>
        </p:spPr>
        <p:txBody>
          <a:bodyPr wrap="none" rtlCol="0">
            <a:spAutoFit/>
          </a:bodyPr>
          <a:lstStyle/>
          <a:p>
            <a:r>
              <a:rPr lang="en-US" sz="1600" dirty="0" smtClean="0"/>
              <a:t>Great Flood of 1927, New Iberia, LA</a:t>
            </a:r>
            <a:endParaRPr lang="en-US" sz="1600" dirty="0"/>
          </a:p>
        </p:txBody>
      </p:sp>
      <p:sp>
        <p:nvSpPr>
          <p:cNvPr id="2" name="TextBox 1"/>
          <p:cNvSpPr txBox="1"/>
          <p:nvPr/>
        </p:nvSpPr>
        <p:spPr>
          <a:xfrm>
            <a:off x="6400800" y="6019800"/>
            <a:ext cx="2514600" cy="369332"/>
          </a:xfrm>
          <a:prstGeom prst="rect">
            <a:avLst/>
          </a:prstGeom>
          <a:noFill/>
        </p:spPr>
        <p:txBody>
          <a:bodyPr wrap="square" rtlCol="0">
            <a:spAutoFit/>
          </a:bodyPr>
          <a:lstStyle/>
          <a:p>
            <a:pPr algn="r"/>
            <a:r>
              <a:rPr lang="en-US" dirty="0" smtClean="0">
                <a:hlinkClick r:id="rId4"/>
              </a:rPr>
              <a:t>Fatal Flood</a:t>
            </a:r>
            <a:endParaRPr lang="en-US" dirty="0"/>
          </a:p>
        </p:txBody>
      </p:sp>
    </p:spTree>
    <p:extLst>
      <p:ext uri="{BB962C8B-B14F-4D97-AF65-F5344CB8AC3E}">
        <p14:creationId xmlns:p14="http://schemas.microsoft.com/office/powerpoint/2010/main" val="4015923322"/>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143000"/>
          </a:xfrm>
        </p:spPr>
        <p:txBody>
          <a:bodyPr>
            <a:normAutofit fontScale="90000"/>
          </a:bodyPr>
          <a:lstStyle/>
          <a:p>
            <a:r>
              <a:rPr lang="en-US" dirty="0" smtClean="0"/>
              <a:t>The Citizens Flood Relief Committee</a:t>
            </a:r>
            <a:endParaRPr lang="en-US" dirty="0"/>
          </a:p>
        </p:txBody>
      </p:sp>
      <p:sp>
        <p:nvSpPr>
          <p:cNvPr id="6" name="Content Placeholder 5"/>
          <p:cNvSpPr>
            <a:spLocks noGrp="1"/>
          </p:cNvSpPr>
          <p:nvPr>
            <p:ph idx="1"/>
          </p:nvPr>
        </p:nvSpPr>
        <p:spPr>
          <a:xfrm>
            <a:off x="152400" y="1219200"/>
            <a:ext cx="8763000" cy="5257800"/>
          </a:xfrm>
        </p:spPr>
        <p:txBody>
          <a:bodyPr>
            <a:normAutofit/>
          </a:bodyPr>
          <a:lstStyle/>
          <a:p>
            <a:pPr marL="762000" indent="-762000">
              <a:lnSpc>
                <a:spcPct val="90000"/>
              </a:lnSpc>
            </a:pPr>
            <a:r>
              <a:rPr lang="en-US" sz="2400" dirty="0" smtClean="0">
                <a:cs typeface="Arial" charset="0"/>
              </a:rPr>
              <a:t>A group of business leaders created the Citizens Flood Relief Committee to protect commerce and the port in New Orleans.</a:t>
            </a:r>
          </a:p>
          <a:p>
            <a:pPr marL="762000" indent="-762000">
              <a:lnSpc>
                <a:spcPct val="90000"/>
              </a:lnSpc>
            </a:pPr>
            <a:r>
              <a:rPr lang="en-US" sz="2400" dirty="0" smtClean="0">
                <a:cs typeface="Arial" charset="0"/>
              </a:rPr>
              <a:t>They decided that it was in the best interest of New Orleans to destroy the levees below the city, which would flood St. Bernard and Plaquemines Parishes.</a:t>
            </a:r>
          </a:p>
          <a:p>
            <a:pPr marL="762000" indent="-762000">
              <a:lnSpc>
                <a:spcPct val="90000"/>
              </a:lnSpc>
            </a:pPr>
            <a:r>
              <a:rPr lang="en-US" sz="2400" dirty="0" smtClean="0">
                <a:cs typeface="Arial" charset="0"/>
              </a:rPr>
              <a:t>The Citizens Flood Relief Committee promised to provide payments and temporary housing for people who would be flooded.</a:t>
            </a:r>
          </a:p>
          <a:p>
            <a:pPr marL="762000" indent="-762000">
              <a:lnSpc>
                <a:spcPct val="90000"/>
              </a:lnSpc>
            </a:pPr>
            <a:r>
              <a:rPr lang="en-US" sz="2400" dirty="0" smtClean="0">
                <a:cs typeface="Arial" charset="0"/>
              </a:rPr>
              <a:t>After receiving approval from the state, the officials used 33 tons of dynamite to open a large gap in the levees.</a:t>
            </a:r>
          </a:p>
          <a:p>
            <a:pPr marL="762000" indent="-762000">
              <a:lnSpc>
                <a:spcPct val="90000"/>
              </a:lnSpc>
            </a:pPr>
            <a:r>
              <a:rPr lang="en-US" sz="2400" dirty="0" smtClean="0">
                <a:cs typeface="Arial" charset="0"/>
              </a:rPr>
              <a:t>More than 275,000 people were forced from their homes by 1927 Flood.</a:t>
            </a:r>
          </a:p>
        </p:txBody>
      </p:sp>
      <p:sp>
        <p:nvSpPr>
          <p:cNvPr id="7" name="Slide Number Placeholder 6"/>
          <p:cNvSpPr>
            <a:spLocks noGrp="1"/>
          </p:cNvSpPr>
          <p:nvPr>
            <p:ph type="sldNum" sz="quarter" idx="12"/>
          </p:nvPr>
        </p:nvSpPr>
        <p:spPr/>
        <p:txBody>
          <a:bodyPr/>
          <a:lstStyle/>
          <a:p>
            <a:fld id="{5B75B92E-C504-4F72-91D6-D83D77D1C380}" type="slidenum">
              <a:rPr lang="en-US" smtClean="0"/>
              <a:pPr/>
              <a:t>9</a:t>
            </a:fld>
            <a:endParaRPr lang="en-US" dirty="0"/>
          </a:p>
        </p:txBody>
      </p:sp>
    </p:spTree>
    <p:extLst>
      <p:ext uri="{BB962C8B-B14F-4D97-AF65-F5344CB8AC3E}">
        <p14:creationId xmlns:p14="http://schemas.microsoft.com/office/powerpoint/2010/main" val="971192221"/>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C000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Brooklet</Template>
  <TotalTime>8115</TotalTime>
  <Words>2673</Words>
  <Application>Microsoft Macintosh PowerPoint</Application>
  <PresentationFormat>On-screen Show (4:3)</PresentationFormat>
  <Paragraphs>221</Paragraphs>
  <Slides>37</Slides>
  <Notes>35</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Section 1: Politics of the 1920s</vt:lpstr>
      <vt:lpstr>Section 1: Politics of the 1920s</vt:lpstr>
      <vt:lpstr>Introduction</vt:lpstr>
      <vt:lpstr>Reforming Governors</vt:lpstr>
      <vt:lpstr>Huey Long and the Railroad Commission</vt:lpstr>
      <vt:lpstr>The 1927 Flood</vt:lpstr>
      <vt:lpstr>The Citizens Flood Relief Committee</vt:lpstr>
      <vt:lpstr>1927 Flood</vt:lpstr>
      <vt:lpstr>Political Impact</vt:lpstr>
      <vt:lpstr>Section 2: Huey Long Elected Governor</vt:lpstr>
      <vt:lpstr>Section 2: Huey Long Elected Governor</vt:lpstr>
      <vt:lpstr>Introduction</vt:lpstr>
      <vt:lpstr>Roads</vt:lpstr>
      <vt:lpstr>Patronage</vt:lpstr>
      <vt:lpstr>The Deduct Box</vt:lpstr>
      <vt:lpstr>Long and the Legislature</vt:lpstr>
      <vt:lpstr>Long and the Legislature – continued</vt:lpstr>
      <vt:lpstr>Section 3: Huey Long in the United States Senate</vt:lpstr>
      <vt:lpstr>Section 3: Huey Long in the United States Senate</vt:lpstr>
      <vt:lpstr>Introduction</vt:lpstr>
      <vt:lpstr>Senator Long Goes to Washington</vt:lpstr>
      <vt:lpstr>Broadening His Appeal</vt:lpstr>
      <vt:lpstr>Louisiana during the Great Depression</vt:lpstr>
      <vt:lpstr>Share Our Wealth</vt:lpstr>
      <vt:lpstr>Share Our Wealth – continued</vt:lpstr>
      <vt:lpstr>Public Works</vt:lpstr>
      <vt:lpstr>Was Long a Dictator?</vt:lpstr>
      <vt:lpstr>Long’s Final Days</vt:lpstr>
      <vt:lpstr>Long’s Final Days – continued</vt:lpstr>
      <vt:lpstr>Long’s Final Days – continued</vt:lpstr>
      <vt:lpstr>Long’s Successors</vt:lpstr>
      <vt:lpstr>The Louisiana Scandals</vt:lpstr>
      <vt:lpstr>The Louisiana Scandals – continued</vt:lpstr>
      <vt:lpstr>Huey Long’s Legacy</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Louisiana: Our History, Our Home</dc:title>
  <dc:subject>©2015 Clairmont Press</dc:subject>
  <dc:creator>Emmett R. Mullins, Ed.D.</dc:creator>
  <cp:keywords/>
  <dc:description>Study presentation to accompany student textbook.</dc:description>
  <cp:lastModifiedBy>Tommy Lankford</cp:lastModifiedBy>
  <cp:revision>597</cp:revision>
  <dcterms:created xsi:type="dcterms:W3CDTF">2014-05-20T23:13:15Z</dcterms:created>
  <dcterms:modified xsi:type="dcterms:W3CDTF">2014-09-30T16:25:49Z</dcterms:modified>
  <cp:category/>
</cp:coreProperties>
</file>