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44"/>
  </p:notesMasterIdLst>
  <p:handoutMasterIdLst>
    <p:handoutMasterId r:id="rId45"/>
  </p:handoutMasterIdLst>
  <p:sldIdLst>
    <p:sldId id="259" r:id="rId2"/>
    <p:sldId id="260" r:id="rId3"/>
    <p:sldId id="258" r:id="rId4"/>
    <p:sldId id="268" r:id="rId5"/>
    <p:sldId id="355" r:id="rId6"/>
    <p:sldId id="265" r:id="rId7"/>
    <p:sldId id="356" r:id="rId8"/>
    <p:sldId id="384" r:id="rId9"/>
    <p:sldId id="357" r:id="rId10"/>
    <p:sldId id="364" r:id="rId11"/>
    <p:sldId id="366" r:id="rId12"/>
    <p:sldId id="365" r:id="rId13"/>
    <p:sldId id="385" r:id="rId14"/>
    <p:sldId id="270" r:id="rId15"/>
    <p:sldId id="276" r:id="rId16"/>
    <p:sldId id="367" r:id="rId17"/>
    <p:sldId id="358" r:id="rId18"/>
    <p:sldId id="359" r:id="rId19"/>
    <p:sldId id="369" r:id="rId20"/>
    <p:sldId id="360" r:id="rId21"/>
    <p:sldId id="370" r:id="rId22"/>
    <p:sldId id="371" r:id="rId23"/>
    <p:sldId id="372" r:id="rId24"/>
    <p:sldId id="373" r:id="rId25"/>
    <p:sldId id="382" r:id="rId26"/>
    <p:sldId id="374" r:id="rId27"/>
    <p:sldId id="375" r:id="rId28"/>
    <p:sldId id="386" r:id="rId29"/>
    <p:sldId id="376" r:id="rId30"/>
    <p:sldId id="306" r:id="rId31"/>
    <p:sldId id="307" r:id="rId32"/>
    <p:sldId id="383" r:id="rId33"/>
    <p:sldId id="361" r:id="rId34"/>
    <p:sldId id="362" r:id="rId35"/>
    <p:sldId id="377" r:id="rId36"/>
    <p:sldId id="387" r:id="rId37"/>
    <p:sldId id="363" r:id="rId38"/>
    <p:sldId id="378" r:id="rId39"/>
    <p:sldId id="379" r:id="rId40"/>
    <p:sldId id="380" r:id="rId41"/>
    <p:sldId id="381" r:id="rId42"/>
    <p:sldId id="31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8D506"/>
    <a:srgbClr val="A20000"/>
    <a:srgbClr val="000000"/>
    <a:srgbClr val="2A63A8"/>
    <a:srgbClr val="10253F"/>
    <a:srgbClr val="F2F2F2"/>
    <a:srgbClr val="D91528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4" autoAdjust="0"/>
    <p:restoredTop sz="89046" autoAdjust="0"/>
  </p:normalViewPr>
  <p:slideViewPr>
    <p:cSldViewPr>
      <p:cViewPr varScale="1">
        <p:scale>
          <a:sx n="119" d="100"/>
          <a:sy n="119" d="100"/>
        </p:scale>
        <p:origin x="-128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A19CD-9D74-41E9-B768-C71BE1364B6D}" type="datetimeFigureOut">
              <a:rPr lang="en-US" smtClean="0"/>
              <a:pPr/>
              <a:t>9/25/14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E7B5C-58A7-4F03-B666-B00A14710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527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CB89C-0AB5-4304-9B4F-22E21E75F6E4}" type="datetimeFigureOut">
              <a:rPr lang="en-US" smtClean="0"/>
              <a:pPr/>
              <a:t>9/25/14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AE612-DB33-4ACD-A8E0-BFDFE9CE38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633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35DE-C53D-464B-87B2-9C182F7C043A}" type="datetime1">
              <a:rPr lang="en-US" smtClean="0"/>
              <a:pPr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758952" indent="-758952">
              <a:lnSpc>
                <a:spcPct val="80000"/>
              </a:lnSpc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BC316-8B67-4C24-8B37-CF997F8807BD}" type="datetime1">
              <a:rPr lang="en-US" smtClean="0"/>
              <a:pPr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8E69-793B-4CF3-8D70-00DA8A1D08E0}" type="datetime1">
              <a:rPr lang="en-US" smtClean="0"/>
              <a:pPr/>
              <a:t>9/25/14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E952-5D3A-4424-A646-FA5679813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uiExpand="1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0951-C29D-4786-935A-1F568872D7DC}" type="datetime1">
              <a:rPr lang="en-US" smtClean="0"/>
              <a:pPr/>
              <a:t>9/25/14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E01F-2B5D-483B-B578-D0B7379AF51E}" type="datetime1">
              <a:rPr lang="en-US" smtClean="0"/>
              <a:pPr/>
              <a:t>9/25/14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Flag_of_Louisiana_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69857">
            <a:off x="187797" y="6312071"/>
            <a:ext cx="576920" cy="366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4A7D-03F0-4537-95DB-E5D029F5F344}" type="datetime1">
              <a:rPr lang="en-US" smtClean="0"/>
              <a:pPr/>
              <a:t>9/25/14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F9FA8F0B-D33C-4076-B785-5A39BEA698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2" r:id="rId3"/>
    <p:sldLayoutId id="2147483703" r:id="rId4"/>
    <p:sldLayoutId id="2147483705" r:id="rId5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slide" Target="slide3.xml"/><Relationship Id="rId5" Type="http://schemas.openxmlformats.org/officeDocument/2006/relationships/slide" Target="slide14.xml"/><Relationship Id="rId6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slide" Target="slide2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4958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Chapter 10:</a:t>
            </a:r>
          </a:p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Secession and Civil War</a:t>
            </a:r>
          </a:p>
          <a:p>
            <a:pPr algn="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F8D50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STUDY PRESENTATION</a:t>
            </a:r>
            <a:endParaRPr lang="en-US" sz="3200" b="1" dirty="0">
              <a:ln w="17780" cmpd="sng">
                <a:noFill/>
                <a:prstDash val="solid"/>
                <a:miter lim="800000"/>
              </a:ln>
              <a:solidFill>
                <a:srgbClr val="F8D50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43800" y="6545790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© </a:t>
            </a:r>
            <a:r>
              <a:rPr lang="en-US" sz="1000" smtClean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2015 </a:t>
            </a:r>
            <a:r>
              <a:rPr lang="en-US" sz="1000" dirty="0" smtClean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Clairmont </a:t>
            </a:r>
            <a:r>
              <a:rPr 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Press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34200" y="228600"/>
            <a:ext cx="1961565" cy="1961565"/>
            <a:chOff x="6786458" y="1071459"/>
            <a:chExt cx="1961565" cy="1961565"/>
          </a:xfrm>
          <a:effectLst>
            <a:glow rad="228600">
              <a:srgbClr val="FFFF00">
                <a:alpha val="40000"/>
              </a:srgbClr>
            </a:glow>
          </a:effectLst>
        </p:grpSpPr>
        <p:sp>
          <p:nvSpPr>
            <p:cNvPr id="7" name="Rectangle 6"/>
            <p:cNvSpPr/>
            <p:nvPr/>
          </p:nvSpPr>
          <p:spPr>
            <a:xfrm>
              <a:off x="7081440" y="1480741"/>
              <a:ext cx="13716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Seal_of_Louisiana_201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607130">
              <a:off x="6786458" y="1071459"/>
              <a:ext cx="1961565" cy="1961565"/>
            </a:xfrm>
            <a:prstGeom prst="rect">
              <a:avLst/>
            </a:prstGeom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381000" y="1143000"/>
            <a:ext cx="7315200" cy="22098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cap="none" spc="0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LOUISIANA:</a:t>
            </a:r>
          </a:p>
          <a:p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Our History,</a:t>
            </a:r>
          </a:p>
          <a:p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solidFill>
                  <a:srgbClr val="A20000"/>
                </a:solidFill>
                <a:effectLst>
                  <a:glow rad="139700">
                    <a:srgbClr val="FFFF00"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lin Sans FB" pitchFamily="34" charset="0"/>
              </a:rPr>
              <a:t>Our Home</a:t>
            </a:r>
            <a:endParaRPr lang="en-US" sz="7200" b="1" cap="none" spc="0" dirty="0">
              <a:ln w="12700">
                <a:solidFill>
                  <a:schemeClr val="bg1"/>
                </a:solidFill>
              </a:ln>
              <a:solidFill>
                <a:srgbClr val="A20000"/>
              </a:solidFill>
              <a:effectLst>
                <a:glow rad="139700">
                  <a:srgbClr val="FFFF00"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Political Parties and Sectionalism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While political parties were important during the 1850s, issues with slavery eventually overrode loyalty to a party.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Northerners and southerners began to separate themselves from the other mentally.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way of dividing the country based on slave or free state was called </a:t>
            </a:r>
            <a:r>
              <a:rPr lang="en-US" b="1" dirty="0" smtClean="0">
                <a:cs typeface="Arial" charset="0"/>
              </a:rPr>
              <a:t>sectionalism.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02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Election of 1860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Northern and Southern Democrats were divided over slavery, offering two candidates that year.</a:t>
            </a:r>
          </a:p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Southerners wishing to stay in the Union formed their own party and nominated their own candidate.</a:t>
            </a:r>
          </a:p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Abraham Lincoln represented the Republicans, who opposed the expansion of slavery.</a:t>
            </a:r>
          </a:p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Many states, including Louisiana, did not include Lincoln on the ballot because of the Republicans’ stance on slavery.</a:t>
            </a:r>
          </a:p>
          <a:p>
            <a:pPr marL="762000" indent="-762000">
              <a:lnSpc>
                <a:spcPct val="100000"/>
              </a:lnSpc>
            </a:pPr>
            <a:r>
              <a:rPr lang="en-US" sz="2300" dirty="0" smtClean="0">
                <a:cs typeface="Arial" charset="0"/>
              </a:rPr>
              <a:t>When Lincoln won, many southern states felt cheated since he was not on their ballot; this action began the secession of states.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0571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Louisiana Secedes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486400"/>
          </a:xfrm>
        </p:spPr>
        <p:txBody>
          <a:bodyPr>
            <a:no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Although originally against it, Governor Thomas Overton Moore began to move Louisiana toward secession.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Many people were not sure about secession because the economy of New Orleans heavily relied on northern and international trade.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Despite economic concerns, others believed </a:t>
            </a:r>
            <a:r>
              <a:rPr lang="en-US" sz="2600" b="1" dirty="0" smtClean="0">
                <a:cs typeface="Arial" charset="0"/>
              </a:rPr>
              <a:t>secession</a:t>
            </a:r>
            <a:r>
              <a:rPr lang="en-US" sz="2600" dirty="0" smtClean="0">
                <a:cs typeface="Arial" charset="0"/>
              </a:rPr>
              <a:t> was the best option. Secession is the withdrawal of a state from the Union.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After many political debates, Louisiana seceded from the </a:t>
            </a:r>
            <a:r>
              <a:rPr lang="en-US" sz="2600" dirty="0" smtClean="0">
                <a:cs typeface="Arial" charset="0"/>
              </a:rPr>
              <a:t>U.S. </a:t>
            </a:r>
            <a:r>
              <a:rPr lang="en-US" sz="2600" dirty="0">
                <a:cs typeface="Arial" charset="0"/>
              </a:rPr>
              <a:t>o</a:t>
            </a:r>
            <a:r>
              <a:rPr lang="en-US" sz="2600" dirty="0" smtClean="0">
                <a:cs typeface="Arial" charset="0"/>
              </a:rPr>
              <a:t>n </a:t>
            </a:r>
            <a:r>
              <a:rPr lang="en-US" sz="2600" dirty="0" smtClean="0">
                <a:cs typeface="Arial" charset="0"/>
              </a:rPr>
              <a:t>January 26, 1861. 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In April, they joined six other states in the new </a:t>
            </a:r>
            <a:r>
              <a:rPr lang="en-US" sz="2600" b="1" dirty="0" smtClean="0">
                <a:cs typeface="Arial" charset="0"/>
              </a:rPr>
              <a:t>Confederate States of America</a:t>
            </a:r>
            <a:r>
              <a:rPr lang="en-US" sz="2600" dirty="0" smtClean="0">
                <a:cs typeface="Arial" charset="0"/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4827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Original Confederate States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52" y="990600"/>
            <a:ext cx="7215296" cy="4724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4375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 </a:t>
            </a:r>
            <a:r>
              <a:rPr lang="en-US" dirty="0" smtClean="0"/>
              <a:t>The Civil War Begins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/>
              <a:t>What were the major events of the Civil War that affected Louisiana?</a:t>
            </a:r>
            <a:endParaRPr lang="en-US" dirty="0" smtClean="0">
              <a:solidFill>
                <a:srgbClr val="080808"/>
              </a:solidFill>
            </a:endParaRPr>
          </a:p>
          <a:p>
            <a:pPr lvl="1">
              <a:buFontTx/>
              <a:buNone/>
            </a:pPr>
            <a:r>
              <a:rPr lang="en-US" dirty="0" smtClean="0">
                <a:solidFill>
                  <a:srgbClr val="080808"/>
                </a:solidFill>
                <a:latin typeface="Arial" charset="0"/>
              </a:rPr>
              <a:t> 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Section 2: The Civil War Begins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Conscription Act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lockade</a:t>
            </a:r>
          </a:p>
          <a:p>
            <a:pPr lvl="1"/>
            <a:r>
              <a:rPr lang="en-US" dirty="0" smtClean="0"/>
              <a:t>Confiscation Act</a:t>
            </a:r>
          </a:p>
          <a:p>
            <a:pPr lvl="1"/>
            <a:r>
              <a:rPr lang="en-US" dirty="0" smtClean="0"/>
              <a:t>profiteering</a:t>
            </a:r>
          </a:p>
          <a:p>
            <a:pPr lvl="1"/>
            <a:r>
              <a:rPr lang="en-US" dirty="0" smtClean="0"/>
              <a:t>Anaconda Plan</a:t>
            </a:r>
          </a:p>
          <a:p>
            <a:pPr lvl="1"/>
            <a:r>
              <a:rPr lang="en-US" dirty="0" smtClean="0"/>
              <a:t>siege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CSA forces in South Carolina demanded that </a:t>
            </a:r>
            <a:r>
              <a:rPr lang="en-US" dirty="0" smtClean="0"/>
              <a:t>U.S. </a:t>
            </a:r>
            <a:r>
              <a:rPr lang="en-US" dirty="0" smtClean="0"/>
              <a:t>federal troops leave Fort Sumter in Charleston.</a:t>
            </a:r>
          </a:p>
          <a:p>
            <a:r>
              <a:rPr lang="en-US" dirty="0" smtClean="0"/>
              <a:t>When </a:t>
            </a:r>
            <a:r>
              <a:rPr lang="en-US" dirty="0" smtClean="0"/>
              <a:t>U.S. </a:t>
            </a:r>
            <a:r>
              <a:rPr lang="en-US" dirty="0" smtClean="0"/>
              <a:t>federal forces tried to resupply their troops, an artillery strike was ordered against them to prevent it.</a:t>
            </a:r>
          </a:p>
          <a:p>
            <a:r>
              <a:rPr lang="en-US" dirty="0" smtClean="0"/>
              <a:t>Without supplies or arms, the federal troops surrendered to the CSA.</a:t>
            </a:r>
          </a:p>
          <a:p>
            <a:r>
              <a:rPr lang="en-US" dirty="0" smtClean="0"/>
              <a:t>After the attack at Fort Sumter, both sides put out calls to war.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6218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Soldiers: Volunteers and Conscripts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2400" dirty="0" smtClean="0">
                <a:cs typeface="Arial" charset="0"/>
              </a:rPr>
              <a:t>Enthusiasm for serving in the war was high in the first months.</a:t>
            </a:r>
          </a:p>
          <a:p>
            <a:pPr marL="762000" indent="-762000"/>
            <a:r>
              <a:rPr lang="en-US" sz="2400" dirty="0" smtClean="0">
                <a:cs typeface="Arial" charset="0"/>
              </a:rPr>
              <a:t>Wheat’s Tigers was one of the most famous units to come from Louisiana. Comprised of Irish and German immigrants, the unit gained a reputation for their ferocity and rowdiness.</a:t>
            </a:r>
          </a:p>
          <a:p>
            <a:pPr marL="762000" indent="-762000"/>
            <a:r>
              <a:rPr lang="en-US" sz="2400" dirty="0">
                <a:cs typeface="Arial" charset="0"/>
              </a:rPr>
              <a:t>N</a:t>
            </a:r>
            <a:r>
              <a:rPr lang="en-US" sz="2400" dirty="0" smtClean="0">
                <a:cs typeface="Arial" charset="0"/>
              </a:rPr>
              <a:t>umbers for volunteers fell drastically, though, as the death toll rose, and people realized the war would be prolonged and bloody.</a:t>
            </a:r>
          </a:p>
          <a:p>
            <a:pPr marL="762000" indent="-762000"/>
            <a:r>
              <a:rPr lang="en-US" sz="2400" dirty="0" smtClean="0">
                <a:cs typeface="Arial" charset="0"/>
              </a:rPr>
              <a:t>In order to raise numbers, the CSA government established rewards, and then the </a:t>
            </a:r>
            <a:r>
              <a:rPr lang="en-US" sz="2400" b="1" dirty="0" smtClean="0">
                <a:cs typeface="Arial" charset="0"/>
              </a:rPr>
              <a:t>Conscription Act, </a:t>
            </a:r>
            <a:r>
              <a:rPr lang="en-US" sz="2400" dirty="0" smtClean="0">
                <a:cs typeface="Arial" charset="0"/>
              </a:rPr>
              <a:t>which set up a draft.</a:t>
            </a:r>
          </a:p>
          <a:p>
            <a:pPr marL="762000" indent="-762000"/>
            <a:r>
              <a:rPr lang="en-US" sz="2400" dirty="0" smtClean="0">
                <a:cs typeface="Arial" charset="0"/>
              </a:rPr>
              <a:t>Because many people with essential jobs and rich men were exempt from this act, the phrase “a rich man’s struggle but a poor man’s fight” was coined.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War Comes Home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At the Battle of Shiloh, one in five men, more than 23,000 in total, were either killed, wounded, captured, or missing.</a:t>
            </a:r>
          </a:p>
          <a:p>
            <a:r>
              <a:rPr lang="en-US" sz="2800" dirty="0" smtClean="0"/>
              <a:t>Wounded soldiers and bodies of those killed arrived back in Louisiana, literally bringing the war home.</a:t>
            </a:r>
          </a:p>
          <a:p>
            <a:r>
              <a:rPr lang="en-US" sz="2800" dirty="0" smtClean="0"/>
              <a:t>Because water transport was so important to the South, the North quickly established a strategy of blockading the region.</a:t>
            </a:r>
          </a:p>
          <a:p>
            <a:r>
              <a:rPr lang="en-US" sz="2800" dirty="0" smtClean="0"/>
              <a:t>With the </a:t>
            </a:r>
            <a:r>
              <a:rPr lang="en-US" sz="2800" b="1" dirty="0" smtClean="0"/>
              <a:t>blockade</a:t>
            </a:r>
            <a:r>
              <a:rPr lang="en-US" sz="2800" dirty="0" smtClean="0"/>
              <a:t>, or isolating a seaport to prevent ships from leaving or entering, in place, supplies began to run low in New Orleans.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War Comes Home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2600" dirty="0" smtClean="0">
                <a:cs typeface="Arial" charset="0"/>
              </a:rPr>
              <a:t>After multiple fort bombardments from Union ships, Admiral David Farragut’s forces moved in to take New Orleans.</a:t>
            </a:r>
          </a:p>
          <a:p>
            <a:pPr marL="762000" indent="-762000"/>
            <a:r>
              <a:rPr lang="en-US" sz="2600" dirty="0" smtClean="0">
                <a:cs typeface="Arial" charset="0"/>
              </a:rPr>
              <a:t>Despite Confederate efforts to deter them, the Union ships kept clearing CSA ships, chains, and flaming barges to continue their path to New Orleans.</a:t>
            </a:r>
          </a:p>
          <a:p>
            <a:pPr marL="762000" indent="-762000"/>
            <a:r>
              <a:rPr lang="en-US" sz="2600" dirty="0" smtClean="0">
                <a:cs typeface="Arial" charset="0"/>
              </a:rPr>
              <a:t>Finally, after a long day of pushing through, Farragut’s forces made it to New Orleans.</a:t>
            </a:r>
          </a:p>
          <a:p>
            <a:pPr marL="762000" indent="-762000"/>
            <a:r>
              <a:rPr lang="en-US" sz="2600" dirty="0">
                <a:cs typeface="Arial" charset="0"/>
              </a:rPr>
              <a:t>M</a:t>
            </a:r>
            <a:r>
              <a:rPr lang="en-US" sz="2600" dirty="0" smtClean="0">
                <a:cs typeface="Arial" charset="0"/>
              </a:rPr>
              <a:t>any citizens burned their goods and supplies in order to prevent the North from getting them.</a:t>
            </a:r>
          </a:p>
          <a:p>
            <a:pPr marL="762000" indent="-762000"/>
            <a:r>
              <a:rPr lang="en-US" sz="2600" dirty="0" smtClean="0">
                <a:cs typeface="Arial" charset="0"/>
              </a:rPr>
              <a:t>Citizens were angry that their city was not defended better.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8957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0400" y="3886200"/>
            <a:ext cx="5943600" cy="1371600"/>
          </a:xfrm>
          <a:prstGeom prst="rect">
            <a:avLst/>
          </a:prstGeom>
          <a:solidFill>
            <a:srgbClr val="10253F">
              <a:alpha val="81961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6600" y="4002534"/>
            <a:ext cx="5791200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Sectionalism and Secession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The Civil War Begins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rgbClr val="F8D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3: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The Last Years of the War</a:t>
            </a: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Butler Takes Command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In May, Union General Benjamin Butler took command of New Orleans, leaving Farragut to his next objectives.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General Butler began putting plans into effect to get the city under control.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He supported an existing free market to help feed the hungry.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He also put many citizens and slaves to work cleaning the notoriously dirty city.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Unrest in Occupied New Orleans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>
              <a:lnSpc>
                <a:spcPct val="110000"/>
              </a:lnSpc>
            </a:pPr>
            <a:r>
              <a:rPr lang="en-US" dirty="0" smtClean="0">
                <a:cs typeface="Arial" charset="0"/>
              </a:rPr>
              <a:t>Despite these things, many in the city still resisted Union control.</a:t>
            </a:r>
          </a:p>
          <a:p>
            <a:pPr marL="762000" indent="-762000">
              <a:lnSpc>
                <a:spcPct val="110000"/>
              </a:lnSpc>
            </a:pPr>
            <a:r>
              <a:rPr lang="en-US" dirty="0" smtClean="0">
                <a:cs typeface="Arial" charset="0"/>
              </a:rPr>
              <a:t>Soldiers were shocked at the amount of disrespect shown to them by the city’s women.</a:t>
            </a:r>
          </a:p>
          <a:p>
            <a:pPr marL="762000" indent="-762000">
              <a:lnSpc>
                <a:spcPct val="110000"/>
              </a:lnSpc>
            </a:pPr>
            <a:r>
              <a:rPr lang="en-US" dirty="0" smtClean="0">
                <a:cs typeface="Arial" charset="0"/>
              </a:rPr>
              <a:t>Butler issued General Order Number 28, warning women to show respect or risk punishment.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6466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Nurseries of Treason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Since schools were teaching students anti-Union subjects, Butler considered them “nurseries of treason”.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He closed schools two weeks early and spent the summer “Union-</a:t>
            </a:r>
            <a:r>
              <a:rPr lang="en-US" sz="3000" dirty="0" err="1" smtClean="0">
                <a:cs typeface="Arial" charset="0"/>
              </a:rPr>
              <a:t>izing</a:t>
            </a:r>
            <a:r>
              <a:rPr lang="en-US" sz="3000" dirty="0" smtClean="0">
                <a:cs typeface="Arial" charset="0"/>
              </a:rPr>
              <a:t>” the schools. 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Many teachers lost their jobs, and some parents simply kept their kids at home rather than have them taught by Unionist teachers.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7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Confiscation of Confederate Property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</a:pPr>
            <a:r>
              <a:rPr lang="en-US" sz="2500" dirty="0" smtClean="0">
                <a:cs typeface="Arial" charset="0"/>
              </a:rPr>
              <a:t>Butler heavily enforced the </a:t>
            </a:r>
            <a:r>
              <a:rPr lang="en-US" sz="2500" b="1" dirty="0" smtClean="0">
                <a:cs typeface="Arial" charset="0"/>
              </a:rPr>
              <a:t>Confiscation Act</a:t>
            </a:r>
            <a:r>
              <a:rPr lang="en-US" sz="2500" dirty="0" smtClean="0">
                <a:cs typeface="Arial" charset="0"/>
              </a:rPr>
              <a:t>, which allowed the Union army to take the property of anyone who continued to support the Confederacy; this majorly impacted wealthy New Orleanians.</a:t>
            </a:r>
          </a:p>
          <a:p>
            <a:pPr marL="762000" indent="-762000">
              <a:lnSpc>
                <a:spcPct val="100000"/>
              </a:lnSpc>
            </a:pPr>
            <a:r>
              <a:rPr lang="en-US" sz="2500" dirty="0" smtClean="0">
                <a:cs typeface="Arial" charset="0"/>
              </a:rPr>
              <a:t>Because of Butler’s harshness, as well as taking valuables from families, he earned the nickname “Spoons” and “Beast” Butler.</a:t>
            </a:r>
          </a:p>
          <a:p>
            <a:pPr marL="762000" indent="-762000">
              <a:lnSpc>
                <a:spcPct val="100000"/>
              </a:lnSpc>
            </a:pPr>
            <a:r>
              <a:rPr lang="en-US" sz="2500" dirty="0" smtClean="0">
                <a:cs typeface="Arial" charset="0"/>
              </a:rPr>
              <a:t>Many people had very little, and often found themselves more desperate after Union troops moved through.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7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Butler’s Remova</a:t>
            </a:r>
            <a:r>
              <a:rPr lang="en-US" dirty="0"/>
              <a:t>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Butler had many conflicts with foreign consuls in New Orleans.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Also, rumor had it that he allowed his brother to engage in war </a:t>
            </a:r>
            <a:r>
              <a:rPr lang="en-US" b="1" dirty="0" smtClean="0">
                <a:cs typeface="Arial" charset="0"/>
              </a:rPr>
              <a:t>profiteering,</a:t>
            </a:r>
            <a:r>
              <a:rPr lang="en-US" dirty="0" smtClean="0">
                <a:cs typeface="Arial" charset="0"/>
              </a:rPr>
              <a:t> making an unfair profit on essential goods during emergency times.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Butler’s confrontational nature and possible corruption led to his dismissal.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7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Union Occupation Spreads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Union occupation spread to other parts of Louisiana as well.</a:t>
            </a:r>
          </a:p>
          <a:p>
            <a:r>
              <a:rPr lang="en-US" dirty="0" smtClean="0"/>
              <a:t>In early May 1862, Baton Rouge fell to Farragut’s fleet. </a:t>
            </a:r>
          </a:p>
          <a:p>
            <a:r>
              <a:rPr lang="en-US" dirty="0" smtClean="0"/>
              <a:t>Although Confederate troops contested its possession, the city stayed in Union hands for the rest of the war.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Anaconda Plan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105400"/>
          </a:xfrm>
        </p:spPr>
        <p:txBody>
          <a:bodyPr>
            <a:no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Farragut and other naval officers began to turn their gaze upriver.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The Union plan was to take control of the river at Vicksburg, Mississippi.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This plan to take </a:t>
            </a:r>
            <a:r>
              <a:rPr lang="en-US" sz="2600" dirty="0" smtClean="0">
                <a:cs typeface="Arial" charset="0"/>
              </a:rPr>
              <a:t>the Mississippi </a:t>
            </a:r>
            <a:r>
              <a:rPr lang="en-US" sz="2600" dirty="0" smtClean="0">
                <a:cs typeface="Arial" charset="0"/>
              </a:rPr>
              <a:t>River was </a:t>
            </a:r>
            <a:r>
              <a:rPr lang="en-US" sz="2600" dirty="0">
                <a:cs typeface="Arial" charset="0"/>
              </a:rPr>
              <a:t>called the </a:t>
            </a:r>
            <a:r>
              <a:rPr lang="en-US" sz="2600" b="1" dirty="0">
                <a:cs typeface="Arial" charset="0"/>
              </a:rPr>
              <a:t>Anaconda </a:t>
            </a:r>
            <a:r>
              <a:rPr lang="en-US" sz="2600" b="1" dirty="0" smtClean="0">
                <a:cs typeface="Arial" charset="0"/>
              </a:rPr>
              <a:t>Plan</a:t>
            </a:r>
            <a:r>
              <a:rPr lang="en-US" sz="2600" dirty="0" smtClean="0">
                <a:cs typeface="Arial" charset="0"/>
              </a:rPr>
              <a:t>. Its goal was to squeeze the Confederacy into submission.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By controlling the river, the Union believed they could split the Confederacy.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While this plan was in motion, Union forces began taking southwest Louisiana.</a:t>
            </a:r>
          </a:p>
          <a:p>
            <a:pPr marL="762000" indent="-762000">
              <a:lnSpc>
                <a:spcPct val="90000"/>
              </a:lnSpc>
            </a:pPr>
            <a:r>
              <a:rPr lang="en-US" sz="2600" dirty="0" smtClean="0">
                <a:cs typeface="Arial" charset="0"/>
              </a:rPr>
              <a:t>Despite constant fighting, the Union controlled most of southwest Louisiana by April.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721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Siege at Port Hudson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</a:pPr>
            <a:r>
              <a:rPr lang="en-US" sz="2700" dirty="0" smtClean="0">
                <a:cs typeface="Arial" charset="0"/>
              </a:rPr>
              <a:t>After establishing control over the southern half of the state, Union forces began land campaigns to take Port Hudson.</a:t>
            </a:r>
          </a:p>
          <a:p>
            <a:pPr marL="762000" indent="-762000">
              <a:lnSpc>
                <a:spcPct val="100000"/>
              </a:lnSpc>
            </a:pPr>
            <a:r>
              <a:rPr lang="en-US" sz="2700" dirty="0" smtClean="0">
                <a:cs typeface="Arial" charset="0"/>
              </a:rPr>
              <a:t>Union naval forces were unable to take the port despite their best efforts.</a:t>
            </a:r>
          </a:p>
          <a:p>
            <a:pPr marL="762000" indent="-762000">
              <a:lnSpc>
                <a:spcPct val="100000"/>
              </a:lnSpc>
            </a:pPr>
            <a:r>
              <a:rPr lang="en-US" sz="2700" dirty="0" smtClean="0">
                <a:cs typeface="Arial" charset="0"/>
              </a:rPr>
              <a:t>After three unsuccessful attempts to take the fort, the Union decided to lay </a:t>
            </a:r>
            <a:r>
              <a:rPr lang="en-US" sz="2700" b="1" dirty="0" smtClean="0">
                <a:cs typeface="Arial" charset="0"/>
              </a:rPr>
              <a:t>siege</a:t>
            </a:r>
            <a:r>
              <a:rPr lang="en-US" sz="2700" dirty="0" smtClean="0">
                <a:cs typeface="Arial" charset="0"/>
              </a:rPr>
              <a:t> to it, which is when an army tries to capture a town by surrounding it and preventing supplies from reaching it. The siege lasted forty-eight days.</a:t>
            </a:r>
          </a:p>
          <a:p>
            <a:pPr marL="762000" indent="-762000"/>
            <a:endParaRPr lang="en-US" dirty="0" smtClean="0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8333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Siege at Port Hudson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329 LA05.ti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74" y="990600"/>
            <a:ext cx="8841252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500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Vicksburg Campaign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Autofit/>
          </a:bodyPr>
          <a:lstStyle/>
          <a:p>
            <a:pPr marL="762000" indent="-762000">
              <a:lnSpc>
                <a:spcPct val="110000"/>
              </a:lnSpc>
            </a:pPr>
            <a:r>
              <a:rPr lang="en-US" sz="2400" dirty="0" smtClean="0">
                <a:cs typeface="Arial" charset="0"/>
              </a:rPr>
              <a:t>Vicksburg was well protected by a large Confederate force with plenty of firepower.</a:t>
            </a:r>
          </a:p>
          <a:p>
            <a:pPr marL="762000" indent="-762000">
              <a:lnSpc>
                <a:spcPct val="110000"/>
              </a:lnSpc>
            </a:pPr>
            <a:r>
              <a:rPr lang="en-US" sz="2400" dirty="0" smtClean="0">
                <a:cs typeface="Arial" charset="0"/>
              </a:rPr>
              <a:t>After more than a year of failed canals and struggles to reach Vicksburg with their armies, the Union was finally able to lay siege to the city.</a:t>
            </a:r>
          </a:p>
          <a:p>
            <a:pPr marL="762000" indent="-762000">
              <a:lnSpc>
                <a:spcPct val="110000"/>
              </a:lnSpc>
            </a:pPr>
            <a:r>
              <a:rPr lang="en-US" sz="2400" dirty="0" smtClean="0">
                <a:cs typeface="Arial" charset="0"/>
              </a:rPr>
              <a:t>After near-constant Union bombardment and the loss of all supplies, the Confederate forces surrendered on July 4, 1863.</a:t>
            </a:r>
          </a:p>
          <a:p>
            <a:pPr marL="762000" indent="-762000">
              <a:lnSpc>
                <a:spcPct val="110000"/>
              </a:lnSpc>
            </a:pPr>
            <a:r>
              <a:rPr lang="en-US" sz="2400" dirty="0" smtClean="0">
                <a:cs typeface="Arial" charset="0"/>
              </a:rPr>
              <a:t>The surrender of Vicksburg caused the surrender of the Confederates at Port Hudson days later.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8333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1: Sectionalism and Secession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" pitchFamily="2" charset="2"/>
              <a:buChar char="Ø"/>
            </a:pPr>
            <a:r>
              <a:rPr lang="en-US" sz="3200" dirty="0" smtClean="0"/>
              <a:t>Essential Question:</a:t>
            </a:r>
            <a:endParaRPr lang="en-US" sz="2800" dirty="0" smtClean="0"/>
          </a:p>
          <a:p>
            <a:pPr marL="742950" lvl="2" indent="-342900">
              <a:buFont typeface="Arial" pitchFamily="34" charset="0"/>
              <a:buChar char="•"/>
            </a:pPr>
            <a:r>
              <a:rPr lang="en-US" sz="2800" dirty="0" smtClean="0"/>
              <a:t>How did slavery and sectionalism lead to secession?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3: </a:t>
            </a:r>
            <a:r>
              <a:rPr lang="en-US" smtClean="0"/>
              <a:t>The Last Years of the War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 smtClean="0"/>
              <a:t>Essential Question:</a:t>
            </a:r>
          </a:p>
          <a:p>
            <a:pPr lvl="1"/>
            <a:r>
              <a:rPr lang="en-US" dirty="0" smtClean="0">
                <a:solidFill>
                  <a:srgbClr val="080808"/>
                </a:solidFill>
              </a:rPr>
              <a:t>What were the final years of the Civil War like for the people of Louisiana?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Section 3: The Last Years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chicory</a:t>
            </a:r>
          </a:p>
          <a:p>
            <a:pPr lvl="1"/>
            <a:r>
              <a:rPr lang="en-US" dirty="0" smtClean="0"/>
              <a:t>Emancipation Proclamation</a:t>
            </a:r>
          </a:p>
          <a:p>
            <a:pPr lvl="1"/>
            <a:r>
              <a:rPr lang="en-US" dirty="0" smtClean="0"/>
              <a:t>assassination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Confederate losses of Vicksburg and at Gettysburg turned the tide of war in the Union’s favor, but the conflict continued for another year and a half. </a:t>
            </a:r>
          </a:p>
          <a:p>
            <a:r>
              <a:rPr lang="en-US" dirty="0" smtClean="0"/>
              <a:t>In Louisiana, the troops, the government, and displaced civilians—both free and slave— were on the move in the last years of the war.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 in Exile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After the loss of Baton Rouge, Governor Moore was forced to move the state government twice, ending in Shreveport.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Moore served as the governor through most of the war.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He was instrumental in convincing the CSA to create a Confederate command in west Louisiana.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Government in Exile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Henry Watkins Allen, a crippled veteran of the war, became governor after Moore’s last term.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He established a trade channel with Mexico in order to gain food and supplies, despite criticism.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He also established state stores for fair-priced goods and paid benefits for soldiers’ families.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Red River Campaign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During spring of 1864, Union General Nathaniel Banks led a campaign in an attempt to </a:t>
            </a:r>
            <a:r>
              <a:rPr lang="en-US" sz="3000" dirty="0">
                <a:cs typeface="Arial" charset="0"/>
              </a:rPr>
              <a:t>take </a:t>
            </a:r>
            <a:r>
              <a:rPr lang="en-US" sz="3000" dirty="0" smtClean="0">
                <a:cs typeface="Arial" charset="0"/>
              </a:rPr>
              <a:t>Shreveport.</a:t>
            </a:r>
          </a:p>
          <a:p>
            <a:pPr marL="762000" indent="-762000"/>
            <a:r>
              <a:rPr lang="en-US" sz="3000" dirty="0">
                <a:cs typeface="Arial" charset="0"/>
              </a:rPr>
              <a:t>B</a:t>
            </a:r>
            <a:r>
              <a:rPr lang="en-US" sz="3000" dirty="0" smtClean="0">
                <a:cs typeface="Arial" charset="0"/>
              </a:rPr>
              <a:t>y </a:t>
            </a:r>
            <a:r>
              <a:rPr lang="en-US" sz="3000" dirty="0">
                <a:cs typeface="Arial" charset="0"/>
              </a:rPr>
              <a:t>doing </a:t>
            </a:r>
            <a:r>
              <a:rPr lang="en-US" sz="3000" dirty="0" smtClean="0">
                <a:cs typeface="Arial" charset="0"/>
              </a:rPr>
              <a:t>so, he hoped to reabsorb Louisiana into the Union.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Confederate Major General Richard Taylor was able to hold back many of the attacks.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In the end, this </a:t>
            </a:r>
            <a:r>
              <a:rPr lang="en-US" sz="3000" dirty="0" smtClean="0">
                <a:cs typeface="Arial" charset="0"/>
              </a:rPr>
              <a:t>campaign </a:t>
            </a:r>
            <a:r>
              <a:rPr lang="en-US" sz="3000" dirty="0" smtClean="0">
                <a:cs typeface="Arial" charset="0"/>
              </a:rPr>
              <a:t>yielded little results other than preventing the Union from taking all of the state.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4159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7400"/>
            <a:ext cx="2159854" cy="1600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Civil War in Louisiana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M35_LA05.ti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457199"/>
            <a:ext cx="6168607" cy="55550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2530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in Occupied Louisiana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Just like the government, many civilians were on the move as battle lines changed.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Those who stayed in their houses were subject to constant raiding from troops of both sides.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Different things were used to replace luxury items from before the war. One example of this is </a:t>
            </a:r>
            <a:r>
              <a:rPr lang="en-US" sz="3000" b="1" dirty="0" smtClean="0">
                <a:cs typeface="Arial" charset="0"/>
              </a:rPr>
              <a:t>chicory, </a:t>
            </a:r>
            <a:r>
              <a:rPr lang="en-US" sz="3000" dirty="0" smtClean="0">
                <a:cs typeface="Arial" charset="0"/>
              </a:rPr>
              <a:t>which is a bitter herb whose root was ground to serve as a replacement for coffee.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Emancipation Begins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During the war, the institution of slavery was crumbling.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On January 1, 1863, President Lincoln issued the </a:t>
            </a:r>
            <a:r>
              <a:rPr lang="en-US" b="1" dirty="0" smtClean="0">
                <a:cs typeface="Arial" charset="0"/>
              </a:rPr>
              <a:t>Emancipation Proclamation</a:t>
            </a:r>
            <a:r>
              <a:rPr lang="en-US" dirty="0" smtClean="0">
                <a:cs typeface="Arial" charset="0"/>
              </a:rPr>
              <a:t>, which was designed to create havoc for the Confederates by freeing slaves in Confederate-controlled areas.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Despite some limitations, the Emancipation Proclamation undoubtedly changed the course and nature of war.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2392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War Ends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sz="3000" dirty="0" smtClean="0">
                <a:cs typeface="Arial" charset="0"/>
              </a:rPr>
              <a:t>Abraham Lincoln was reelected in November of 1864.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The Union had dominated the Confederacy for over a year, and by 1865, it was clear that the war was slowly ending.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Despite the official surrender </a:t>
            </a:r>
            <a:r>
              <a:rPr lang="en-US" sz="3000" dirty="0" smtClean="0">
                <a:cs typeface="Arial" charset="0"/>
              </a:rPr>
              <a:t>on </a:t>
            </a:r>
            <a:r>
              <a:rPr lang="en-US" sz="3000" dirty="0" smtClean="0">
                <a:cs typeface="Arial" charset="0"/>
              </a:rPr>
              <a:t>April 9, 1865, it took months before all Confederate capitals surrendered.</a:t>
            </a:r>
          </a:p>
          <a:p>
            <a:pPr marL="762000" indent="-762000"/>
            <a:r>
              <a:rPr lang="en-US" sz="3000" dirty="0" smtClean="0">
                <a:cs typeface="Arial" charset="0"/>
              </a:rPr>
              <a:t>The last to surrender was Louisiana’s capital, Shreveport, on June 2, 1865.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8693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Section 1: Sectionalism and Secession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terms do I need to know? </a:t>
            </a:r>
          </a:p>
          <a:p>
            <a:pPr lvl="1"/>
            <a:r>
              <a:rPr lang="en-US" dirty="0" smtClean="0"/>
              <a:t>emancipation </a:t>
            </a:r>
          </a:p>
          <a:p>
            <a:pPr lvl="1"/>
            <a:r>
              <a:rPr lang="en-US" dirty="0" smtClean="0"/>
              <a:t>states’ rights</a:t>
            </a:r>
          </a:p>
          <a:p>
            <a:pPr lvl="1"/>
            <a:r>
              <a:rPr lang="en-US" dirty="0" smtClean="0"/>
              <a:t>Missouri Compromise</a:t>
            </a:r>
          </a:p>
          <a:p>
            <a:pPr lvl="1"/>
            <a:r>
              <a:rPr lang="en-US" dirty="0" smtClean="0"/>
              <a:t>Wilmot Proviso</a:t>
            </a:r>
          </a:p>
          <a:p>
            <a:pPr lvl="1"/>
            <a:r>
              <a:rPr lang="en-US" dirty="0" smtClean="0"/>
              <a:t>Compromise of 1850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opular sovereignty</a:t>
            </a:r>
          </a:p>
          <a:p>
            <a:pPr lvl="1"/>
            <a:r>
              <a:rPr lang="en-US" dirty="0" smtClean="0"/>
              <a:t>Fugitive Slave Act</a:t>
            </a:r>
          </a:p>
          <a:p>
            <a:pPr lvl="1"/>
            <a:r>
              <a:rPr lang="en-US" dirty="0" smtClean="0"/>
              <a:t>sectionalism  </a:t>
            </a:r>
          </a:p>
          <a:p>
            <a:pPr lvl="1"/>
            <a:r>
              <a:rPr lang="en-US" dirty="0" smtClean="0"/>
              <a:t>secession</a:t>
            </a:r>
          </a:p>
          <a:p>
            <a:pPr lvl="1"/>
            <a:r>
              <a:rPr lang="en-US" dirty="0" smtClean="0"/>
              <a:t>Confederate State of America (CSA)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Uncertainty at War’s End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Uncertainty about what the post-war America would be like was high.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President Lincoln, during this uncertainty, was </a:t>
            </a:r>
            <a:r>
              <a:rPr lang="en-US" b="1" dirty="0" smtClean="0">
                <a:cs typeface="Arial" charset="0"/>
              </a:rPr>
              <a:t>assassinated </a:t>
            </a:r>
            <a:r>
              <a:rPr lang="en-US" dirty="0" smtClean="0">
                <a:cs typeface="Arial" charset="0"/>
              </a:rPr>
              <a:t>(murdered) by John Wilkes Booth five days after the end of the war.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South’s infrastructure was ruined from the fighting and hundreds of thousands of people were dead.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0457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Uncertainty at War’s End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sz="2800" dirty="0">
                <a:cs typeface="Arial" charset="0"/>
              </a:rPr>
              <a:t>It took months before some soldiers made it back home from war, and it took years for life to return to normal</a:t>
            </a:r>
            <a:r>
              <a:rPr lang="en-US" sz="2800" dirty="0" smtClean="0">
                <a:cs typeface="Arial" charset="0"/>
              </a:rPr>
              <a:t>.</a:t>
            </a:r>
          </a:p>
          <a:p>
            <a:pPr marL="762000" indent="-762000"/>
            <a:r>
              <a:rPr lang="en-US" sz="2800" dirty="0" smtClean="0">
                <a:cs typeface="Arial" charset="0"/>
              </a:rPr>
              <a:t>Even then, the state would never be like it was before the war.</a:t>
            </a:r>
          </a:p>
          <a:p>
            <a:pPr marL="762000" indent="-762000"/>
            <a:r>
              <a:rPr lang="en-US" sz="2800" dirty="0" smtClean="0">
                <a:cs typeface="Arial" charset="0"/>
              </a:rPr>
              <a:t>Freed slaves had a difficult journey ahead.</a:t>
            </a:r>
          </a:p>
          <a:p>
            <a:pPr marL="762000" indent="-762000"/>
            <a:r>
              <a:rPr lang="en-US" sz="2800" dirty="0" smtClean="0">
                <a:cs typeface="Arial" charset="0"/>
              </a:rPr>
              <a:t>Many </a:t>
            </a:r>
            <a:r>
              <a:rPr lang="en-US" sz="2800" dirty="0">
                <a:cs typeface="Arial" charset="0"/>
              </a:rPr>
              <a:t>citizens </a:t>
            </a:r>
            <a:r>
              <a:rPr lang="en-US" sz="2800" dirty="0" smtClean="0">
                <a:cs typeface="Arial" charset="0"/>
              </a:rPr>
              <a:t>fought </a:t>
            </a:r>
            <a:r>
              <a:rPr lang="en-US" sz="2800" dirty="0">
                <a:cs typeface="Arial" charset="0"/>
              </a:rPr>
              <a:t>against the new society </a:t>
            </a:r>
            <a:r>
              <a:rPr lang="en-US" sz="2800" dirty="0" smtClean="0">
                <a:cs typeface="Arial" charset="0"/>
              </a:rPr>
              <a:t>being forced </a:t>
            </a:r>
            <a:r>
              <a:rPr lang="en-US" sz="2800" dirty="0">
                <a:cs typeface="Arial" charset="0"/>
              </a:rPr>
              <a:t>upon them.</a:t>
            </a:r>
          </a:p>
          <a:p>
            <a:pPr marL="762000" indent="-762000"/>
            <a:r>
              <a:rPr lang="en-US" sz="2800" dirty="0" smtClean="0">
                <a:cs typeface="Arial" charset="0"/>
              </a:rPr>
              <a:t>The process of </a:t>
            </a:r>
            <a:r>
              <a:rPr lang="en-US" sz="2800" smtClean="0">
                <a:cs typeface="Arial" charset="0"/>
              </a:rPr>
              <a:t>putting Louisiana back </a:t>
            </a:r>
            <a:r>
              <a:rPr lang="en-US" sz="2800" dirty="0" smtClean="0">
                <a:cs typeface="Arial" charset="0"/>
              </a:rPr>
              <a:t>together would be long, painful, and sometimes brutal.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1168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6488668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Return to Main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492875"/>
            <a:ext cx="2133600" cy="365125"/>
          </a:xfrm>
        </p:spPr>
        <p:txBody>
          <a:bodyPr/>
          <a:lstStyle/>
          <a:p>
            <a:fld id="{5B75B92E-C504-4F72-91D6-D83D77D1C38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657600"/>
            <a:ext cx="7924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Credits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Slide 1: Chris </a:t>
            </a:r>
            <a:r>
              <a:rPr lang="en-US" sz="1200" dirty="0" err="1" smtClean="0">
                <a:solidFill>
                  <a:schemeClr val="bg1"/>
                </a:solidFill>
              </a:rPr>
              <a:t>Miceli</a:t>
            </a:r>
            <a:r>
              <a:rPr lang="en-US" sz="1200" dirty="0" smtClean="0">
                <a:solidFill>
                  <a:schemeClr val="bg1"/>
                </a:solidFill>
              </a:rPr>
              <a:t> on Wikimedia Commons, Public Domain; Slide 2: Ken Thomas (alligator);  </a:t>
            </a:r>
            <a:r>
              <a:rPr lang="en-US" sz="1200" dirty="0" err="1" smtClean="0">
                <a:solidFill>
                  <a:schemeClr val="bg1"/>
                </a:solidFill>
              </a:rPr>
              <a:t>Jillian.E</a:t>
            </a:r>
            <a:r>
              <a:rPr lang="en-US" sz="1200" dirty="0" smtClean="0">
                <a:solidFill>
                  <a:schemeClr val="bg1"/>
                </a:solidFill>
              </a:rPr>
              <a:t> (Chicot State Park); City of Monroe, LA;  Albert Herring (Mardi Gras), </a:t>
            </a:r>
            <a:r>
              <a:rPr lang="en-US" sz="1200" dirty="0" err="1" smtClean="0">
                <a:solidFill>
                  <a:schemeClr val="bg1"/>
                </a:solidFill>
              </a:rPr>
              <a:t>Lael</a:t>
            </a:r>
            <a:r>
              <a:rPr lang="en-US" sz="1200" dirty="0" smtClean="0">
                <a:solidFill>
                  <a:schemeClr val="bg1"/>
                </a:solidFill>
              </a:rPr>
              <a:t> Butler (pelican); </a:t>
            </a:r>
            <a:r>
              <a:rPr lang="en-US" sz="1200" dirty="0" err="1" smtClean="0">
                <a:solidFill>
                  <a:schemeClr val="bg1"/>
                </a:solidFill>
              </a:rPr>
              <a:t>Jesper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Rautell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Balle</a:t>
            </a:r>
            <a:r>
              <a:rPr lang="en-US" sz="1200" dirty="0" smtClean="0">
                <a:solidFill>
                  <a:schemeClr val="bg1"/>
                </a:solidFill>
              </a:rPr>
              <a:t> (</a:t>
            </a:r>
            <a:r>
              <a:rPr lang="en-US" sz="1200" dirty="0" err="1" smtClean="0">
                <a:solidFill>
                  <a:schemeClr val="bg1"/>
                </a:solidFill>
              </a:rPr>
              <a:t>cajun</a:t>
            </a:r>
            <a:r>
              <a:rPr lang="en-US" sz="1200" dirty="0" smtClean="0">
                <a:solidFill>
                  <a:schemeClr val="bg1"/>
                </a:solidFill>
              </a:rPr>
              <a:t> meal); Susan Adams (</a:t>
            </a:r>
            <a:r>
              <a:rPr lang="en-US" sz="1200" dirty="0" err="1" smtClean="0">
                <a:solidFill>
                  <a:schemeClr val="bg1"/>
                </a:solidFill>
              </a:rPr>
              <a:t>Chemin</a:t>
            </a:r>
            <a:r>
              <a:rPr lang="en-US" sz="1200" dirty="0" smtClean="0">
                <a:solidFill>
                  <a:schemeClr val="bg1"/>
                </a:solidFill>
              </a:rPr>
              <a:t>-a-Haut State Park) on Wikimedia Commons; Image Credits Slide: </a:t>
            </a:r>
            <a:r>
              <a:rPr lang="en-US" sz="1200" dirty="0" err="1" smtClean="0">
                <a:solidFill>
                  <a:schemeClr val="bg1"/>
                </a:solidFill>
              </a:rPr>
              <a:t>Edd</a:t>
            </a:r>
            <a:r>
              <a:rPr lang="en-US" sz="1200" dirty="0" smtClean="0">
                <a:solidFill>
                  <a:schemeClr val="bg1"/>
                </a:solidFill>
              </a:rPr>
              <a:t> Prince on Wikimedia Commons; maps copyright Clairmont Press; all others public domain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6172200"/>
            <a:ext cx="2057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Shown here: Fontainebleau State Park</a:t>
            </a:r>
            <a:endParaRPr lang="en-US" sz="800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181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Between 1820 and 1850, political disputes were raised over issues like slavery, </a:t>
            </a:r>
            <a:r>
              <a:rPr lang="en-US" sz="2600" b="1" dirty="0" smtClean="0"/>
              <a:t>emancipation</a:t>
            </a:r>
            <a:r>
              <a:rPr lang="en-US" sz="2600" dirty="0" smtClean="0"/>
              <a:t> (the freeing of slaves), and </a:t>
            </a:r>
            <a:r>
              <a:rPr lang="en-US" sz="2600" b="1" dirty="0" smtClean="0"/>
              <a:t>states’ rights, </a:t>
            </a:r>
            <a:r>
              <a:rPr lang="en-US" sz="2600" dirty="0" smtClean="0"/>
              <a:t>which emphasizes the rights of individual states over the rights of the federal government.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Most of the North was made up of free states, while most of the South was known as the slave states.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After the Louisiana Purchase, many compromises were made about which of the new states would be with or without slavery.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Attempts at Compromise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/>
            <a:r>
              <a:rPr lang="en-US" dirty="0" smtClean="0">
                <a:cs typeface="Arial" charset="0"/>
              </a:rPr>
              <a:t>The </a:t>
            </a:r>
            <a:r>
              <a:rPr lang="en-US" b="1" dirty="0" smtClean="0">
                <a:cs typeface="Arial" charset="0"/>
              </a:rPr>
              <a:t>Missouri Compromise</a:t>
            </a:r>
            <a:r>
              <a:rPr lang="en-US" dirty="0" smtClean="0">
                <a:cs typeface="Arial" charset="0"/>
              </a:rPr>
              <a:t> of 1820 set a border between slave and free states.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It was intended to provide a permanent line of division, though the tensions still grew with each new state.</a:t>
            </a:r>
          </a:p>
          <a:p>
            <a:pPr marL="762000" indent="-762000"/>
            <a:r>
              <a:rPr lang="en-US" dirty="0" smtClean="0">
                <a:cs typeface="Arial" charset="0"/>
              </a:rPr>
              <a:t>The </a:t>
            </a:r>
            <a:r>
              <a:rPr lang="en-US" b="1" dirty="0" smtClean="0">
                <a:cs typeface="Arial" charset="0"/>
              </a:rPr>
              <a:t>Wilmot Proviso</a:t>
            </a:r>
            <a:r>
              <a:rPr lang="en-US" dirty="0" smtClean="0">
                <a:cs typeface="Arial" charset="0"/>
              </a:rPr>
              <a:t>, an attempt to prohibit slavery in any new territory acquired during the Mexican-American War, was never passed by the proslavery Senate.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Attempts at Compromise (Continued)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The five-part </a:t>
            </a:r>
            <a:r>
              <a:rPr lang="en-US" sz="2400" b="1" dirty="0" smtClean="0">
                <a:cs typeface="Arial" charset="0"/>
              </a:rPr>
              <a:t>Compromise of 1850</a:t>
            </a:r>
            <a:r>
              <a:rPr lang="en-US" sz="2400" dirty="0" smtClean="0">
                <a:cs typeface="Arial" charset="0"/>
              </a:rPr>
              <a:t> was Congress’s final solution.</a:t>
            </a:r>
          </a:p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Three parts of the deal are applied to the new Southwest territories. One part included </a:t>
            </a:r>
            <a:r>
              <a:rPr lang="en-US" sz="2400" b="1" dirty="0" smtClean="0">
                <a:cs typeface="Arial" charset="0"/>
              </a:rPr>
              <a:t>popular sovereignty, </a:t>
            </a:r>
            <a:r>
              <a:rPr lang="en-US" sz="2400" dirty="0" smtClean="0">
                <a:cs typeface="Arial" charset="0"/>
              </a:rPr>
              <a:t>which is the ability of the people in an area to decide an issue, like slavery, for themselves.</a:t>
            </a:r>
          </a:p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The other two parts involved slavery continuing in Washington, DC, and fugitive slaves.</a:t>
            </a:r>
          </a:p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Part five, the </a:t>
            </a:r>
            <a:r>
              <a:rPr lang="en-US" sz="2400" b="1" dirty="0" smtClean="0">
                <a:cs typeface="Arial" charset="0"/>
              </a:rPr>
              <a:t>Fugitive Slave Act</a:t>
            </a:r>
            <a:r>
              <a:rPr lang="en-US" sz="2400" dirty="0" smtClean="0">
                <a:cs typeface="Arial" charset="0"/>
              </a:rPr>
              <a:t>, ensured the return of run-away slaves to their masters. </a:t>
            </a:r>
          </a:p>
          <a:p>
            <a:pPr marL="762000" indent="-762000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This, plus other conditions in the act, led to an increase in antislavery feelings in the North.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Slavery Compromises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Screen Shot 2014-05-29 at 2.56.50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" t="669" r="818"/>
          <a:stretch/>
        </p:blipFill>
        <p:spPr>
          <a:xfrm>
            <a:off x="495300" y="609600"/>
            <a:ext cx="8153400" cy="5594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115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Uncle Tom’s Cabin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2000" indent="-762000">
              <a:lnSpc>
                <a:spcPct val="100000"/>
              </a:lnSpc>
            </a:pPr>
            <a:r>
              <a:rPr lang="en-US" sz="2600" dirty="0" smtClean="0">
                <a:cs typeface="Arial" charset="0"/>
              </a:rPr>
              <a:t>Published in 1852, the story addresses the evils of slavery by discussing Uncle Tom and how he was sold to an abusive owner.</a:t>
            </a:r>
          </a:p>
          <a:p>
            <a:pPr marL="762000" indent="-762000">
              <a:lnSpc>
                <a:spcPct val="100000"/>
              </a:lnSpc>
            </a:pPr>
            <a:r>
              <a:rPr lang="en-US" sz="2600" dirty="0" smtClean="0">
                <a:cs typeface="Arial" charset="0"/>
              </a:rPr>
              <a:t>The book, written by Harriet Beecher Stowe, created more sympathy for slaves and attracted more to the antislavery cause in the North.</a:t>
            </a:r>
          </a:p>
          <a:p>
            <a:pPr marL="762000" indent="-762000">
              <a:lnSpc>
                <a:spcPct val="100000"/>
              </a:lnSpc>
            </a:pPr>
            <a:r>
              <a:rPr lang="en-US" sz="2600" dirty="0" smtClean="0">
                <a:cs typeface="Arial" charset="0"/>
              </a:rPr>
              <a:t>In parts of the South, criticism of the book was harsh.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5B92E-C504-4F72-91D6-D83D77D1C3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30484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C000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27297</TotalTime>
  <Words>2541</Words>
  <Application>Microsoft Macintosh PowerPoint</Application>
  <PresentationFormat>On-screen Show (4:3)</PresentationFormat>
  <Paragraphs>235</Paragraphs>
  <Slides>42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Section 1: Sectionalism and Secession</vt:lpstr>
      <vt:lpstr>Section 1: Sectionalism and Secession</vt:lpstr>
      <vt:lpstr>Introduction</vt:lpstr>
      <vt:lpstr>Attempts at Compromise</vt:lpstr>
      <vt:lpstr>Attempts at Compromise (Continued)</vt:lpstr>
      <vt:lpstr>Slavery Compromises</vt:lpstr>
      <vt:lpstr>Uncle Tom’s Cabin</vt:lpstr>
      <vt:lpstr>Political Parties and Sectionalism</vt:lpstr>
      <vt:lpstr>The Election of 1860</vt:lpstr>
      <vt:lpstr>Louisiana Secedes</vt:lpstr>
      <vt:lpstr>The Original Confederate States</vt:lpstr>
      <vt:lpstr>Section 2: The Civil War Begins</vt:lpstr>
      <vt:lpstr>Section 2: The Civil War Begins</vt:lpstr>
      <vt:lpstr>Introduction</vt:lpstr>
      <vt:lpstr>Soldiers: Volunteers and Conscripts</vt:lpstr>
      <vt:lpstr>The War Comes Home</vt:lpstr>
      <vt:lpstr>The War Comes Home (Continued)</vt:lpstr>
      <vt:lpstr>General Butler Takes Command</vt:lpstr>
      <vt:lpstr>Unrest in Occupied New Orleans</vt:lpstr>
      <vt:lpstr>Nurseries of Treason</vt:lpstr>
      <vt:lpstr>Confiscation of Confederate Property</vt:lpstr>
      <vt:lpstr>Butler’s Removal</vt:lpstr>
      <vt:lpstr>Union Occupation Spreads</vt:lpstr>
      <vt:lpstr>The Anaconda Plan</vt:lpstr>
      <vt:lpstr>The Siege at Port Hudson</vt:lpstr>
      <vt:lpstr>Siege at Port Hudson</vt:lpstr>
      <vt:lpstr>The Vicksburg Campaign</vt:lpstr>
      <vt:lpstr>Section 3: The Last Years of the War</vt:lpstr>
      <vt:lpstr>Section 3: The Last Years of the War</vt:lpstr>
      <vt:lpstr>Introduction</vt:lpstr>
      <vt:lpstr>Government in Exile</vt:lpstr>
      <vt:lpstr>Government in Exile (Continued)</vt:lpstr>
      <vt:lpstr>The Red River Campaign</vt:lpstr>
      <vt:lpstr>Civil War in Louisiana</vt:lpstr>
      <vt:lpstr>Life in Occupied Louisiana</vt:lpstr>
      <vt:lpstr>Emancipation Begins</vt:lpstr>
      <vt:lpstr>The War Ends</vt:lpstr>
      <vt:lpstr>Uncertainty at War’s End</vt:lpstr>
      <vt:lpstr>Uncertainty at War’s End (Continued)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Louisiana: Our History, Our Home</dc:title>
  <dc:subject>©2015 Clairmont Press</dc:subject>
  <dc:creator>Emmett R. Mullins, Ed.D.</dc:creator>
  <cp:keywords/>
  <dc:description>Study presentation to accompany student textbook.</dc:description>
  <cp:lastModifiedBy>Tommy Lankford</cp:lastModifiedBy>
  <cp:revision>605</cp:revision>
  <cp:lastPrinted>2014-04-03T23:54:41Z</cp:lastPrinted>
  <dcterms:created xsi:type="dcterms:W3CDTF">2014-04-03T23:44:57Z</dcterms:created>
  <dcterms:modified xsi:type="dcterms:W3CDTF">2014-09-25T17:59:42Z</dcterms:modified>
  <cp:category/>
</cp:coreProperties>
</file>