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47"/>
  </p:notesMasterIdLst>
  <p:handoutMasterIdLst>
    <p:handoutMasterId r:id="rId48"/>
  </p:handoutMasterIdLst>
  <p:sldIdLst>
    <p:sldId id="259" r:id="rId2"/>
    <p:sldId id="260" r:id="rId3"/>
    <p:sldId id="258" r:id="rId4"/>
    <p:sldId id="268" r:id="rId5"/>
    <p:sldId id="355" r:id="rId6"/>
    <p:sldId id="265" r:id="rId7"/>
    <p:sldId id="356" r:id="rId8"/>
    <p:sldId id="357" r:id="rId9"/>
    <p:sldId id="358" r:id="rId10"/>
    <p:sldId id="359" r:id="rId11"/>
    <p:sldId id="360" r:id="rId12"/>
    <p:sldId id="361" r:id="rId13"/>
    <p:sldId id="362" r:id="rId14"/>
    <p:sldId id="363" r:id="rId15"/>
    <p:sldId id="270" r:id="rId16"/>
    <p:sldId id="276" r:id="rId17"/>
    <p:sldId id="385" r:id="rId18"/>
    <p:sldId id="334" r:id="rId19"/>
    <p:sldId id="364" r:id="rId20"/>
    <p:sldId id="365" r:id="rId21"/>
    <p:sldId id="366" r:id="rId22"/>
    <p:sldId id="367" r:id="rId23"/>
    <p:sldId id="368" r:id="rId24"/>
    <p:sldId id="387" r:id="rId25"/>
    <p:sldId id="369" r:id="rId26"/>
    <p:sldId id="370" r:id="rId27"/>
    <p:sldId id="371" r:id="rId28"/>
    <p:sldId id="372" r:id="rId29"/>
    <p:sldId id="373" r:id="rId30"/>
    <p:sldId id="374" r:id="rId31"/>
    <p:sldId id="375" r:id="rId32"/>
    <p:sldId id="376" r:id="rId33"/>
    <p:sldId id="377" r:id="rId34"/>
    <p:sldId id="378" r:id="rId35"/>
    <p:sldId id="306" r:id="rId36"/>
    <p:sldId id="307" r:id="rId37"/>
    <p:sldId id="386" r:id="rId38"/>
    <p:sldId id="340" r:id="rId39"/>
    <p:sldId id="379" r:id="rId40"/>
    <p:sldId id="380" r:id="rId41"/>
    <p:sldId id="381" r:id="rId42"/>
    <p:sldId id="382" r:id="rId43"/>
    <p:sldId id="383" r:id="rId44"/>
    <p:sldId id="384" r:id="rId45"/>
    <p:sldId id="31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506"/>
    <a:srgbClr val="A20000"/>
    <a:srgbClr val="000000"/>
    <a:srgbClr val="2A63A8"/>
    <a:srgbClr val="10253F"/>
    <a:srgbClr val="F2F2F2"/>
    <a:srgbClr val="D9152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4" autoAdjust="0"/>
    <p:restoredTop sz="89046" autoAdjust="0"/>
  </p:normalViewPr>
  <p:slideViewPr>
    <p:cSldViewPr>
      <p:cViewPr varScale="1">
        <p:scale>
          <a:sx n="119" d="100"/>
          <a:sy n="119" d="100"/>
        </p:scale>
        <p:origin x="-80" y="-6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3A19CD-9D74-41E9-B768-C71BE1364B6D}" type="datetimeFigureOut">
              <a:rPr lang="en-US" smtClean="0"/>
              <a:pPr/>
              <a:t>9/25/14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2E7B5C-58A7-4F03-B666-B00A14710F1D}" type="slidenum">
              <a:rPr lang="en-US" smtClean="0"/>
              <a:pPr/>
              <a:t>‹#›</a:t>
            </a:fld>
            <a:endParaRPr lang="en-US" dirty="0"/>
          </a:p>
        </p:txBody>
      </p:sp>
    </p:spTree>
    <p:extLst>
      <p:ext uri="{BB962C8B-B14F-4D97-AF65-F5344CB8AC3E}">
        <p14:creationId xmlns:p14="http://schemas.microsoft.com/office/powerpoint/2010/main" val="23642527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CCB89C-0AB5-4304-9B4F-22E21E75F6E4}" type="datetimeFigureOut">
              <a:rPr lang="en-US" smtClean="0"/>
              <a:pPr/>
              <a:t>9/25/14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AE612-DB33-4ACD-A8E0-BFDFE9CE382C}" type="slidenum">
              <a:rPr lang="en-US" smtClean="0"/>
              <a:pPr/>
              <a:t>‹#›</a:t>
            </a:fld>
            <a:endParaRPr lang="en-US" dirty="0"/>
          </a:p>
        </p:txBody>
      </p:sp>
    </p:spTree>
    <p:extLst>
      <p:ext uri="{BB962C8B-B14F-4D97-AF65-F5344CB8AC3E}">
        <p14:creationId xmlns:p14="http://schemas.microsoft.com/office/powerpoint/2010/main" val="18963633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BA35DE-C53D-464B-87B2-9C182F7C043A}" type="datetime1">
              <a:rPr lang="en-US" smtClean="0"/>
              <a:pPr/>
              <a:t>9/25/14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858000" y="6492875"/>
            <a:ext cx="2133600" cy="365125"/>
          </a:xfrm>
        </p:spPr>
        <p:txBody>
          <a:bodyPr/>
          <a:lstStyle/>
          <a:p>
            <a:fld id="{5B75B92E-C504-4F72-91D6-D83D77D1C380}" type="slidenum">
              <a:rPr lang="en-US" smtClean="0"/>
              <a:pPr/>
              <a:t>‹#›</a:t>
            </a:fld>
            <a:endParaRPr lang="en-US" dirty="0"/>
          </a:p>
        </p:txBody>
      </p:sp>
      <p:pic>
        <p:nvPicPr>
          <p:cNvPr id="8" name="Picture 7"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758952" indent="-758952">
              <a:lnSpc>
                <a:spcPct val="80000"/>
              </a:lnSpc>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3BC316-8B67-4C24-8B37-CF997F8807BD}" type="datetime1">
              <a:rPr lang="en-US" smtClean="0"/>
              <a:pPr/>
              <a:t>9/25/14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75B92E-C504-4F72-91D6-D83D77D1C380}" type="slidenum">
              <a:rPr lang="en-US" smtClean="0"/>
              <a:pPr/>
              <a:t>‹#›</a:t>
            </a:fld>
            <a:endParaRPr lang="en-US" dirty="0"/>
          </a:p>
        </p:txBody>
      </p:sp>
      <p:pic>
        <p:nvPicPr>
          <p:cNvPr id="8" name="Picture 7"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AB98E69-793B-4CF3-8D70-00DA8A1D08E0}" type="datetime1">
              <a:rPr lang="en-US" smtClean="0"/>
              <a:pPr/>
              <a:t>9/25/14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BDE952-5D3A-4424-A646-FA56798139B7}" type="slidenum">
              <a:rPr lang="en-US" smtClean="0"/>
              <a:pPr/>
              <a:t>‹#›</a:t>
            </a:fld>
            <a:endParaRPr lang="en-US" dirty="0"/>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pic>
        <p:nvPicPr>
          <p:cNvPr id="9" name="Picture 8"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uiExpand="1"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640951-C29D-4786-935A-1F568872D7DC}" type="datetime1">
              <a:rPr lang="en-US" smtClean="0"/>
              <a:pPr/>
              <a:t>9/25/14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75B92E-C504-4F72-91D6-D83D77D1C380}" type="slidenum">
              <a:rPr lang="en-US" smtClean="0"/>
              <a:pPr/>
              <a:t>‹#›</a:t>
            </a:fld>
            <a:endParaRPr lang="en-US" dirty="0"/>
          </a:p>
        </p:txBody>
      </p:sp>
      <p:pic>
        <p:nvPicPr>
          <p:cNvPr id="11" name="Picture 10"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 calcmode="lin" valueType="num">
                                      <p:cBhvr additive="base">
                                        <p:cTn id="39"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1" end="1"/>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additive="base">
                                        <p:cTn id="4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2" end="2"/>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additive="base">
                                        <p:cTn id="47"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3" end="3"/>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 calcmode="lin" valueType="num">
                                      <p:cBhvr additive="base">
                                        <p:cTn id="5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FE01F-2B5D-483B-B578-D0B7379AF51E}" type="datetime1">
              <a:rPr lang="en-US" smtClean="0"/>
              <a:pPr/>
              <a:t>9/25/14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a:t>
            </a:fld>
            <a:endParaRPr lang="en-US" dirty="0"/>
          </a:p>
        </p:txBody>
      </p:sp>
      <p:pic>
        <p:nvPicPr>
          <p:cNvPr id="6" name="Picture 5"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54A7D-03F0-4537-95DB-E5D029F5F344}" type="datetime1">
              <a:rPr lang="en-US" smtClean="0"/>
              <a:pPr/>
              <a:t>9/25/14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Rectangle 6"/>
          <p:cNvSpPr/>
          <p:nvPr/>
        </p:nvSpPr>
        <p:spPr>
          <a:xfrm>
            <a:off x="0" y="6477000"/>
            <a:ext cx="9144000" cy="381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6705600" y="6492875"/>
            <a:ext cx="2133600" cy="365125"/>
          </a:xfrm>
          <a:prstGeom prst="rect">
            <a:avLst/>
          </a:prstGeom>
        </p:spPr>
        <p:txBody>
          <a:bodyPr vert="horz" lIns="91440" tIns="45720" rIns="91440" bIns="45720" rtlCol="0" anchor="ctr"/>
          <a:lstStyle>
            <a:lvl1pPr algn="r">
              <a:defRPr sz="1400" b="1" baseline="0">
                <a:solidFill>
                  <a:schemeClr val="bg1"/>
                </a:solidFill>
                <a:latin typeface="Calibri" pitchFamily="34" charset="0"/>
              </a:defRPr>
            </a:lvl1pPr>
          </a:lstStyle>
          <a:p>
            <a:fld id="{F9FA8F0B-D33C-4076-B785-5A39BEA698E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3" r:id="rId4"/>
    <p:sldLayoutId id="2147483705" r:id="rId5"/>
  </p:sldLayoutIdLst>
  <p:transition xmlns:p14="http://schemas.microsoft.com/office/powerpoint/2010/main" spd="med">
    <p:wipe dir="r"/>
  </p:transition>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3.xml"/><Relationship Id="rId5" Type="http://schemas.openxmlformats.org/officeDocument/2006/relationships/slide" Target="slide15.xml"/><Relationship Id="rId6" Type="http://schemas.openxmlformats.org/officeDocument/2006/relationships/slide" Target="slide35.xm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slide" Target="slide2.xml"/><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66800" y="4495800"/>
            <a:ext cx="7543800" cy="1569660"/>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Chapter 9:</a:t>
            </a:r>
          </a:p>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Louisiana’s Antebellum Politics</a:t>
            </a:r>
          </a:p>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STUDY PRESENTATION</a:t>
            </a:r>
            <a:endParaRPr lang="en-US" sz="3200" b="1" dirty="0">
              <a:ln w="17780" cmpd="sng">
                <a:noFill/>
                <a:prstDash val="solid"/>
                <a:miter lim="800000"/>
              </a:ln>
              <a:solidFill>
                <a:srgbClr val="F8D506"/>
              </a:solidFill>
              <a:effectLst>
                <a:outerShdw blurRad="55000" dist="50800" dir="5400000" algn="tl">
                  <a:srgbClr val="000000">
                    <a:alpha val="33000"/>
                  </a:srgbClr>
                </a:outerShdw>
              </a:effectLst>
            </a:endParaRPr>
          </a:p>
        </p:txBody>
      </p:sp>
      <p:sp>
        <p:nvSpPr>
          <p:cNvPr id="5" name="Text Box 4"/>
          <p:cNvSpPr txBox="1">
            <a:spLocks noChangeArrowheads="1"/>
          </p:cNvSpPr>
          <p:nvPr/>
        </p:nvSpPr>
        <p:spPr bwMode="auto">
          <a:xfrm>
            <a:off x="7543800" y="6545790"/>
            <a:ext cx="1600200" cy="246221"/>
          </a:xfrm>
          <a:prstGeom prst="rect">
            <a:avLst/>
          </a:prstGeom>
          <a:noFill/>
          <a:ln w="9525">
            <a:noFill/>
            <a:miter lim="800000"/>
            <a:headEnd/>
            <a:tailEnd/>
          </a:ln>
          <a:effectLst/>
        </p:spPr>
        <p:txBody>
          <a:bodyPr wrap="square">
            <a:spAutoFit/>
          </a:bodyPr>
          <a:lstStyle/>
          <a:p>
            <a:pPr algn="r">
              <a:spcBef>
                <a:spcPct val="50000"/>
              </a:spcBef>
            </a:pPr>
            <a:r>
              <a:rPr lang="en-US" sz="1000">
                <a:solidFill>
                  <a:srgbClr val="D9D9D9"/>
                </a:solidFill>
                <a:effectLst>
                  <a:outerShdw blurRad="38100" dist="38100" dir="2700000" algn="tl">
                    <a:srgbClr val="C0C0C0"/>
                  </a:outerShdw>
                </a:effectLst>
                <a:latin typeface="Arial" charset="0"/>
              </a:rPr>
              <a:t>© </a:t>
            </a:r>
            <a:r>
              <a:rPr lang="en-US" sz="1000" smtClean="0">
                <a:solidFill>
                  <a:srgbClr val="D9D9D9"/>
                </a:solidFill>
                <a:effectLst>
                  <a:outerShdw blurRad="38100" dist="38100" dir="2700000" algn="tl">
                    <a:srgbClr val="C0C0C0"/>
                  </a:outerShdw>
                </a:effectLst>
                <a:latin typeface="Arial" charset="0"/>
              </a:rPr>
              <a:t>2015 </a:t>
            </a:r>
            <a:r>
              <a:rPr lang="en-US" sz="1000" dirty="0" smtClean="0">
                <a:solidFill>
                  <a:srgbClr val="D9D9D9"/>
                </a:solidFill>
                <a:effectLst>
                  <a:outerShdw blurRad="38100" dist="38100" dir="2700000" algn="tl">
                    <a:srgbClr val="C0C0C0"/>
                  </a:outerShdw>
                </a:effectLst>
                <a:latin typeface="Arial" charset="0"/>
              </a:rPr>
              <a:t>Clairmont </a:t>
            </a:r>
            <a:r>
              <a:rPr lang="en-US" sz="1000" dirty="0">
                <a:solidFill>
                  <a:srgbClr val="D9D9D9"/>
                </a:solidFill>
                <a:effectLst>
                  <a:outerShdw blurRad="38100" dist="38100" dir="2700000" algn="tl">
                    <a:srgbClr val="C0C0C0"/>
                  </a:outerShdw>
                </a:effectLst>
                <a:latin typeface="Arial" charset="0"/>
              </a:rPr>
              <a:t>Press</a:t>
            </a:r>
          </a:p>
        </p:txBody>
      </p:sp>
      <p:grpSp>
        <p:nvGrpSpPr>
          <p:cNvPr id="9" name="Group 8"/>
          <p:cNvGrpSpPr/>
          <p:nvPr/>
        </p:nvGrpSpPr>
        <p:grpSpPr>
          <a:xfrm>
            <a:off x="6934200" y="228600"/>
            <a:ext cx="1961565" cy="1961565"/>
            <a:chOff x="6786458" y="1071459"/>
            <a:chExt cx="1961565" cy="1961565"/>
          </a:xfrm>
          <a:effectLst>
            <a:glow rad="228600">
              <a:srgbClr val="FFFF00">
                <a:alpha val="40000"/>
              </a:srgbClr>
            </a:glow>
          </a:effectLst>
        </p:grpSpPr>
        <p:sp>
          <p:nvSpPr>
            <p:cNvPr id="7" name="Rectangle 6"/>
            <p:cNvSpPr/>
            <p:nvPr/>
          </p:nvSpPr>
          <p:spPr>
            <a:xfrm>
              <a:off x="7081440" y="1480741"/>
              <a:ext cx="1371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eal_of_Louisiana_2010.png"/>
            <p:cNvPicPr>
              <a:picLocks noChangeAspect="1"/>
            </p:cNvPicPr>
            <p:nvPr/>
          </p:nvPicPr>
          <p:blipFill>
            <a:blip r:embed="rId4" cstate="print"/>
            <a:stretch>
              <a:fillRect/>
            </a:stretch>
          </p:blipFill>
          <p:spPr>
            <a:xfrm rot="607130">
              <a:off x="6786458" y="1071459"/>
              <a:ext cx="1961565" cy="1961565"/>
            </a:xfrm>
            <a:prstGeom prst="rect">
              <a:avLst/>
            </a:prstGeom>
            <a:effectLst/>
          </p:spPr>
        </p:pic>
      </p:grpSp>
      <p:sp>
        <p:nvSpPr>
          <p:cNvPr id="8" name="Rectangle 7"/>
          <p:cNvSpPr/>
          <p:nvPr/>
        </p:nvSpPr>
        <p:spPr>
          <a:xfrm>
            <a:off x="381000" y="1143000"/>
            <a:ext cx="7315200" cy="2209800"/>
          </a:xfrm>
          <a:prstGeom prst="rect">
            <a:avLst/>
          </a:prstGeom>
          <a:noFill/>
          <a:effectLst>
            <a:glow rad="228600">
              <a:schemeClr val="accent3">
                <a:satMod val="175000"/>
                <a:alpha val="40000"/>
              </a:schemeClr>
            </a:glow>
          </a:effectLst>
        </p:spPr>
        <p:txBody>
          <a:bodyPr wrap="squar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cap="none" spc="0"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LOUISIANA:</a:t>
            </a:r>
          </a:p>
          <a:p>
            <a:r>
              <a:rPr lang="en-US" sz="7200" b="1"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Our History, </a:t>
            </a:r>
          </a:p>
          <a:p>
            <a:r>
              <a:rPr lang="en-US" sz="7200" b="1"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Our Home</a:t>
            </a:r>
            <a:endParaRPr lang="en-US" sz="7200" b="1" cap="none" spc="0" dirty="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2000"/>
                            </p:stCondLst>
                            <p:childTnLst>
                              <p:par>
                                <p:cTn id="13" presetID="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Democrats</a:t>
            </a:r>
            <a:endParaRPr lang="en-US" dirty="0"/>
          </a:p>
        </p:txBody>
      </p:sp>
      <p:sp>
        <p:nvSpPr>
          <p:cNvPr id="3" name="Content Placeholder 2"/>
          <p:cNvSpPr>
            <a:spLocks noGrp="1"/>
          </p:cNvSpPr>
          <p:nvPr>
            <p:ph idx="1"/>
          </p:nvPr>
        </p:nvSpPr>
        <p:spPr>
          <a:xfrm>
            <a:off x="457200" y="990600"/>
            <a:ext cx="8305800" cy="5334000"/>
          </a:xfrm>
        </p:spPr>
        <p:txBody>
          <a:bodyPr>
            <a:noAutofit/>
          </a:bodyPr>
          <a:lstStyle/>
          <a:p>
            <a:r>
              <a:rPr lang="en-US" sz="2800" dirty="0" smtClean="0"/>
              <a:t>People who supported Andrew Jackson and his policies became known as Jacksonian Democrats or Democratic Republicans.</a:t>
            </a:r>
          </a:p>
          <a:p>
            <a:r>
              <a:rPr lang="en-US" sz="2800" dirty="0" smtClean="0"/>
              <a:t>Eventually shortened to Democrats, party members favored smaller government and backed programs to help the common man rather than businesses and banks.</a:t>
            </a:r>
          </a:p>
          <a:p>
            <a:r>
              <a:rPr lang="en-US" sz="2800" dirty="0" smtClean="0"/>
              <a:t>Democrats also tended to prefer widespread voting, rather than a small </a:t>
            </a:r>
            <a:r>
              <a:rPr lang="en-US" sz="2800" b="1" dirty="0" smtClean="0"/>
              <a:t>franchise </a:t>
            </a:r>
            <a:r>
              <a:rPr lang="en-US" sz="2800" dirty="0" smtClean="0"/>
              <a:t>(right to vote) comprised of free white men.</a:t>
            </a:r>
          </a:p>
          <a:p>
            <a:r>
              <a:rPr lang="en-US" sz="2800" dirty="0" smtClean="0"/>
              <a:t>They also favored </a:t>
            </a:r>
            <a:r>
              <a:rPr lang="en-US" sz="2800" b="1" dirty="0" smtClean="0"/>
              <a:t>universal manhood suffrage </a:t>
            </a:r>
            <a:r>
              <a:rPr lang="en-US" sz="2800" dirty="0" smtClean="0"/>
              <a:t>rather than limiting vote to those with wealth or property. </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10</a:t>
            </a:fld>
            <a:endParaRPr lang="en-US" dirty="0"/>
          </a:p>
        </p:txBody>
      </p:sp>
    </p:spTree>
    <p:extLst>
      <p:ext uri="{BB962C8B-B14F-4D97-AF65-F5344CB8AC3E}">
        <p14:creationId xmlns:p14="http://schemas.microsoft.com/office/powerpoint/2010/main" val="226279768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Whigs</a:t>
            </a:r>
            <a:endParaRPr lang="en-US" dirty="0"/>
          </a:p>
        </p:txBody>
      </p:sp>
      <p:sp>
        <p:nvSpPr>
          <p:cNvPr id="3" name="Content Placeholder 2"/>
          <p:cNvSpPr>
            <a:spLocks noGrp="1"/>
          </p:cNvSpPr>
          <p:nvPr>
            <p:ph idx="1"/>
          </p:nvPr>
        </p:nvSpPr>
        <p:spPr>
          <a:xfrm>
            <a:off x="457200" y="990600"/>
            <a:ext cx="8382000" cy="5562600"/>
          </a:xfrm>
        </p:spPr>
        <p:txBody>
          <a:bodyPr>
            <a:noAutofit/>
          </a:bodyPr>
          <a:lstStyle/>
          <a:p>
            <a:pPr>
              <a:lnSpc>
                <a:spcPct val="90000"/>
              </a:lnSpc>
            </a:pPr>
            <a:r>
              <a:rPr lang="en-US" sz="2800" dirty="0" smtClean="0"/>
              <a:t>The Whig Party formed in the mid-1830s to oppose the Democrats.</a:t>
            </a:r>
          </a:p>
          <a:p>
            <a:pPr>
              <a:lnSpc>
                <a:spcPct val="90000"/>
              </a:lnSpc>
            </a:pPr>
            <a:r>
              <a:rPr lang="en-US" sz="2800" dirty="0" smtClean="0"/>
              <a:t>They favored the interests of businesses and banks over the rights of men.</a:t>
            </a:r>
          </a:p>
          <a:p>
            <a:pPr>
              <a:lnSpc>
                <a:spcPct val="90000"/>
              </a:lnSpc>
            </a:pPr>
            <a:r>
              <a:rPr lang="en-US" sz="2800" dirty="0" smtClean="0"/>
              <a:t>Whigs wanted government support for </a:t>
            </a:r>
            <a:r>
              <a:rPr lang="en-US" sz="2800" b="1" dirty="0" smtClean="0"/>
              <a:t>internal improvements </a:t>
            </a:r>
            <a:r>
              <a:rPr lang="en-US" sz="2800" dirty="0" smtClean="0"/>
              <a:t>(roads, bridges, canals, etc.), which they believed would strengthen the economy. </a:t>
            </a:r>
          </a:p>
          <a:p>
            <a:pPr>
              <a:lnSpc>
                <a:spcPct val="90000"/>
              </a:lnSpc>
            </a:pPr>
            <a:r>
              <a:rPr lang="en-US" sz="2800" dirty="0" smtClean="0"/>
              <a:t>The Whig Party supported a sugar tariff, which attracted many Louisiana voters.</a:t>
            </a:r>
          </a:p>
          <a:p>
            <a:pPr>
              <a:lnSpc>
                <a:spcPct val="90000"/>
              </a:lnSpc>
            </a:pPr>
            <a:r>
              <a:rPr lang="en-US" sz="2800" dirty="0" smtClean="0"/>
              <a:t>They lost momentum in the mid-1850s when the politics of slavery split the party into northern and southern factions. </a:t>
            </a:r>
          </a:p>
        </p:txBody>
      </p:sp>
      <p:sp>
        <p:nvSpPr>
          <p:cNvPr id="4" name="Slide Number Placeholder 3"/>
          <p:cNvSpPr>
            <a:spLocks noGrp="1"/>
          </p:cNvSpPr>
          <p:nvPr>
            <p:ph type="sldNum" sz="quarter" idx="12"/>
          </p:nvPr>
        </p:nvSpPr>
        <p:spPr/>
        <p:txBody>
          <a:bodyPr/>
          <a:lstStyle/>
          <a:p>
            <a:fld id="{5B75B92E-C504-4F72-91D6-D83D77D1C380}" type="slidenum">
              <a:rPr lang="en-US" smtClean="0"/>
              <a:pPr/>
              <a:t>11</a:t>
            </a:fld>
            <a:endParaRPr lang="en-US" dirty="0"/>
          </a:p>
        </p:txBody>
      </p:sp>
    </p:spTree>
    <p:extLst>
      <p:ext uri="{BB962C8B-B14F-4D97-AF65-F5344CB8AC3E}">
        <p14:creationId xmlns:p14="http://schemas.microsoft.com/office/powerpoint/2010/main" val="278648993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American Party</a:t>
            </a:r>
            <a:endParaRPr lang="en-US" dirty="0"/>
          </a:p>
        </p:txBody>
      </p:sp>
      <p:sp>
        <p:nvSpPr>
          <p:cNvPr id="3" name="Content Placeholder 2"/>
          <p:cNvSpPr>
            <a:spLocks noGrp="1"/>
          </p:cNvSpPr>
          <p:nvPr>
            <p:ph idx="1"/>
          </p:nvPr>
        </p:nvSpPr>
        <p:spPr/>
        <p:txBody>
          <a:bodyPr>
            <a:noAutofit/>
          </a:bodyPr>
          <a:lstStyle/>
          <a:p>
            <a:pPr>
              <a:lnSpc>
                <a:spcPct val="90000"/>
              </a:lnSpc>
            </a:pPr>
            <a:r>
              <a:rPr lang="en-US" sz="2800" dirty="0" smtClean="0"/>
              <a:t>The American Party organized as a party hostile to new immigrants and Catholics.</a:t>
            </a:r>
          </a:p>
          <a:p>
            <a:pPr>
              <a:lnSpc>
                <a:spcPct val="90000"/>
              </a:lnSpc>
            </a:pPr>
            <a:r>
              <a:rPr lang="en-US" sz="2800" dirty="0" smtClean="0"/>
              <a:t>They became known as the “Know Nothings” because when asked about the party, members would reply “I know nothing.”</a:t>
            </a:r>
          </a:p>
          <a:p>
            <a:pPr>
              <a:lnSpc>
                <a:spcPct val="90000"/>
              </a:lnSpc>
            </a:pPr>
            <a:r>
              <a:rPr lang="en-US" sz="2800" dirty="0" smtClean="0"/>
              <a:t>By 1850, German and Irish immigrants made up half the population of New Orleans. </a:t>
            </a:r>
          </a:p>
          <a:p>
            <a:pPr>
              <a:lnSpc>
                <a:spcPct val="90000"/>
              </a:lnSpc>
            </a:pPr>
            <a:r>
              <a:rPr lang="en-US" sz="2800" dirty="0" smtClean="0"/>
              <a:t>Although they were not the most popular party, they used force and voter intimidation to control city politics from 1854 to 1861.</a:t>
            </a:r>
            <a:endParaRPr lang="en-US" sz="28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12</a:t>
            </a:fld>
            <a:endParaRPr lang="en-US" dirty="0"/>
          </a:p>
        </p:txBody>
      </p:sp>
    </p:spTree>
    <p:extLst>
      <p:ext uri="{BB962C8B-B14F-4D97-AF65-F5344CB8AC3E}">
        <p14:creationId xmlns:p14="http://schemas.microsoft.com/office/powerpoint/2010/main" val="327494404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Few Rights for Women</a:t>
            </a:r>
            <a:endParaRPr lang="en-US" dirty="0"/>
          </a:p>
        </p:txBody>
      </p:sp>
      <p:sp>
        <p:nvSpPr>
          <p:cNvPr id="3" name="Content Placeholder 2"/>
          <p:cNvSpPr>
            <a:spLocks noGrp="1"/>
          </p:cNvSpPr>
          <p:nvPr>
            <p:ph idx="1"/>
          </p:nvPr>
        </p:nvSpPr>
        <p:spPr>
          <a:xfrm>
            <a:off x="457200" y="1219200"/>
            <a:ext cx="8534400" cy="5257800"/>
          </a:xfrm>
        </p:spPr>
        <p:txBody>
          <a:bodyPr>
            <a:noAutofit/>
          </a:bodyPr>
          <a:lstStyle/>
          <a:p>
            <a:pPr>
              <a:lnSpc>
                <a:spcPct val="100000"/>
              </a:lnSpc>
            </a:pPr>
            <a:r>
              <a:rPr lang="en-US" sz="2400" dirty="0" smtClean="0"/>
              <a:t>During the antebellum period, women were believed to be uninterested in politics and incapable of understanding political issues.</a:t>
            </a:r>
          </a:p>
          <a:p>
            <a:pPr>
              <a:lnSpc>
                <a:spcPct val="100000"/>
              </a:lnSpc>
            </a:pPr>
            <a:r>
              <a:rPr lang="en-US" sz="2400" dirty="0" smtClean="0"/>
              <a:t>The few women who sought suffrage were limited to the North.</a:t>
            </a:r>
          </a:p>
          <a:p>
            <a:pPr>
              <a:lnSpc>
                <a:spcPct val="100000"/>
              </a:lnSpc>
            </a:pPr>
            <a:r>
              <a:rPr lang="en-US" sz="2400" dirty="0" smtClean="0"/>
              <a:t>Most people thought a woman’s place was in the home. This belief was spelled out in Louisiana’s </a:t>
            </a:r>
            <a:r>
              <a:rPr lang="en-US" sz="2400" b="1" dirty="0" smtClean="0"/>
              <a:t>head and master statutes</a:t>
            </a:r>
            <a:r>
              <a:rPr lang="en-US" sz="2400" dirty="0" smtClean="0"/>
              <a:t>, which stated that once a woman married, her husband became her head and master. </a:t>
            </a:r>
          </a:p>
          <a:p>
            <a:pPr>
              <a:lnSpc>
                <a:spcPct val="100000"/>
              </a:lnSpc>
            </a:pPr>
            <a:r>
              <a:rPr lang="en-US" sz="2400" dirty="0" smtClean="0"/>
              <a:t>Women in Louisiana did have the right to a separate property agreement, which meant that they kept all the property they brought to a marriage, but only if they arranged it before they were married.</a:t>
            </a:r>
          </a:p>
        </p:txBody>
      </p:sp>
      <p:sp>
        <p:nvSpPr>
          <p:cNvPr id="4" name="Slide Number Placeholder 3"/>
          <p:cNvSpPr>
            <a:spLocks noGrp="1"/>
          </p:cNvSpPr>
          <p:nvPr>
            <p:ph type="sldNum" sz="quarter" idx="12"/>
          </p:nvPr>
        </p:nvSpPr>
        <p:spPr/>
        <p:txBody>
          <a:bodyPr/>
          <a:lstStyle/>
          <a:p>
            <a:fld id="{5B75B92E-C504-4F72-91D6-D83D77D1C380}" type="slidenum">
              <a:rPr lang="en-US" smtClean="0"/>
              <a:pPr/>
              <a:t>13</a:t>
            </a:fld>
            <a:endParaRPr lang="en-US" dirty="0"/>
          </a:p>
        </p:txBody>
      </p:sp>
    </p:spTree>
    <p:extLst>
      <p:ext uri="{BB962C8B-B14F-4D97-AF65-F5344CB8AC3E}">
        <p14:creationId xmlns:p14="http://schemas.microsoft.com/office/powerpoint/2010/main" val="7113358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332"/>
            <a:ext cx="8229600" cy="1143000"/>
          </a:xfrm>
        </p:spPr>
        <p:txBody>
          <a:bodyPr/>
          <a:lstStyle/>
          <a:p>
            <a:r>
              <a:rPr lang="en-US" dirty="0" smtClean="0"/>
              <a:t>Two Constitutions</a:t>
            </a:r>
            <a:endParaRPr lang="en-US" dirty="0"/>
          </a:p>
        </p:txBody>
      </p:sp>
      <p:sp>
        <p:nvSpPr>
          <p:cNvPr id="3" name="Content Placeholder 2"/>
          <p:cNvSpPr>
            <a:spLocks noGrp="1"/>
          </p:cNvSpPr>
          <p:nvPr>
            <p:ph idx="1"/>
          </p:nvPr>
        </p:nvSpPr>
        <p:spPr>
          <a:xfrm>
            <a:off x="228600" y="1066800"/>
            <a:ext cx="8839200" cy="5410200"/>
          </a:xfrm>
        </p:spPr>
        <p:txBody>
          <a:bodyPr>
            <a:noAutofit/>
          </a:bodyPr>
          <a:lstStyle/>
          <a:p>
            <a:pPr>
              <a:lnSpc>
                <a:spcPct val="100000"/>
              </a:lnSpc>
            </a:pPr>
            <a:r>
              <a:rPr lang="en-US" sz="2500" dirty="0" smtClean="0"/>
              <a:t>Tensions between New Orleans and the rest of the state and between political parties were reflected in the two constitutions adopted during this time.</a:t>
            </a:r>
          </a:p>
          <a:p>
            <a:pPr>
              <a:lnSpc>
                <a:spcPct val="100000"/>
              </a:lnSpc>
            </a:pPr>
            <a:r>
              <a:rPr lang="en-US" sz="2500" dirty="0" smtClean="0"/>
              <a:t>The Constitution of 1845 included several Democrat desires, including universal manhood suffrage and limiting state aid to private enterprises. It also used the number of registered voters to allocate seats in the House and used the population count, including slaves, for the Senate. </a:t>
            </a:r>
          </a:p>
          <a:p>
            <a:pPr>
              <a:lnSpc>
                <a:spcPct val="100000"/>
              </a:lnSpc>
            </a:pPr>
            <a:r>
              <a:rPr lang="en-US" sz="2500" dirty="0" smtClean="0"/>
              <a:t>The Constitution of 1852 reflected Whig ideals and kept the idea of universal manhood suffrage, but it brought back government support for internal improvements and banking. </a:t>
            </a:r>
            <a:endParaRPr lang="en-US" sz="25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14</a:t>
            </a:fld>
            <a:endParaRPr lang="en-US" dirty="0"/>
          </a:p>
        </p:txBody>
      </p:sp>
    </p:spTree>
    <p:extLst>
      <p:ext uri="{BB962C8B-B14F-4D97-AF65-F5344CB8AC3E}">
        <p14:creationId xmlns:p14="http://schemas.microsoft.com/office/powerpoint/2010/main" val="112550720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effectLst>
                  <a:outerShdw blurRad="38100" dist="38100" dir="2700000" algn="tl">
                    <a:srgbClr val="000000">
                      <a:alpha val="43137"/>
                    </a:srgbClr>
                  </a:outerShdw>
                </a:effectLst>
              </a:rPr>
              <a:t>Section 2: The Antebellum Economy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Essential Question:</a:t>
            </a:r>
          </a:p>
          <a:p>
            <a:pPr lvl="1"/>
            <a:r>
              <a:rPr lang="en-US" dirty="0" smtClean="0"/>
              <a:t>What factors drove the economic success seen in Louisiana during the antebellum period?</a:t>
            </a:r>
            <a:endParaRPr lang="en-US" dirty="0" smtClean="0">
              <a:solidFill>
                <a:srgbClr val="080808"/>
              </a:solidFill>
            </a:endParaRPr>
          </a:p>
          <a:p>
            <a:pPr lvl="1">
              <a:buFontTx/>
              <a:buNone/>
            </a:pPr>
            <a:r>
              <a:rPr lang="en-US" dirty="0" smtClean="0">
                <a:solidFill>
                  <a:srgbClr val="080808"/>
                </a:solidFill>
                <a:latin typeface="Arial" charset="0"/>
              </a:rPr>
              <a:t> </a:t>
            </a:r>
          </a:p>
          <a:p>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15</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Section 2: The Antebellum Economy</a:t>
            </a:r>
            <a:endParaRPr lang="en-US" dirty="0"/>
          </a:p>
        </p:txBody>
      </p:sp>
      <p:sp>
        <p:nvSpPr>
          <p:cNvPr id="3" name="Content Placeholder 2"/>
          <p:cNvSpPr>
            <a:spLocks noGrp="1"/>
          </p:cNvSpPr>
          <p:nvPr>
            <p:ph idx="1"/>
          </p:nvPr>
        </p:nvSpPr>
        <p:spPr>
          <a:xfrm>
            <a:off x="457200" y="1219200"/>
            <a:ext cx="8229600" cy="4800600"/>
          </a:xfrm>
        </p:spPr>
        <p:txBody>
          <a:bodyPr>
            <a:normAutofit/>
          </a:bodyPr>
          <a:lstStyle/>
          <a:p>
            <a:r>
              <a:rPr lang="en-US" dirty="0" smtClean="0"/>
              <a:t>What terms do I need to know? </a:t>
            </a:r>
          </a:p>
          <a:p>
            <a:pPr lvl="1"/>
            <a:r>
              <a:rPr lang="en-US" dirty="0" smtClean="0"/>
              <a:t>factor</a:t>
            </a:r>
          </a:p>
          <a:p>
            <a:pPr lvl="1"/>
            <a:r>
              <a:rPr lang="en-US" dirty="0" smtClean="0"/>
              <a:t>holding</a:t>
            </a:r>
          </a:p>
          <a:p>
            <a:pPr lvl="1"/>
            <a:r>
              <a:rPr lang="en-US" dirty="0" smtClean="0"/>
              <a:t>coffle</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16</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Regardless of politics, Louisiana’s economy thrived during the antebellum period.</a:t>
            </a:r>
          </a:p>
          <a:p>
            <a:r>
              <a:rPr lang="en-US" dirty="0" smtClean="0"/>
              <a:t>New Orleans became one of the nation’s largest cities and ports.</a:t>
            </a:r>
          </a:p>
          <a:p>
            <a:r>
              <a:rPr lang="en-US" dirty="0" smtClean="0"/>
              <a:t>Louisianans profited through trade and sugar and cotton production.</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17</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ormAutofit/>
          </a:bodyPr>
          <a:lstStyle/>
          <a:p>
            <a:r>
              <a:rPr lang="en-US" dirty="0" smtClean="0"/>
              <a:t>Commerce</a:t>
            </a:r>
            <a:endParaRPr lang="en-US" dirty="0"/>
          </a:p>
        </p:txBody>
      </p:sp>
      <p:sp>
        <p:nvSpPr>
          <p:cNvPr id="6" name="Content Placeholder 5"/>
          <p:cNvSpPr>
            <a:spLocks noGrp="1"/>
          </p:cNvSpPr>
          <p:nvPr>
            <p:ph idx="1"/>
          </p:nvPr>
        </p:nvSpPr>
        <p:spPr>
          <a:xfrm>
            <a:off x="457200" y="1143000"/>
            <a:ext cx="8229600" cy="4525963"/>
          </a:xfrm>
        </p:spPr>
        <p:txBody>
          <a:bodyPr>
            <a:normAutofit/>
          </a:bodyPr>
          <a:lstStyle/>
          <a:p>
            <a:pPr marL="762000" indent="-762000">
              <a:lnSpc>
                <a:spcPct val="90000"/>
              </a:lnSpc>
            </a:pPr>
            <a:r>
              <a:rPr lang="en-US" dirty="0" smtClean="0">
                <a:solidFill>
                  <a:srgbClr val="080808"/>
                </a:solidFill>
              </a:rPr>
              <a:t>The only port that did more business than New Orleans in the antebellum period was New York City. </a:t>
            </a:r>
          </a:p>
          <a:p>
            <a:pPr marL="762000" indent="-762000">
              <a:lnSpc>
                <a:spcPct val="90000"/>
              </a:lnSpc>
            </a:pPr>
            <a:r>
              <a:rPr lang="en-US" dirty="0" smtClean="0">
                <a:solidFill>
                  <a:srgbClr val="080808"/>
                </a:solidFill>
              </a:rPr>
              <a:t>All Louisianans relied on the port in some way or another.</a:t>
            </a:r>
          </a:p>
          <a:p>
            <a:pPr marL="762000" indent="-762000">
              <a:lnSpc>
                <a:spcPct val="90000"/>
              </a:lnSpc>
            </a:pPr>
            <a:r>
              <a:rPr lang="en-US" dirty="0" smtClean="0">
                <a:solidFill>
                  <a:srgbClr val="080808"/>
                </a:solidFill>
              </a:rPr>
              <a:t>This success brought about the nickname “Queen City of the South.”</a:t>
            </a:r>
          </a:p>
          <a:p>
            <a:endParaRPr lang="en-US" dirty="0" smtClean="0"/>
          </a:p>
          <a:p>
            <a:endParaRPr lang="en-US" dirty="0" smtClean="0"/>
          </a:p>
          <a:p>
            <a:endParaRPr lang="en-US" dirty="0" smtClean="0"/>
          </a:p>
          <a:p>
            <a:endParaRPr lang="en-US" dirty="0" smtClean="0"/>
          </a:p>
          <a:p>
            <a:endParaRPr lang="en-US" dirty="0"/>
          </a:p>
        </p:txBody>
      </p:sp>
      <p:sp>
        <p:nvSpPr>
          <p:cNvPr id="7" name="Slide Number Placeholder 6"/>
          <p:cNvSpPr>
            <a:spLocks noGrp="1"/>
          </p:cNvSpPr>
          <p:nvPr>
            <p:ph type="sldNum" sz="quarter" idx="12"/>
          </p:nvPr>
        </p:nvSpPr>
        <p:spPr/>
        <p:txBody>
          <a:bodyPr/>
          <a:lstStyle/>
          <a:p>
            <a:fld id="{5B75B92E-C504-4F72-91D6-D83D77D1C380}" type="slidenum">
              <a:rPr lang="en-US" smtClean="0"/>
              <a:pPr/>
              <a:t>18</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a:t>
            </a:r>
            <a:endParaRPr lang="en-US" dirty="0"/>
          </a:p>
        </p:txBody>
      </p:sp>
      <p:sp>
        <p:nvSpPr>
          <p:cNvPr id="3" name="Content Placeholder 2"/>
          <p:cNvSpPr>
            <a:spLocks noGrp="1"/>
          </p:cNvSpPr>
          <p:nvPr>
            <p:ph idx="1"/>
          </p:nvPr>
        </p:nvSpPr>
        <p:spPr>
          <a:xfrm>
            <a:off x="457200" y="1447800"/>
            <a:ext cx="8229600" cy="4525963"/>
          </a:xfrm>
        </p:spPr>
        <p:txBody>
          <a:bodyPr>
            <a:noAutofit/>
          </a:bodyPr>
          <a:lstStyle/>
          <a:p>
            <a:r>
              <a:rPr lang="en-US" dirty="0" smtClean="0"/>
              <a:t>Planters were dependent on financial representatives called </a:t>
            </a:r>
            <a:r>
              <a:rPr lang="en-US" b="1" dirty="0" smtClean="0"/>
              <a:t>factors</a:t>
            </a:r>
            <a:r>
              <a:rPr lang="en-US" dirty="0" smtClean="0"/>
              <a:t>.</a:t>
            </a:r>
          </a:p>
          <a:p>
            <a:r>
              <a:rPr lang="en-US" dirty="0" smtClean="0"/>
              <a:t>Factors </a:t>
            </a:r>
            <a:r>
              <a:rPr lang="en-US" dirty="0"/>
              <a:t>oversaw </a:t>
            </a:r>
            <a:r>
              <a:rPr lang="en-US" dirty="0" smtClean="0"/>
              <a:t>shipments, arranged transportation for, and told planters when to sell their sugar and cotton. </a:t>
            </a:r>
          </a:p>
          <a:p>
            <a:r>
              <a:rPr lang="en-US" dirty="0" smtClean="0"/>
              <a:t>They often loaned the planters money for supplies. </a:t>
            </a:r>
          </a:p>
          <a:p>
            <a:r>
              <a:rPr lang="en-US" dirty="0" smtClean="0"/>
              <a:t>If a planter could not pay it back due to a failed crop, the factor would often take the property of the person he once worked for.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19</a:t>
            </a:fld>
            <a:endParaRPr lang="en-US" dirty="0"/>
          </a:p>
        </p:txBody>
      </p:sp>
    </p:spTree>
    <p:extLst>
      <p:ext uri="{BB962C8B-B14F-4D97-AF65-F5344CB8AC3E}">
        <p14:creationId xmlns:p14="http://schemas.microsoft.com/office/powerpoint/2010/main" val="4193683320"/>
      </p:ext>
    </p:extLst>
  </p:cSld>
  <p:clrMapOvr>
    <a:masterClrMapping/>
  </p:clrMapOvr>
  <p:transition xmlns:p14="http://schemas.microsoft.com/office/powerpoint/2010/mai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209800" y="3886200"/>
            <a:ext cx="6934200" cy="1066800"/>
          </a:xfrm>
          <a:prstGeom prst="rect">
            <a:avLst/>
          </a:prstGeom>
          <a:solidFill>
            <a:srgbClr val="10253F">
              <a:alpha val="81961"/>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 name="TextBox 3"/>
          <p:cNvSpPr txBox="1"/>
          <p:nvPr/>
        </p:nvSpPr>
        <p:spPr>
          <a:xfrm>
            <a:off x="2286000" y="3886200"/>
            <a:ext cx="6858000" cy="1015663"/>
          </a:xfrm>
          <a:prstGeom prst="rect">
            <a:avLst/>
          </a:prstGeom>
          <a:noFill/>
        </p:spPr>
        <p:txBody>
          <a:bodyPr wrap="square" rtlCol="0">
            <a:spAutoFit/>
          </a:bodyPr>
          <a:lstStyle/>
          <a:p>
            <a:r>
              <a:rPr lang="en-US" sz="2000" b="1" dirty="0" smtClean="0">
                <a:solidFill>
                  <a:srgbClr val="F8D506"/>
                </a:solidFill>
                <a:effectLst>
                  <a:outerShdw blurRad="38100" dist="38100" dir="2700000" algn="tl">
                    <a:srgbClr val="000000">
                      <a:alpha val="43137"/>
                    </a:srgbClr>
                  </a:outerShdw>
                </a:effectLst>
              </a:rPr>
              <a:t>Section 1:</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4" action="ppaction://hlinksldjump"/>
              </a:rPr>
              <a:t>Antebellum Politics</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a:p>
            <a:r>
              <a:rPr lang="en-US" sz="2000" b="1" dirty="0" smtClean="0">
                <a:solidFill>
                  <a:srgbClr val="F8D506"/>
                </a:solidFill>
                <a:effectLst>
                  <a:outerShdw blurRad="38100" dist="38100" dir="2700000" algn="tl">
                    <a:srgbClr val="000000">
                      <a:alpha val="43137"/>
                    </a:srgbClr>
                  </a:outerShdw>
                </a:effectLst>
              </a:rPr>
              <a:t>Section 2:</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5" action="ppaction://hlinksldjump"/>
              </a:rPr>
              <a:t>The Antebellum Economy</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a:p>
            <a:r>
              <a:rPr lang="en-US" sz="2000" b="1" dirty="0" smtClean="0">
                <a:solidFill>
                  <a:srgbClr val="F8D506"/>
                </a:solidFill>
                <a:effectLst>
                  <a:outerShdw blurRad="38100" dist="38100" dir="2700000" algn="tl">
                    <a:srgbClr val="000000">
                      <a:alpha val="43137"/>
                    </a:srgbClr>
                  </a:outerShdw>
                </a:effectLst>
              </a:rPr>
              <a:t>Section 3: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6" action="ppaction://hlinksldjump"/>
              </a:rPr>
              <a:t>People and Culture in Antebellum Louisiana</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p:txBody>
      </p:sp>
      <p:sp>
        <p:nvSpPr>
          <p:cNvPr id="10" name="Slide Number Placeholder 4"/>
          <p:cNvSpPr>
            <a:spLocks noGrp="1"/>
          </p:cNvSpPr>
          <p:nvPr>
            <p:ph type="sldNum" sz="quarter" idx="12"/>
          </p:nvPr>
        </p:nvSpPr>
        <p:spPr>
          <a:xfrm>
            <a:off x="6705600" y="6492875"/>
            <a:ext cx="2133600" cy="365125"/>
          </a:xfrm>
        </p:spPr>
        <p:txBody>
          <a:bodyPr/>
          <a:lstStyle/>
          <a:p>
            <a:fld id="{5B75B92E-C504-4F72-91D6-D83D77D1C380}" type="slidenum">
              <a:rPr lang="en-US" smtClean="0"/>
              <a:pPr/>
              <a:t>2</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Banks</a:t>
            </a:r>
            <a:endParaRPr lang="en-US" dirty="0"/>
          </a:p>
        </p:txBody>
      </p:sp>
      <p:sp>
        <p:nvSpPr>
          <p:cNvPr id="3" name="Content Placeholder 2"/>
          <p:cNvSpPr>
            <a:spLocks noGrp="1"/>
          </p:cNvSpPr>
          <p:nvPr>
            <p:ph idx="1"/>
          </p:nvPr>
        </p:nvSpPr>
        <p:spPr/>
        <p:txBody>
          <a:bodyPr/>
          <a:lstStyle/>
          <a:p>
            <a:r>
              <a:rPr lang="en-US" dirty="0" smtClean="0"/>
              <a:t>Banks during the antebellum period were vital to economic success.</a:t>
            </a:r>
          </a:p>
          <a:p>
            <a:r>
              <a:rPr lang="en-US" dirty="0" smtClean="0"/>
              <a:t>They gave loans or sold bonds, which made public and private construction possible. </a:t>
            </a:r>
          </a:p>
          <a:p>
            <a:r>
              <a:rPr lang="en-US" dirty="0" smtClean="0"/>
              <a:t>They also loaned money to planters so that they could buy supplies, land, and equipment.</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20</a:t>
            </a:fld>
            <a:endParaRPr lang="en-US" dirty="0"/>
          </a:p>
        </p:txBody>
      </p:sp>
    </p:spTree>
    <p:extLst>
      <p:ext uri="{BB962C8B-B14F-4D97-AF65-F5344CB8AC3E}">
        <p14:creationId xmlns:p14="http://schemas.microsoft.com/office/powerpoint/2010/main" val="3325831729"/>
      </p:ext>
    </p:extLst>
  </p:cSld>
  <p:clrMapOvr>
    <a:masterClrMapping/>
  </p:clrMapOvr>
  <p:transition xmlns:p14="http://schemas.microsoft.com/office/powerpoint/2010/mai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005" y="1371600"/>
            <a:ext cx="3429000" cy="4953000"/>
          </a:xfrm>
        </p:spPr>
        <p:txBody>
          <a:bodyPr/>
          <a:lstStyle/>
          <a:p>
            <a:r>
              <a:rPr lang="en-US" dirty="0" smtClean="0"/>
              <a:t>Water routes were still the preferred method of transportation from 1820 to 1860, though they were made more helpful due to the invention of the steamboat. </a:t>
            </a:r>
          </a:p>
          <a:p>
            <a:endParaRPr lang="en-US"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l="612" r="-333"/>
          <a:stretch/>
        </p:blipFill>
        <p:spPr>
          <a:xfrm>
            <a:off x="3505200" y="1828800"/>
            <a:ext cx="5465337" cy="3352800"/>
          </a:xfrm>
        </p:spPr>
      </p:pic>
      <p:sp>
        <p:nvSpPr>
          <p:cNvPr id="4" name="Slide Number Placeholder 3"/>
          <p:cNvSpPr>
            <a:spLocks noGrp="1"/>
          </p:cNvSpPr>
          <p:nvPr>
            <p:ph type="sldNum" sz="quarter" idx="12"/>
          </p:nvPr>
        </p:nvSpPr>
        <p:spPr/>
        <p:txBody>
          <a:bodyPr/>
          <a:lstStyle/>
          <a:p>
            <a:fld id="{5B75B92E-C504-4F72-91D6-D83D77D1C380}" type="slidenum">
              <a:rPr lang="en-US" smtClean="0"/>
              <a:pPr/>
              <a:t>21</a:t>
            </a:fld>
            <a:endParaRPr lang="en-US" dirty="0"/>
          </a:p>
        </p:txBody>
      </p:sp>
      <p:sp>
        <p:nvSpPr>
          <p:cNvPr id="2" name="Title 1"/>
          <p:cNvSpPr>
            <a:spLocks noGrp="1"/>
          </p:cNvSpPr>
          <p:nvPr>
            <p:ph type="title"/>
          </p:nvPr>
        </p:nvSpPr>
        <p:spPr/>
        <p:txBody>
          <a:bodyPr/>
          <a:lstStyle/>
          <a:p>
            <a:r>
              <a:rPr lang="en-US" dirty="0" smtClean="0"/>
              <a:t>Transportation</a:t>
            </a:r>
            <a:endParaRPr lang="en-US" dirty="0"/>
          </a:p>
        </p:txBody>
      </p:sp>
      <p:sp>
        <p:nvSpPr>
          <p:cNvPr id="7" name="TextBox 6"/>
          <p:cNvSpPr txBox="1"/>
          <p:nvPr/>
        </p:nvSpPr>
        <p:spPr>
          <a:xfrm>
            <a:off x="4724400" y="5410200"/>
            <a:ext cx="4267200" cy="646331"/>
          </a:xfrm>
          <a:prstGeom prst="rect">
            <a:avLst/>
          </a:prstGeom>
          <a:noFill/>
        </p:spPr>
        <p:txBody>
          <a:bodyPr wrap="square" rtlCol="0">
            <a:spAutoFit/>
          </a:bodyPr>
          <a:lstStyle/>
          <a:p>
            <a:pPr algn="r"/>
            <a:r>
              <a:rPr lang="en-US" dirty="0" smtClean="0"/>
              <a:t>Steamboats on the Mississippi River, New Orleans, late 1840s</a:t>
            </a:r>
            <a:endParaRPr lang="en-US" dirty="0"/>
          </a:p>
        </p:txBody>
      </p:sp>
    </p:spTree>
    <p:extLst>
      <p:ext uri="{BB962C8B-B14F-4D97-AF65-F5344CB8AC3E}">
        <p14:creationId xmlns:p14="http://schemas.microsoft.com/office/powerpoint/2010/main" val="427468657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Steamboats</a:t>
            </a:r>
            <a:endParaRPr lang="en-US" dirty="0"/>
          </a:p>
        </p:txBody>
      </p:sp>
      <p:sp>
        <p:nvSpPr>
          <p:cNvPr id="3" name="Content Placeholder 2"/>
          <p:cNvSpPr>
            <a:spLocks noGrp="1"/>
          </p:cNvSpPr>
          <p:nvPr>
            <p:ph idx="1"/>
          </p:nvPr>
        </p:nvSpPr>
        <p:spPr>
          <a:xfrm>
            <a:off x="457200" y="1066800"/>
            <a:ext cx="8458200" cy="5562600"/>
          </a:xfrm>
        </p:spPr>
        <p:txBody>
          <a:bodyPr>
            <a:normAutofit fontScale="85000" lnSpcReduction="10000"/>
          </a:bodyPr>
          <a:lstStyle/>
          <a:p>
            <a:pPr>
              <a:lnSpc>
                <a:spcPct val="100000"/>
              </a:lnSpc>
            </a:pPr>
            <a:r>
              <a:rPr lang="en-US" dirty="0" smtClean="0"/>
              <a:t>Multiple men worked on the development of steamboat technology between 1769 and 1811.</a:t>
            </a:r>
          </a:p>
          <a:p>
            <a:pPr>
              <a:lnSpc>
                <a:spcPct val="100000"/>
              </a:lnSpc>
            </a:pPr>
            <a:r>
              <a:rPr lang="en-US" dirty="0" smtClean="0"/>
              <a:t>In 1811, Robert Fulton and Robert Livingston designed and built a steamboat. It arrived in New Orleans in January 1812. </a:t>
            </a:r>
          </a:p>
          <a:p>
            <a:pPr>
              <a:lnSpc>
                <a:spcPct val="100000"/>
              </a:lnSpc>
            </a:pPr>
            <a:r>
              <a:rPr lang="en-US" dirty="0" smtClean="0"/>
              <a:t>By 1834, there were 1,200 steamboats in New Orleans, which shows their importance.  </a:t>
            </a:r>
          </a:p>
          <a:p>
            <a:pPr>
              <a:lnSpc>
                <a:spcPct val="100000"/>
              </a:lnSpc>
            </a:pPr>
            <a:r>
              <a:rPr lang="en-US" dirty="0" smtClean="0"/>
              <a:t>Development of canals allowed steamboats to travel in smaller bodies of water.</a:t>
            </a:r>
          </a:p>
          <a:p>
            <a:pPr>
              <a:lnSpc>
                <a:spcPct val="100000"/>
              </a:lnSpc>
            </a:pPr>
            <a:r>
              <a:rPr lang="en-US" dirty="0" smtClean="0"/>
              <a:t>In 1831, investors worked to fund the construction of the New Basin Canal that connected Lake Pontchartrain and the interior of New Orleans.</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22</a:t>
            </a:fld>
            <a:endParaRPr lang="en-US" dirty="0"/>
          </a:p>
        </p:txBody>
      </p:sp>
    </p:spTree>
    <p:extLst>
      <p:ext uri="{BB962C8B-B14F-4D97-AF65-F5344CB8AC3E}">
        <p14:creationId xmlns:p14="http://schemas.microsoft.com/office/powerpoint/2010/main" val="78302902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67"/>
            <a:ext cx="8229600" cy="1143000"/>
          </a:xfrm>
        </p:spPr>
        <p:txBody>
          <a:bodyPr/>
          <a:lstStyle/>
          <a:p>
            <a:r>
              <a:rPr lang="en-US" dirty="0" smtClean="0"/>
              <a:t>Railroads</a:t>
            </a:r>
            <a:endParaRPr lang="en-US" dirty="0"/>
          </a:p>
        </p:txBody>
      </p:sp>
      <p:sp>
        <p:nvSpPr>
          <p:cNvPr id="3" name="Content Placeholder 2"/>
          <p:cNvSpPr>
            <a:spLocks noGrp="1"/>
          </p:cNvSpPr>
          <p:nvPr>
            <p:ph idx="1"/>
          </p:nvPr>
        </p:nvSpPr>
        <p:spPr>
          <a:xfrm>
            <a:off x="457200" y="1066800"/>
            <a:ext cx="8610600" cy="5486400"/>
          </a:xfrm>
        </p:spPr>
        <p:txBody>
          <a:bodyPr>
            <a:normAutofit/>
          </a:bodyPr>
          <a:lstStyle/>
          <a:p>
            <a:r>
              <a:rPr lang="en-US" dirty="0" smtClean="0"/>
              <a:t>The development of railroads began in the antebellum period. </a:t>
            </a:r>
          </a:p>
          <a:p>
            <a:r>
              <a:rPr lang="en-US" dirty="0" smtClean="0"/>
              <a:t>In 1831, a six mile track was </a:t>
            </a:r>
            <a:r>
              <a:rPr lang="en-US" dirty="0" smtClean="0"/>
              <a:t>made </a:t>
            </a:r>
            <a:r>
              <a:rPr lang="en-US" dirty="0" smtClean="0"/>
              <a:t>between New Orleans and Lake Pontchartrain, but there were many glitches.</a:t>
            </a:r>
          </a:p>
          <a:p>
            <a:r>
              <a:rPr lang="en-US" dirty="0" smtClean="0"/>
              <a:t>The state began to assist private businesses in the construction of railroads with the goal of creating more business. </a:t>
            </a:r>
          </a:p>
          <a:p>
            <a:r>
              <a:rPr lang="en-US" dirty="0" smtClean="0"/>
              <a:t>Most of the progress that was made was destroyed in the Civil War.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23</a:t>
            </a:fld>
            <a:endParaRPr lang="en-US" dirty="0"/>
          </a:p>
        </p:txBody>
      </p:sp>
    </p:spTree>
    <p:extLst>
      <p:ext uri="{BB962C8B-B14F-4D97-AF65-F5344CB8AC3E}">
        <p14:creationId xmlns:p14="http://schemas.microsoft.com/office/powerpoint/2010/main" val="2602001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85801"/>
            <a:ext cx="2819400" cy="4343400"/>
          </a:xfrm>
        </p:spPr>
        <p:txBody>
          <a:bodyPr>
            <a:normAutofit/>
          </a:bodyPr>
          <a:lstStyle/>
          <a:p>
            <a:r>
              <a:rPr lang="en-US" sz="2800" dirty="0" smtClean="0">
                <a:solidFill>
                  <a:schemeClr val="bg1"/>
                </a:solidFill>
              </a:rPr>
              <a:t>Antebellum</a:t>
            </a:r>
            <a:br>
              <a:rPr lang="en-US" sz="2800" dirty="0" smtClean="0">
                <a:solidFill>
                  <a:schemeClr val="bg1"/>
                </a:solidFill>
              </a:rPr>
            </a:br>
            <a:r>
              <a:rPr lang="en-US" sz="2800" dirty="0" smtClean="0">
                <a:solidFill>
                  <a:schemeClr val="bg1"/>
                </a:solidFill>
              </a:rPr>
              <a:t>Transportation in Louisiana</a:t>
            </a:r>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5B75B92E-C504-4F72-91D6-D83D77D1C380}" type="slidenum">
              <a:rPr lang="en-US" smtClean="0"/>
              <a:pPr/>
              <a:t>24</a:t>
            </a:fld>
            <a:endParaRPr lang="en-US" dirty="0"/>
          </a:p>
        </p:txBody>
      </p:sp>
      <p:pic>
        <p:nvPicPr>
          <p:cNvPr id="6" name="Content Placeholder 5" descr="M31_LA05.ti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3200400" y="685800"/>
            <a:ext cx="5345866" cy="5029200"/>
          </a:xfrm>
        </p:spPr>
      </p:pic>
    </p:spTree>
    <p:extLst>
      <p:ext uri="{BB962C8B-B14F-4D97-AF65-F5344CB8AC3E}">
        <p14:creationId xmlns:p14="http://schemas.microsoft.com/office/powerpoint/2010/main" val="29566812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447800"/>
            <a:ext cx="3733800" cy="4953000"/>
          </a:xfrm>
        </p:spPr>
        <p:txBody>
          <a:bodyPr/>
          <a:lstStyle/>
          <a:p>
            <a:r>
              <a:rPr lang="en-US" dirty="0" smtClean="0"/>
              <a:t>Cotton and sugar were the main crops that traveled through New Orleans. </a:t>
            </a:r>
          </a:p>
          <a:p>
            <a:r>
              <a:rPr lang="en-US" dirty="0" smtClean="0"/>
              <a:t>These two crops made Louisiana planters wealthy.</a:t>
            </a:r>
            <a:endParaRPr lang="en-US"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447"/>
          <a:stretch/>
        </p:blipFill>
        <p:spPr>
          <a:xfrm>
            <a:off x="3810000" y="1524000"/>
            <a:ext cx="5091343" cy="3962400"/>
          </a:xfrm>
        </p:spPr>
      </p:pic>
      <p:sp>
        <p:nvSpPr>
          <p:cNvPr id="4" name="Slide Number Placeholder 3"/>
          <p:cNvSpPr>
            <a:spLocks noGrp="1"/>
          </p:cNvSpPr>
          <p:nvPr>
            <p:ph type="sldNum" sz="quarter" idx="12"/>
          </p:nvPr>
        </p:nvSpPr>
        <p:spPr/>
        <p:txBody>
          <a:bodyPr/>
          <a:lstStyle/>
          <a:p>
            <a:fld id="{5B75B92E-C504-4F72-91D6-D83D77D1C380}" type="slidenum">
              <a:rPr lang="en-US" smtClean="0"/>
              <a:pPr/>
              <a:t>25</a:t>
            </a:fld>
            <a:endParaRPr lang="en-US" dirty="0"/>
          </a:p>
        </p:txBody>
      </p:sp>
      <p:sp>
        <p:nvSpPr>
          <p:cNvPr id="2" name="Title 1"/>
          <p:cNvSpPr>
            <a:spLocks noGrp="1"/>
          </p:cNvSpPr>
          <p:nvPr>
            <p:ph type="title"/>
          </p:nvPr>
        </p:nvSpPr>
        <p:spPr/>
        <p:txBody>
          <a:bodyPr/>
          <a:lstStyle/>
          <a:p>
            <a:r>
              <a:rPr lang="en-US" dirty="0" smtClean="0"/>
              <a:t>Agriculture</a:t>
            </a:r>
            <a:endParaRPr lang="en-US" dirty="0"/>
          </a:p>
        </p:txBody>
      </p:sp>
      <p:sp>
        <p:nvSpPr>
          <p:cNvPr id="7" name="TextBox 6"/>
          <p:cNvSpPr txBox="1"/>
          <p:nvPr/>
        </p:nvSpPr>
        <p:spPr>
          <a:xfrm>
            <a:off x="5029200" y="5562600"/>
            <a:ext cx="3886200" cy="646331"/>
          </a:xfrm>
          <a:prstGeom prst="rect">
            <a:avLst/>
          </a:prstGeom>
          <a:noFill/>
        </p:spPr>
        <p:txBody>
          <a:bodyPr wrap="square" rtlCol="0">
            <a:spAutoFit/>
          </a:bodyPr>
          <a:lstStyle/>
          <a:p>
            <a:pPr algn="r"/>
            <a:r>
              <a:rPr lang="en-US" dirty="0" smtClean="0"/>
              <a:t>Cotton became an important Louisiana crop by the mid-1800s</a:t>
            </a:r>
            <a:endParaRPr lang="en-US" dirty="0"/>
          </a:p>
        </p:txBody>
      </p:sp>
    </p:spTree>
    <p:extLst>
      <p:ext uri="{BB962C8B-B14F-4D97-AF65-F5344CB8AC3E}">
        <p14:creationId xmlns:p14="http://schemas.microsoft.com/office/powerpoint/2010/main" val="48879763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066800"/>
            <a:ext cx="4876800" cy="5257800"/>
          </a:xfrm>
        </p:spPr>
        <p:txBody>
          <a:bodyPr>
            <a:normAutofit/>
          </a:bodyPr>
          <a:lstStyle/>
          <a:p>
            <a:r>
              <a:rPr lang="en-US" dirty="0" smtClean="0"/>
              <a:t>Sugar requires a longer and warmer growing season, so it was not grown any farther north than Alexandria.</a:t>
            </a:r>
          </a:p>
          <a:p>
            <a:r>
              <a:rPr lang="en-US" dirty="0" smtClean="0"/>
              <a:t>Sugar was only grown profitably in a plantation setting because it required so much labor to produce granulated sugar. </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5029200" y="1295400"/>
            <a:ext cx="4038600" cy="4525963"/>
          </a:xfrm>
        </p:spPr>
      </p:pic>
      <p:sp>
        <p:nvSpPr>
          <p:cNvPr id="4" name="Slide Number Placeholder 3"/>
          <p:cNvSpPr>
            <a:spLocks noGrp="1"/>
          </p:cNvSpPr>
          <p:nvPr>
            <p:ph type="sldNum" sz="quarter" idx="12"/>
          </p:nvPr>
        </p:nvSpPr>
        <p:spPr/>
        <p:txBody>
          <a:bodyPr/>
          <a:lstStyle/>
          <a:p>
            <a:fld id="{5B75B92E-C504-4F72-91D6-D83D77D1C380}" type="slidenum">
              <a:rPr lang="en-US" smtClean="0"/>
              <a:pPr/>
              <a:t>26</a:t>
            </a:fld>
            <a:endParaRPr lang="en-US" dirty="0"/>
          </a:p>
        </p:txBody>
      </p:sp>
      <p:sp>
        <p:nvSpPr>
          <p:cNvPr id="2" name="Title 1"/>
          <p:cNvSpPr>
            <a:spLocks noGrp="1"/>
          </p:cNvSpPr>
          <p:nvPr>
            <p:ph type="title"/>
          </p:nvPr>
        </p:nvSpPr>
        <p:spPr>
          <a:xfrm>
            <a:off x="457200" y="0"/>
            <a:ext cx="8229600" cy="1143000"/>
          </a:xfrm>
        </p:spPr>
        <p:txBody>
          <a:bodyPr/>
          <a:lstStyle/>
          <a:p>
            <a:r>
              <a:rPr lang="en-US" dirty="0" smtClean="0"/>
              <a:t>Sugar</a:t>
            </a:r>
            <a:endParaRPr lang="en-US" dirty="0"/>
          </a:p>
        </p:txBody>
      </p:sp>
      <p:sp>
        <p:nvSpPr>
          <p:cNvPr id="7" name="TextBox 6"/>
          <p:cNvSpPr txBox="1"/>
          <p:nvPr/>
        </p:nvSpPr>
        <p:spPr>
          <a:xfrm>
            <a:off x="5486400" y="6019800"/>
            <a:ext cx="3505200" cy="369332"/>
          </a:xfrm>
          <a:prstGeom prst="rect">
            <a:avLst/>
          </a:prstGeom>
          <a:noFill/>
        </p:spPr>
        <p:txBody>
          <a:bodyPr wrap="square" rtlCol="0">
            <a:spAutoFit/>
          </a:bodyPr>
          <a:lstStyle/>
          <a:p>
            <a:pPr algn="r"/>
            <a:r>
              <a:rPr lang="en-US" dirty="0" smtClean="0"/>
              <a:t>Sugarcane plants </a:t>
            </a:r>
            <a:endParaRPr lang="en-US" dirty="0"/>
          </a:p>
        </p:txBody>
      </p:sp>
    </p:spTree>
    <p:extLst>
      <p:ext uri="{BB962C8B-B14F-4D97-AF65-F5344CB8AC3E}">
        <p14:creationId xmlns:p14="http://schemas.microsoft.com/office/powerpoint/2010/main" val="363427627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Cotton</a:t>
            </a:r>
            <a:endParaRPr lang="en-US" dirty="0"/>
          </a:p>
        </p:txBody>
      </p:sp>
      <p:sp>
        <p:nvSpPr>
          <p:cNvPr id="3" name="Content Placeholder 2"/>
          <p:cNvSpPr>
            <a:spLocks noGrp="1"/>
          </p:cNvSpPr>
          <p:nvPr>
            <p:ph idx="1"/>
          </p:nvPr>
        </p:nvSpPr>
        <p:spPr>
          <a:xfrm>
            <a:off x="457200" y="990600"/>
            <a:ext cx="8610600" cy="5562600"/>
          </a:xfrm>
        </p:spPr>
        <p:txBody>
          <a:bodyPr>
            <a:noAutofit/>
          </a:bodyPr>
          <a:lstStyle/>
          <a:p>
            <a:pPr>
              <a:lnSpc>
                <a:spcPct val="90000"/>
              </a:lnSpc>
            </a:pPr>
            <a:r>
              <a:rPr lang="en-US" sz="2600" dirty="0" smtClean="0"/>
              <a:t>Cotton was grown throughout Louisiana, but it was most popular north of Pointe Coupee.</a:t>
            </a:r>
          </a:p>
          <a:p>
            <a:pPr>
              <a:lnSpc>
                <a:spcPct val="90000"/>
              </a:lnSpc>
            </a:pPr>
            <a:r>
              <a:rPr lang="en-US" sz="2600" dirty="0" smtClean="0"/>
              <a:t>Between 1840 and 1860, production doubled.</a:t>
            </a:r>
          </a:p>
          <a:p>
            <a:pPr>
              <a:lnSpc>
                <a:spcPct val="90000"/>
              </a:lnSpc>
            </a:pPr>
            <a:r>
              <a:rPr lang="en-US" sz="2600" dirty="0" smtClean="0"/>
              <a:t>In 1860, Louisiana produced one-sixth of the nation’s cotton. </a:t>
            </a:r>
          </a:p>
          <a:p>
            <a:pPr>
              <a:lnSpc>
                <a:spcPct val="90000"/>
              </a:lnSpc>
            </a:pPr>
            <a:r>
              <a:rPr lang="en-US" sz="2600" dirty="0" smtClean="0"/>
              <a:t>Unlike sugar, cotton could be grown profitably on smaller farms.</a:t>
            </a:r>
          </a:p>
          <a:p>
            <a:pPr>
              <a:lnSpc>
                <a:spcPct val="90000"/>
              </a:lnSpc>
            </a:pPr>
            <a:r>
              <a:rPr lang="en-US" sz="2600" dirty="0" smtClean="0"/>
              <a:t>When the weather was warm-enough, cotton was hand-planted. The fields had to be raked constantly to prevent weeds from growing in the cotton. </a:t>
            </a:r>
          </a:p>
          <a:p>
            <a:pPr>
              <a:lnSpc>
                <a:spcPct val="90000"/>
              </a:lnSpc>
            </a:pPr>
            <a:r>
              <a:rPr lang="en-US" sz="2600" dirty="0" smtClean="0"/>
              <a:t>In late summer, the cotton was picked, cleaned, and processed and shipped to New Orleans for sale. </a:t>
            </a:r>
            <a:endParaRPr lang="en-US" sz="26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27</a:t>
            </a:fld>
            <a:endParaRPr lang="en-US" dirty="0"/>
          </a:p>
        </p:txBody>
      </p:sp>
    </p:spTree>
    <p:extLst>
      <p:ext uri="{BB962C8B-B14F-4D97-AF65-F5344CB8AC3E}">
        <p14:creationId xmlns:p14="http://schemas.microsoft.com/office/powerpoint/2010/main" val="192243603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1219200"/>
            <a:ext cx="4419600" cy="4906963"/>
          </a:xfrm>
        </p:spPr>
        <p:txBody>
          <a:bodyPr>
            <a:normAutofit lnSpcReduction="10000"/>
          </a:bodyPr>
          <a:lstStyle/>
          <a:p>
            <a:r>
              <a:rPr lang="en-US" dirty="0" smtClean="0"/>
              <a:t>One-fourth of southern families owned slaves. </a:t>
            </a:r>
          </a:p>
          <a:p>
            <a:r>
              <a:rPr lang="en-US" dirty="0" smtClean="0"/>
              <a:t>Owning slaves was an economic goal for many, and it was seen as the surest way to wealth. </a:t>
            </a:r>
          </a:p>
          <a:p>
            <a:r>
              <a:rPr lang="en-US" dirty="0" smtClean="0"/>
              <a:t>52% of all slaves lived on plantations, but they produced 75% of the exported crops in slave-holding states.</a:t>
            </a:r>
            <a:endParaRPr lang="en-US" dirty="0"/>
          </a:p>
        </p:txBody>
      </p:sp>
      <p:pic>
        <p:nvPicPr>
          <p:cNvPr id="7" name="Content Placeholder 6" descr="287 LA05.tif"/>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5741" r="15741"/>
          <a:stretch>
            <a:fillRect/>
          </a:stretch>
        </p:blipFill>
        <p:spPr>
          <a:xfrm>
            <a:off x="4876800" y="1295400"/>
            <a:ext cx="4038600" cy="4525963"/>
          </a:xfrm>
        </p:spPr>
      </p:pic>
      <p:sp>
        <p:nvSpPr>
          <p:cNvPr id="4" name="Slide Number Placeholder 3"/>
          <p:cNvSpPr>
            <a:spLocks noGrp="1"/>
          </p:cNvSpPr>
          <p:nvPr>
            <p:ph type="sldNum" sz="quarter" idx="12"/>
          </p:nvPr>
        </p:nvSpPr>
        <p:spPr/>
        <p:txBody>
          <a:bodyPr/>
          <a:lstStyle/>
          <a:p>
            <a:fld id="{5B75B92E-C504-4F72-91D6-D83D77D1C380}" type="slidenum">
              <a:rPr lang="en-US" smtClean="0"/>
              <a:pPr/>
              <a:t>28</a:t>
            </a:fld>
            <a:endParaRPr lang="en-US" dirty="0"/>
          </a:p>
        </p:txBody>
      </p:sp>
      <p:sp>
        <p:nvSpPr>
          <p:cNvPr id="2" name="Title 1"/>
          <p:cNvSpPr>
            <a:spLocks noGrp="1"/>
          </p:cNvSpPr>
          <p:nvPr>
            <p:ph type="title"/>
          </p:nvPr>
        </p:nvSpPr>
        <p:spPr>
          <a:xfrm>
            <a:off x="457200" y="26557"/>
            <a:ext cx="8229600" cy="1143000"/>
          </a:xfrm>
        </p:spPr>
        <p:txBody>
          <a:bodyPr/>
          <a:lstStyle/>
          <a:p>
            <a:r>
              <a:rPr lang="en-US" dirty="0" smtClean="0"/>
              <a:t>Plantations and Small Farms</a:t>
            </a:r>
            <a:endParaRPr lang="en-US" dirty="0"/>
          </a:p>
        </p:txBody>
      </p:sp>
      <p:sp>
        <p:nvSpPr>
          <p:cNvPr id="8" name="TextBox 7"/>
          <p:cNvSpPr txBox="1"/>
          <p:nvPr/>
        </p:nvSpPr>
        <p:spPr>
          <a:xfrm>
            <a:off x="4572000" y="5867400"/>
            <a:ext cx="4343400" cy="646331"/>
          </a:xfrm>
          <a:prstGeom prst="rect">
            <a:avLst/>
          </a:prstGeom>
          <a:noFill/>
        </p:spPr>
        <p:txBody>
          <a:bodyPr wrap="square" rtlCol="0">
            <a:spAutoFit/>
          </a:bodyPr>
          <a:lstStyle/>
          <a:p>
            <a:pPr algn="r"/>
            <a:r>
              <a:rPr lang="en-US" dirty="0" smtClean="0"/>
              <a:t>St. John Plantation was a sugar plantation in St. Martin Parish.</a:t>
            </a:r>
            <a:endParaRPr lang="en-US" dirty="0"/>
          </a:p>
        </p:txBody>
      </p:sp>
    </p:spTree>
    <p:extLst>
      <p:ext uri="{BB962C8B-B14F-4D97-AF65-F5344CB8AC3E}">
        <p14:creationId xmlns:p14="http://schemas.microsoft.com/office/powerpoint/2010/main" val="360671391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Slavery as a Labor System</a:t>
            </a:r>
            <a:endParaRPr lang="en-US" dirty="0"/>
          </a:p>
        </p:txBody>
      </p:sp>
      <p:sp>
        <p:nvSpPr>
          <p:cNvPr id="3" name="Content Placeholder 2"/>
          <p:cNvSpPr>
            <a:spLocks noGrp="1"/>
          </p:cNvSpPr>
          <p:nvPr>
            <p:ph idx="1"/>
          </p:nvPr>
        </p:nvSpPr>
        <p:spPr/>
        <p:txBody>
          <a:bodyPr/>
          <a:lstStyle/>
          <a:p>
            <a:r>
              <a:rPr lang="en-US" dirty="0" smtClean="0"/>
              <a:t>Before 1860, slaves were classified as property. </a:t>
            </a:r>
          </a:p>
          <a:p>
            <a:r>
              <a:rPr lang="en-US" dirty="0" smtClean="0"/>
              <a:t>Work was at the center of a slave’s life, but their specific job depended on several factors. </a:t>
            </a:r>
          </a:p>
          <a:p>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29</a:t>
            </a:fld>
            <a:endParaRPr lang="en-US" dirty="0"/>
          </a:p>
        </p:txBody>
      </p:sp>
    </p:spTree>
    <p:extLst>
      <p:ext uri="{BB962C8B-B14F-4D97-AF65-F5344CB8AC3E}">
        <p14:creationId xmlns:p14="http://schemas.microsoft.com/office/powerpoint/2010/main" val="342155860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effectLst>
                  <a:outerShdw blurRad="38100" dist="38100" dir="2700000" algn="tl">
                    <a:srgbClr val="000000">
                      <a:alpha val="43137"/>
                    </a:srgbClr>
                  </a:outerShdw>
                </a:effectLst>
              </a:rPr>
              <a:t>Section 1: Antebellum Politics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342900" lvl="1" indent="-342900">
              <a:buFont typeface="Wingdings" pitchFamily="2" charset="2"/>
              <a:buChar char="Ø"/>
            </a:pPr>
            <a:r>
              <a:rPr lang="en-US" sz="3200" dirty="0" smtClean="0"/>
              <a:t>Essential Question:</a:t>
            </a:r>
            <a:endParaRPr lang="en-US" sz="2800" dirty="0" smtClean="0"/>
          </a:p>
          <a:p>
            <a:pPr marL="742950" lvl="2" indent="-342900">
              <a:buFont typeface="Arial" pitchFamily="34" charset="0"/>
              <a:buChar char="•"/>
            </a:pPr>
            <a:r>
              <a:rPr lang="en-US" sz="2800" dirty="0" smtClean="0"/>
              <a:t>What were politics like in Louisiana during the antebellum period?</a:t>
            </a:r>
          </a:p>
          <a:p>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Plantation Slavery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Slave jobs varied depending on the kind of crop they grew and the size of a holding. </a:t>
            </a:r>
          </a:p>
          <a:p>
            <a:r>
              <a:rPr lang="en-US" dirty="0" smtClean="0"/>
              <a:t>A </a:t>
            </a:r>
            <a:r>
              <a:rPr lang="en-US" b="1" dirty="0" smtClean="0"/>
              <a:t>holding</a:t>
            </a:r>
            <a:r>
              <a:rPr lang="en-US" dirty="0" smtClean="0"/>
              <a:t> is a group of slaves owned by one man. </a:t>
            </a:r>
          </a:p>
          <a:p>
            <a:r>
              <a:rPr lang="en-US" dirty="0" smtClean="0"/>
              <a:t>If </a:t>
            </a:r>
            <a:r>
              <a:rPr lang="en-US" dirty="0" smtClean="0"/>
              <a:t>slaves were </a:t>
            </a:r>
            <a:r>
              <a:rPr lang="en-US" dirty="0" smtClean="0"/>
              <a:t>part of a large holding, their jobs were specialized. If they were part of a small holding, they would be expected to do many jobs. </a:t>
            </a:r>
          </a:p>
          <a:p>
            <a:r>
              <a:rPr lang="en-US" dirty="0" smtClean="0"/>
              <a:t>If they were part of a very small holding, masters would work alongside them in the fields. </a:t>
            </a:r>
          </a:p>
          <a:p>
            <a:r>
              <a:rPr lang="en-US" dirty="0" smtClean="0"/>
              <a:t>Most slaves were a part of small holdings.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30</a:t>
            </a:fld>
            <a:endParaRPr lang="en-US" dirty="0"/>
          </a:p>
        </p:txBody>
      </p:sp>
    </p:spTree>
    <p:extLst>
      <p:ext uri="{BB962C8B-B14F-4D97-AF65-F5344CB8AC3E}">
        <p14:creationId xmlns:p14="http://schemas.microsoft.com/office/powerpoint/2010/main" val="32189477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78"/>
            <a:ext cx="8229600" cy="1143000"/>
          </a:xfrm>
        </p:spPr>
        <p:txBody>
          <a:bodyPr/>
          <a:lstStyle/>
          <a:p>
            <a:r>
              <a:rPr lang="en-US" dirty="0" smtClean="0"/>
              <a:t>Urban Slavery</a:t>
            </a:r>
            <a:endParaRPr lang="en-US" dirty="0"/>
          </a:p>
        </p:txBody>
      </p:sp>
      <p:sp>
        <p:nvSpPr>
          <p:cNvPr id="3" name="Content Placeholder 2"/>
          <p:cNvSpPr>
            <a:spLocks noGrp="1"/>
          </p:cNvSpPr>
          <p:nvPr>
            <p:ph idx="1"/>
          </p:nvPr>
        </p:nvSpPr>
        <p:spPr>
          <a:xfrm>
            <a:off x="381000" y="1066800"/>
            <a:ext cx="8229600" cy="4525963"/>
          </a:xfrm>
        </p:spPr>
        <p:txBody>
          <a:bodyPr>
            <a:noAutofit/>
          </a:bodyPr>
          <a:lstStyle/>
          <a:p>
            <a:r>
              <a:rPr lang="en-US" sz="2800" dirty="0" smtClean="0"/>
              <a:t>In urban areas like New Orleans, slaves had many jobs. </a:t>
            </a:r>
          </a:p>
          <a:p>
            <a:r>
              <a:rPr lang="en-US" sz="2800" dirty="0" smtClean="0"/>
              <a:t>Some slaves loaded and unloaded boats, while others were rented out for day labor or assigned to run businesses. </a:t>
            </a:r>
          </a:p>
          <a:p>
            <a:r>
              <a:rPr lang="en-US" sz="2800" dirty="0" smtClean="0"/>
              <a:t>When slaves were rented out, the master usually took the majority of the money. In a few cases, slaves were allowed to keep a small percentage of the money paid by renters.</a:t>
            </a:r>
          </a:p>
          <a:p>
            <a:r>
              <a:rPr lang="en-US" sz="2800" dirty="0" smtClean="0"/>
              <a:t>The majority of slaves in New Orleans were women, and they cared for a home and family. </a:t>
            </a:r>
            <a:endParaRPr lang="en-US" sz="28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31</a:t>
            </a:fld>
            <a:endParaRPr lang="en-US" dirty="0"/>
          </a:p>
        </p:txBody>
      </p:sp>
    </p:spTree>
    <p:extLst>
      <p:ext uri="{BB962C8B-B14F-4D97-AF65-F5344CB8AC3E}">
        <p14:creationId xmlns:p14="http://schemas.microsoft.com/office/powerpoint/2010/main" val="147423444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Buying and Selling Slaves</a:t>
            </a:r>
            <a:endParaRPr lang="en-US" dirty="0"/>
          </a:p>
        </p:txBody>
      </p:sp>
      <p:sp>
        <p:nvSpPr>
          <p:cNvPr id="3" name="Content Placeholder 2"/>
          <p:cNvSpPr>
            <a:spLocks noGrp="1"/>
          </p:cNvSpPr>
          <p:nvPr>
            <p:ph idx="1"/>
          </p:nvPr>
        </p:nvSpPr>
        <p:spPr>
          <a:xfrm>
            <a:off x="152400" y="1066800"/>
            <a:ext cx="8915400" cy="5334000"/>
          </a:xfrm>
        </p:spPr>
        <p:txBody>
          <a:bodyPr>
            <a:noAutofit/>
          </a:bodyPr>
          <a:lstStyle/>
          <a:p>
            <a:r>
              <a:rPr lang="en-US" sz="2800" dirty="0" smtClean="0"/>
              <a:t>New Orleans was home to the largest cluster of slave markets in the South.</a:t>
            </a:r>
          </a:p>
          <a:p>
            <a:r>
              <a:rPr lang="en-US" sz="2800" dirty="0" smtClean="0"/>
              <a:t>As people moved west, slaves were sent to clear land and raise crops. </a:t>
            </a:r>
          </a:p>
          <a:p>
            <a:r>
              <a:rPr lang="en-US" sz="2800" dirty="0" smtClean="0"/>
              <a:t>External slave trade was made illegal in 1808, so slaves were moved to new areas where they were most needed. </a:t>
            </a:r>
          </a:p>
          <a:p>
            <a:r>
              <a:rPr lang="en-US" sz="2800" dirty="0" smtClean="0"/>
              <a:t>Sometimes they had to march to New Orleans, in this case they would be in a group called a </a:t>
            </a:r>
            <a:r>
              <a:rPr lang="en-US" sz="2800" b="1" dirty="0" smtClean="0"/>
              <a:t>coffle</a:t>
            </a:r>
            <a:r>
              <a:rPr lang="en-US" sz="2800" dirty="0" smtClean="0"/>
              <a:t>. The men were chained together to prevent them from running away. </a:t>
            </a:r>
          </a:p>
          <a:p>
            <a:r>
              <a:rPr lang="en-US" sz="2800" dirty="0" smtClean="0"/>
              <a:t>Other slaves were sent by boat to New Orleans to be sold. </a:t>
            </a:r>
            <a:endParaRPr lang="en-US" sz="28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32</a:t>
            </a:fld>
            <a:endParaRPr lang="en-US" dirty="0"/>
          </a:p>
        </p:txBody>
      </p:sp>
    </p:spTree>
    <p:extLst>
      <p:ext uri="{BB962C8B-B14F-4D97-AF65-F5344CB8AC3E}">
        <p14:creationId xmlns:p14="http://schemas.microsoft.com/office/powerpoint/2010/main" val="217847704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Slave Markets</a:t>
            </a:r>
            <a:endParaRPr lang="en-US" dirty="0"/>
          </a:p>
        </p:txBody>
      </p:sp>
      <p:sp>
        <p:nvSpPr>
          <p:cNvPr id="3" name="Content Placeholder 2"/>
          <p:cNvSpPr>
            <a:spLocks noGrp="1"/>
          </p:cNvSpPr>
          <p:nvPr>
            <p:ph idx="1"/>
          </p:nvPr>
        </p:nvSpPr>
        <p:spPr>
          <a:xfrm>
            <a:off x="152400" y="1066800"/>
            <a:ext cx="8915400" cy="5334000"/>
          </a:xfrm>
        </p:spPr>
        <p:txBody>
          <a:bodyPr>
            <a:noAutofit/>
          </a:bodyPr>
          <a:lstStyle/>
          <a:p>
            <a:r>
              <a:rPr lang="en-US" sz="3000" dirty="0" smtClean="0"/>
              <a:t>New Orleans was the center of slave trade in the South. </a:t>
            </a:r>
          </a:p>
          <a:p>
            <a:r>
              <a:rPr lang="en-US" sz="3000" dirty="0" smtClean="0"/>
              <a:t>The slaves of a master who died were often sold in groups to pay off his debts. </a:t>
            </a:r>
          </a:p>
          <a:p>
            <a:r>
              <a:rPr lang="en-US" sz="3000" dirty="0" smtClean="0"/>
              <a:t>Most slave sales took place between a buyer and a broker just above Canal Street in the business district. </a:t>
            </a:r>
          </a:p>
          <a:p>
            <a:r>
              <a:rPr lang="en-US" sz="3000" dirty="0" smtClean="0"/>
              <a:t>The season for slave markets was from September to April, which avoided the hottest and most disease-prone months. </a:t>
            </a:r>
          </a:p>
          <a:p>
            <a:r>
              <a:rPr lang="en-US" sz="3000" dirty="0" smtClean="0"/>
              <a:t>When slaves were sold, they usually wore simple suits and calico dresses.</a:t>
            </a:r>
            <a:endParaRPr lang="en-US" sz="30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33</a:t>
            </a:fld>
            <a:endParaRPr lang="en-US" dirty="0"/>
          </a:p>
        </p:txBody>
      </p:sp>
    </p:spTree>
    <p:extLst>
      <p:ext uri="{BB962C8B-B14F-4D97-AF65-F5344CB8AC3E}">
        <p14:creationId xmlns:p14="http://schemas.microsoft.com/office/powerpoint/2010/main" val="64613845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Slavery as an Economic System</a:t>
            </a:r>
            <a:endParaRPr lang="en-US" dirty="0"/>
          </a:p>
        </p:txBody>
      </p:sp>
      <p:sp>
        <p:nvSpPr>
          <p:cNvPr id="3" name="Content Placeholder 2"/>
          <p:cNvSpPr>
            <a:spLocks noGrp="1"/>
          </p:cNvSpPr>
          <p:nvPr>
            <p:ph idx="1"/>
          </p:nvPr>
        </p:nvSpPr>
        <p:spPr/>
        <p:txBody>
          <a:bodyPr>
            <a:normAutofit lnSpcReduction="10000"/>
          </a:bodyPr>
          <a:lstStyle/>
          <a:p>
            <a:r>
              <a:rPr lang="en-US" dirty="0" smtClean="0"/>
              <a:t>Slaves were not just used as laborers, but also as financial assets. </a:t>
            </a:r>
          </a:p>
          <a:p>
            <a:r>
              <a:rPr lang="en-US" dirty="0" smtClean="0"/>
              <a:t>Masters were more willing to sell a slave than land to pay off debts.</a:t>
            </a:r>
          </a:p>
          <a:p>
            <a:r>
              <a:rPr lang="en-US" dirty="0" smtClean="0"/>
              <a:t>As the antislavery movement increased in the North, slavery grew in the South.</a:t>
            </a:r>
          </a:p>
          <a:p>
            <a:r>
              <a:rPr lang="en-US" dirty="0" smtClean="0"/>
              <a:t>From 1810 and 1860, the price of slaves tripled. </a:t>
            </a:r>
          </a:p>
          <a:p>
            <a:r>
              <a:rPr lang="en-US" dirty="0" smtClean="0"/>
              <a:t>Just before the Civil War broke out, the only asset that was worth more money than a slave was land.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34</a:t>
            </a:fld>
            <a:endParaRPr lang="en-US" dirty="0"/>
          </a:p>
        </p:txBody>
      </p:sp>
    </p:spTree>
    <p:extLst>
      <p:ext uri="{BB962C8B-B14F-4D97-AF65-F5344CB8AC3E}">
        <p14:creationId xmlns:p14="http://schemas.microsoft.com/office/powerpoint/2010/main" val="153339033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effectLst>
                  <a:outerShdw blurRad="38100" dist="38100" dir="2700000" algn="tl">
                    <a:srgbClr val="000000">
                      <a:alpha val="43137"/>
                    </a:srgbClr>
                  </a:outerShdw>
                </a:effectLst>
              </a:rPr>
              <a:t>Section 3: </a:t>
            </a:r>
            <a:r>
              <a:rPr lang="en-US" dirty="0" smtClean="0"/>
              <a:t>People and Culture in Antebellum Louisiana</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8229600" cy="4144963"/>
          </a:xfrm>
        </p:spPr>
        <p:txBody>
          <a:bodyPr/>
          <a:lstStyle/>
          <a:p>
            <a:r>
              <a:rPr lang="en-US" dirty="0" smtClean="0"/>
              <a:t>Essential Question:</a:t>
            </a:r>
          </a:p>
          <a:p>
            <a:pPr lvl="1"/>
            <a:r>
              <a:rPr lang="en-US" dirty="0" smtClean="0">
                <a:solidFill>
                  <a:srgbClr val="080808"/>
                </a:solidFill>
              </a:rPr>
              <a:t> What were the people and their cultures like in Louisiana during the antebellum period?</a:t>
            </a:r>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35</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Section 3: People and Culture in Antebellum Louisiana</a:t>
            </a:r>
            <a:endParaRPr lang="en-US" dirty="0"/>
          </a:p>
        </p:txBody>
      </p:sp>
      <p:sp>
        <p:nvSpPr>
          <p:cNvPr id="3" name="Content Placeholder 2"/>
          <p:cNvSpPr>
            <a:spLocks noGrp="1"/>
          </p:cNvSpPr>
          <p:nvPr>
            <p:ph idx="1"/>
          </p:nvPr>
        </p:nvSpPr>
        <p:spPr>
          <a:xfrm>
            <a:off x="457200" y="1524000"/>
            <a:ext cx="8229600" cy="4572000"/>
          </a:xfrm>
        </p:spPr>
        <p:txBody>
          <a:bodyPr>
            <a:normAutofit/>
          </a:bodyPr>
          <a:lstStyle/>
          <a:p>
            <a:r>
              <a:rPr lang="en-US" dirty="0" smtClean="0"/>
              <a:t>What terms do I need to know? </a:t>
            </a:r>
          </a:p>
          <a:p>
            <a:pPr lvl="1"/>
            <a:r>
              <a:rPr lang="en-US" dirty="0" smtClean="0"/>
              <a:t>veranda</a:t>
            </a:r>
          </a:p>
          <a:p>
            <a:pPr lvl="1"/>
            <a:r>
              <a:rPr lang="en-US" dirty="0" smtClean="0"/>
              <a:t>overseer</a:t>
            </a:r>
          </a:p>
          <a:p>
            <a:pPr lvl="1"/>
            <a:r>
              <a:rPr lang="en-US" dirty="0" smtClean="0"/>
              <a:t>slave quarters</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36</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People on both sides of slavery developed distinctive cultures that grew out of the practice of slavery and the profits it produced.</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37</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03"/>
            <a:ext cx="8229600" cy="1143000"/>
          </a:xfrm>
        </p:spPr>
        <p:txBody>
          <a:bodyPr>
            <a:normAutofit/>
          </a:bodyPr>
          <a:lstStyle/>
          <a:p>
            <a:r>
              <a:rPr lang="en-US" dirty="0" smtClean="0"/>
              <a:t>Plantation Culture</a:t>
            </a:r>
            <a:endParaRPr lang="en-US" dirty="0"/>
          </a:p>
        </p:txBody>
      </p:sp>
      <p:sp>
        <p:nvSpPr>
          <p:cNvPr id="3" name="Content Placeholder 2"/>
          <p:cNvSpPr>
            <a:spLocks noGrp="1"/>
          </p:cNvSpPr>
          <p:nvPr>
            <p:ph idx="1"/>
          </p:nvPr>
        </p:nvSpPr>
        <p:spPr>
          <a:xfrm>
            <a:off x="304800" y="990600"/>
            <a:ext cx="8763000" cy="5486400"/>
          </a:xfrm>
        </p:spPr>
        <p:txBody>
          <a:bodyPr>
            <a:normAutofit fontScale="70000" lnSpcReduction="20000"/>
          </a:bodyPr>
          <a:lstStyle/>
          <a:p>
            <a:pPr marL="762000" indent="-762000">
              <a:lnSpc>
                <a:spcPct val="100000"/>
              </a:lnSpc>
              <a:spcBef>
                <a:spcPts val="24"/>
              </a:spcBef>
            </a:pPr>
            <a:r>
              <a:rPr lang="en-US" sz="3900" dirty="0" smtClean="0"/>
              <a:t>Wealth from sugar and cotton allowed many planters to build grand homes. </a:t>
            </a:r>
          </a:p>
          <a:p>
            <a:pPr marL="762000" indent="-762000">
              <a:lnSpc>
                <a:spcPct val="100000"/>
              </a:lnSpc>
              <a:spcBef>
                <a:spcPts val="24"/>
              </a:spcBef>
            </a:pPr>
            <a:r>
              <a:rPr lang="en-US" sz="3900" dirty="0" smtClean="0"/>
              <a:t>Many of these homes had two stories, columns, and a </a:t>
            </a:r>
            <a:r>
              <a:rPr lang="en-US" sz="3900" b="1" dirty="0" smtClean="0"/>
              <a:t>veranda</a:t>
            </a:r>
            <a:r>
              <a:rPr lang="en-US" sz="3900" dirty="0" smtClean="0"/>
              <a:t>, a long open porch with a roof. </a:t>
            </a:r>
          </a:p>
          <a:p>
            <a:pPr marL="762000" indent="-762000">
              <a:lnSpc>
                <a:spcPct val="100000"/>
              </a:lnSpc>
              <a:spcBef>
                <a:spcPts val="24"/>
              </a:spcBef>
            </a:pPr>
            <a:r>
              <a:rPr lang="en-US" sz="3900" dirty="0" smtClean="0"/>
              <a:t>Planters showed great hospitality to those of their socio-economic class. They would host overnight house parties which included music, food, and dancing. </a:t>
            </a:r>
          </a:p>
          <a:p>
            <a:pPr marL="762000" indent="-762000">
              <a:lnSpc>
                <a:spcPct val="100000"/>
              </a:lnSpc>
              <a:spcBef>
                <a:spcPts val="24"/>
              </a:spcBef>
            </a:pPr>
            <a:r>
              <a:rPr lang="en-US" sz="3900" dirty="0" smtClean="0"/>
              <a:t>Women were expected to run the big house and the service buildings.</a:t>
            </a:r>
          </a:p>
          <a:p>
            <a:pPr marL="762000" indent="-762000">
              <a:lnSpc>
                <a:spcPct val="100000"/>
              </a:lnSpc>
              <a:spcBef>
                <a:spcPts val="24"/>
              </a:spcBef>
            </a:pPr>
            <a:r>
              <a:rPr lang="en-US" sz="3900" dirty="0" smtClean="0"/>
              <a:t>Men were expected to take care of the business aspects of owning a plantation.</a:t>
            </a:r>
          </a:p>
          <a:p>
            <a:pPr marL="762000" indent="-762000">
              <a:lnSpc>
                <a:spcPct val="100000"/>
              </a:lnSpc>
              <a:spcBef>
                <a:spcPts val="24"/>
              </a:spcBef>
            </a:pPr>
            <a:r>
              <a:rPr lang="en-US" sz="3900" dirty="0" smtClean="0"/>
              <a:t>Planters often hired full-time </a:t>
            </a:r>
            <a:r>
              <a:rPr lang="en-US" sz="3900" b="1" dirty="0" smtClean="0"/>
              <a:t>overseers</a:t>
            </a:r>
            <a:r>
              <a:rPr lang="en-US" sz="3900" dirty="0" smtClean="0"/>
              <a:t>, who were white men that acted as managers of the slaves and farming operations of plantations.</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38</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 Culture</a:t>
            </a:r>
            <a:endParaRPr lang="en-US" dirty="0"/>
          </a:p>
        </p:txBody>
      </p:sp>
      <p:sp>
        <p:nvSpPr>
          <p:cNvPr id="3" name="Content Placeholder 2"/>
          <p:cNvSpPr>
            <a:spLocks noGrp="1"/>
          </p:cNvSpPr>
          <p:nvPr>
            <p:ph idx="1"/>
          </p:nvPr>
        </p:nvSpPr>
        <p:spPr/>
        <p:txBody>
          <a:bodyPr/>
          <a:lstStyle/>
          <a:p>
            <a:r>
              <a:rPr lang="en-US" dirty="0" smtClean="0"/>
              <a:t>Many slaves lived in small houses close to one another. This arrangement of houses was called the </a:t>
            </a:r>
            <a:r>
              <a:rPr lang="en-US" b="1" dirty="0" smtClean="0"/>
              <a:t>slave quarters</a:t>
            </a:r>
            <a:r>
              <a:rPr lang="en-US" dirty="0" smtClean="0"/>
              <a:t>.</a:t>
            </a:r>
          </a:p>
          <a:p>
            <a:r>
              <a:rPr lang="en-US" dirty="0" smtClean="0"/>
              <a:t>In the slave quarters, slaves met to cook, talk, sing, dance, and mourn. </a:t>
            </a:r>
          </a:p>
          <a:p>
            <a:r>
              <a:rPr lang="en-US" dirty="0" smtClean="0"/>
              <a:t>Generations passed their stories down through oral history because it was illegal to teach a slave to read. </a:t>
            </a:r>
          </a:p>
          <a:p>
            <a:r>
              <a:rPr lang="en-US" dirty="0" smtClean="0"/>
              <a:t>Slave histories came in the form of songs and stories.</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39</a:t>
            </a:fld>
            <a:endParaRPr lang="en-US" dirty="0"/>
          </a:p>
        </p:txBody>
      </p:sp>
    </p:spTree>
    <p:extLst>
      <p:ext uri="{BB962C8B-B14F-4D97-AF65-F5344CB8AC3E}">
        <p14:creationId xmlns:p14="http://schemas.microsoft.com/office/powerpoint/2010/main" val="257494818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Section 1: Antebellum Politics</a:t>
            </a:r>
            <a:endParaRPr lang="en-US" dirty="0"/>
          </a:p>
        </p:txBody>
      </p:sp>
      <p:sp>
        <p:nvSpPr>
          <p:cNvPr id="3" name="Content Placeholder 2"/>
          <p:cNvSpPr>
            <a:spLocks noGrp="1"/>
          </p:cNvSpPr>
          <p:nvPr>
            <p:ph idx="1"/>
          </p:nvPr>
        </p:nvSpPr>
        <p:spPr/>
        <p:txBody>
          <a:bodyPr/>
          <a:lstStyle/>
          <a:p>
            <a:r>
              <a:rPr lang="en-US" dirty="0" smtClean="0"/>
              <a:t>What terms do I need to know? </a:t>
            </a:r>
          </a:p>
          <a:p>
            <a:pPr lvl="1"/>
            <a:r>
              <a:rPr lang="en-US" dirty="0" smtClean="0"/>
              <a:t>antebellum</a:t>
            </a:r>
          </a:p>
          <a:p>
            <a:pPr lvl="1"/>
            <a:r>
              <a:rPr lang="en-US" dirty="0" smtClean="0"/>
              <a:t>franchise</a:t>
            </a:r>
          </a:p>
          <a:p>
            <a:pPr lvl="1"/>
            <a:r>
              <a:rPr lang="en-US" dirty="0" smtClean="0"/>
              <a:t>universal manhood suffrage</a:t>
            </a:r>
          </a:p>
          <a:p>
            <a:pPr lvl="1"/>
            <a:r>
              <a:rPr lang="en-US" dirty="0" smtClean="0"/>
              <a:t>internal improvements</a:t>
            </a:r>
          </a:p>
          <a:p>
            <a:pPr lvl="1"/>
            <a:r>
              <a:rPr lang="en-US" dirty="0" smtClean="0"/>
              <a:t>head and master statues</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4</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People of Color</a:t>
            </a:r>
            <a:endParaRPr lang="en-US" dirty="0"/>
          </a:p>
        </p:txBody>
      </p:sp>
      <p:sp>
        <p:nvSpPr>
          <p:cNvPr id="3" name="Content Placeholder 2"/>
          <p:cNvSpPr>
            <a:spLocks noGrp="1"/>
          </p:cNvSpPr>
          <p:nvPr>
            <p:ph idx="1"/>
          </p:nvPr>
        </p:nvSpPr>
        <p:spPr/>
        <p:txBody>
          <a:bodyPr>
            <a:normAutofit fontScale="92500"/>
          </a:bodyPr>
          <a:lstStyle/>
          <a:p>
            <a:r>
              <a:rPr lang="en-US" dirty="0" smtClean="0"/>
              <a:t>In 1840, the population of free people of color had reached their height at 25,000.</a:t>
            </a:r>
          </a:p>
          <a:p>
            <a:r>
              <a:rPr lang="en-US" dirty="0" smtClean="0"/>
              <a:t>When their numbers began to grow, legislators began limiting their freedom.</a:t>
            </a:r>
          </a:p>
          <a:p>
            <a:r>
              <a:rPr lang="en-US" dirty="0" smtClean="0"/>
              <a:t>In 1830, the state required those who had come to the state since 1825 to leave or be imprisoned. </a:t>
            </a:r>
          </a:p>
          <a:p>
            <a:r>
              <a:rPr lang="en-US" dirty="0" smtClean="0"/>
              <a:t>In 1859, they were required to pick a master and become a slave for life. </a:t>
            </a:r>
          </a:p>
          <a:p>
            <a:r>
              <a:rPr lang="en-US" dirty="0" smtClean="0"/>
              <a:t>Some free people of color were also slave owners. </a:t>
            </a:r>
          </a:p>
          <a:p>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40</a:t>
            </a:fld>
            <a:endParaRPr lang="en-US" dirty="0"/>
          </a:p>
        </p:txBody>
      </p:sp>
    </p:spTree>
    <p:extLst>
      <p:ext uri="{BB962C8B-B14F-4D97-AF65-F5344CB8AC3E}">
        <p14:creationId xmlns:p14="http://schemas.microsoft.com/office/powerpoint/2010/main" val="373243274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Newer Immigrant Groups</a:t>
            </a:r>
            <a:endParaRPr lang="en-US" dirty="0"/>
          </a:p>
        </p:txBody>
      </p:sp>
      <p:sp>
        <p:nvSpPr>
          <p:cNvPr id="3" name="Content Placeholder 2"/>
          <p:cNvSpPr>
            <a:spLocks noGrp="1"/>
          </p:cNvSpPr>
          <p:nvPr>
            <p:ph idx="1"/>
          </p:nvPr>
        </p:nvSpPr>
        <p:spPr>
          <a:xfrm>
            <a:off x="457200" y="1600200"/>
            <a:ext cx="8229600" cy="4724400"/>
          </a:xfrm>
        </p:spPr>
        <p:txBody>
          <a:bodyPr>
            <a:normAutofit fontScale="92500" lnSpcReduction="10000"/>
          </a:bodyPr>
          <a:lstStyle/>
          <a:p>
            <a:r>
              <a:rPr lang="en-US" dirty="0" smtClean="0"/>
              <a:t>In the antebellum period, large numbers of German and Irish immigrants came to Louisiana. </a:t>
            </a:r>
          </a:p>
          <a:p>
            <a:r>
              <a:rPr lang="en-US" dirty="0" smtClean="0"/>
              <a:t>The Germans upset the Protestants because they went to beer gardens after church on Sundays. </a:t>
            </a:r>
          </a:p>
          <a:p>
            <a:r>
              <a:rPr lang="en-US" dirty="0" smtClean="0"/>
              <a:t>The Irish were usually extremely poor and were willing to take the jobs slave owners wouldn’t have their slaves do because they were dangerous. </a:t>
            </a:r>
          </a:p>
          <a:p>
            <a:r>
              <a:rPr lang="en-US" dirty="0" smtClean="0"/>
              <a:t>The Irish were initially criticized for being dirty and hard drinkers, but by the late 1800s, they were fully assimilated.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41</a:t>
            </a:fld>
            <a:endParaRPr lang="en-US" dirty="0"/>
          </a:p>
        </p:txBody>
      </p:sp>
    </p:spTree>
    <p:extLst>
      <p:ext uri="{BB962C8B-B14F-4D97-AF65-F5344CB8AC3E}">
        <p14:creationId xmlns:p14="http://schemas.microsoft.com/office/powerpoint/2010/main" val="274015591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p:txBody>
          <a:bodyPr>
            <a:normAutofit lnSpcReduction="10000"/>
          </a:bodyPr>
          <a:lstStyle/>
          <a:p>
            <a:r>
              <a:rPr lang="en-US" dirty="0" smtClean="0"/>
              <a:t>Immigrants lived in very poor sanitary conditions, and diseases were widespread. </a:t>
            </a:r>
          </a:p>
          <a:p>
            <a:r>
              <a:rPr lang="en-US" dirty="0" smtClean="0"/>
              <a:t>For most of the nineteenth century, there was a yellow fever outbreak in New Orleans.</a:t>
            </a:r>
          </a:p>
          <a:p>
            <a:r>
              <a:rPr lang="en-US" dirty="0" smtClean="0"/>
              <a:t>In August of 1853, more than 1,000 people died every week. </a:t>
            </a:r>
          </a:p>
          <a:p>
            <a:r>
              <a:rPr lang="en-US" dirty="0" smtClean="0"/>
              <a:t>By the time it was over, 12% of the city had died. In that year, 20% of the Irish population died.</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42</a:t>
            </a:fld>
            <a:endParaRPr lang="en-US" dirty="0"/>
          </a:p>
        </p:txBody>
      </p:sp>
    </p:spTree>
    <p:extLst>
      <p:ext uri="{BB962C8B-B14F-4D97-AF65-F5344CB8AC3E}">
        <p14:creationId xmlns:p14="http://schemas.microsoft.com/office/powerpoint/2010/main" val="391057794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Life</a:t>
            </a:r>
            <a:endParaRPr lang="en-US" dirty="0"/>
          </a:p>
        </p:txBody>
      </p:sp>
      <p:sp>
        <p:nvSpPr>
          <p:cNvPr id="3" name="Content Placeholder 2"/>
          <p:cNvSpPr>
            <a:spLocks noGrp="1"/>
          </p:cNvSpPr>
          <p:nvPr>
            <p:ph idx="1"/>
          </p:nvPr>
        </p:nvSpPr>
        <p:spPr/>
        <p:txBody>
          <a:bodyPr/>
          <a:lstStyle/>
          <a:p>
            <a:r>
              <a:rPr lang="en-US" dirty="0" smtClean="0"/>
              <a:t>In rural areas, churches were like community centers. Here, people met, worshipped, married, and created families.</a:t>
            </a:r>
          </a:p>
          <a:p>
            <a:r>
              <a:rPr lang="en-US" dirty="0" smtClean="0"/>
              <a:t>Gatherings of political parties served as social gatherings. </a:t>
            </a:r>
          </a:p>
          <a:p>
            <a:r>
              <a:rPr lang="en-US" dirty="0" smtClean="0"/>
              <a:t>Political parties had barbeques and served lemonade; sometimes they had hard liquor for men.</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43</a:t>
            </a:fld>
            <a:endParaRPr lang="en-US" dirty="0"/>
          </a:p>
        </p:txBody>
      </p:sp>
    </p:spTree>
    <p:extLst>
      <p:ext uri="{BB962C8B-B14F-4D97-AF65-F5344CB8AC3E}">
        <p14:creationId xmlns:p14="http://schemas.microsoft.com/office/powerpoint/2010/main" val="385303044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City</a:t>
            </a:r>
            <a:endParaRPr lang="en-US" dirty="0"/>
          </a:p>
        </p:txBody>
      </p:sp>
      <p:sp>
        <p:nvSpPr>
          <p:cNvPr id="3" name="Content Placeholder 2"/>
          <p:cNvSpPr>
            <a:spLocks noGrp="1"/>
          </p:cNvSpPr>
          <p:nvPr>
            <p:ph idx="1"/>
          </p:nvPr>
        </p:nvSpPr>
        <p:spPr/>
        <p:txBody>
          <a:bodyPr/>
          <a:lstStyle/>
          <a:p>
            <a:r>
              <a:rPr lang="en-US" dirty="0" smtClean="0"/>
              <a:t>The day before the Civil War started, New Orleans was one of the most wealthy cities in the nation. </a:t>
            </a:r>
          </a:p>
          <a:p>
            <a:r>
              <a:rPr lang="en-US" dirty="0" smtClean="0"/>
              <a:t>People from all backgrounds and occupations mingled in the streets of the city.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44</a:t>
            </a:fld>
            <a:endParaRPr lang="en-US" dirty="0"/>
          </a:p>
        </p:txBody>
      </p:sp>
    </p:spTree>
    <p:extLst>
      <p:ext uri="{BB962C8B-B14F-4D97-AF65-F5344CB8AC3E}">
        <p14:creationId xmlns:p14="http://schemas.microsoft.com/office/powerpoint/2010/main" val="249598464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867400" y="6488668"/>
            <a:ext cx="2214581" cy="369332"/>
          </a:xfrm>
          <a:prstGeom prst="rect">
            <a:avLst/>
          </a:prstGeom>
          <a:noFill/>
          <a:effectLst>
            <a:softEdge rad="31750"/>
          </a:effectLst>
        </p:spPr>
        <p:txBody>
          <a:bodyPr wrap="none" rtlCol="0">
            <a:spAutoFit/>
          </a:bodyPr>
          <a:lstStyle/>
          <a:p>
            <a:r>
              <a:rPr lang="en-US" dirty="0" smtClean="0">
                <a:hlinkClick r:id="rId4" action="ppaction://hlinksldjump"/>
              </a:rPr>
              <a:t>Return to Main Menu</a:t>
            </a:r>
            <a:endParaRPr lang="en-US" dirty="0"/>
          </a:p>
        </p:txBody>
      </p:sp>
      <p:sp>
        <p:nvSpPr>
          <p:cNvPr id="4" name="Slide Number Placeholder 3"/>
          <p:cNvSpPr>
            <a:spLocks noGrp="1"/>
          </p:cNvSpPr>
          <p:nvPr>
            <p:ph type="sldNum" sz="quarter" idx="12"/>
          </p:nvPr>
        </p:nvSpPr>
        <p:spPr>
          <a:xfrm>
            <a:off x="6629400" y="6492875"/>
            <a:ext cx="2133600" cy="365125"/>
          </a:xfrm>
        </p:spPr>
        <p:txBody>
          <a:bodyPr/>
          <a:lstStyle/>
          <a:p>
            <a:fld id="{5B75B92E-C504-4F72-91D6-D83D77D1C380}" type="slidenum">
              <a:rPr lang="en-US" smtClean="0"/>
              <a:pPr/>
              <a:t>45</a:t>
            </a:fld>
            <a:endParaRPr lang="en-US" dirty="0"/>
          </a:p>
        </p:txBody>
      </p:sp>
      <p:sp>
        <p:nvSpPr>
          <p:cNvPr id="5" name="TextBox 4"/>
          <p:cNvSpPr txBox="1"/>
          <p:nvPr/>
        </p:nvSpPr>
        <p:spPr>
          <a:xfrm>
            <a:off x="533400" y="3657600"/>
            <a:ext cx="7924800" cy="1477328"/>
          </a:xfrm>
          <a:prstGeom prst="rect">
            <a:avLst/>
          </a:prstGeom>
          <a:noFill/>
        </p:spPr>
        <p:txBody>
          <a:bodyPr wrap="square" rtlCol="0">
            <a:spAutoFit/>
          </a:bodyPr>
          <a:lstStyle/>
          <a:p>
            <a:r>
              <a:rPr lang="en-US" dirty="0" smtClean="0">
                <a:solidFill>
                  <a:schemeClr val="bg1"/>
                </a:solidFill>
              </a:rPr>
              <a:t>Image Credits</a:t>
            </a:r>
          </a:p>
          <a:p>
            <a:endParaRPr lang="en-US" sz="1200" dirty="0" smtClean="0">
              <a:solidFill>
                <a:schemeClr val="bg1"/>
              </a:solidFill>
            </a:endParaRPr>
          </a:p>
          <a:p>
            <a:r>
              <a:rPr lang="en-US" sz="1200" dirty="0" smtClean="0">
                <a:solidFill>
                  <a:schemeClr val="bg1"/>
                </a:solidFill>
              </a:rPr>
              <a:t>Slide 1: Chris Miceli on Wikimedia Commons, Public Domain; Slide 2: Ken Thomas (alligator);  Jillian.E (Chicot State Park); City of Monroe, LA;  Albert Herring (Mardi Gras), Lael Butler (pelican); Jesper Rautell Balle (cajun meal); Susan Adams (Chemin-a-Haut State Park) on Wikimedia Commons; Slide 25, Kimberley </a:t>
            </a:r>
            <a:r>
              <a:rPr lang="en-US" sz="1200" dirty="0" err="1" smtClean="0">
                <a:solidFill>
                  <a:schemeClr val="bg1"/>
                </a:solidFill>
              </a:rPr>
              <a:t>Vardeman</a:t>
            </a:r>
            <a:r>
              <a:rPr lang="en-US" sz="1200" dirty="0" smtClean="0">
                <a:solidFill>
                  <a:schemeClr val="bg1"/>
                </a:solidFill>
              </a:rPr>
              <a:t> on Wikimedia Commons; Image Credits Slide: Edd Prince on Wikimedia Commons; maps copyright Clairmont Press; all others public domain</a:t>
            </a:r>
            <a:endParaRPr lang="en-US" sz="1200" dirty="0">
              <a:solidFill>
                <a:schemeClr val="bg1"/>
              </a:solidFill>
            </a:endParaRPr>
          </a:p>
        </p:txBody>
      </p:sp>
      <p:sp>
        <p:nvSpPr>
          <p:cNvPr id="6" name="TextBox 5"/>
          <p:cNvSpPr txBox="1"/>
          <p:nvPr/>
        </p:nvSpPr>
        <p:spPr>
          <a:xfrm>
            <a:off x="7086600" y="6172200"/>
            <a:ext cx="2057400" cy="215444"/>
          </a:xfrm>
          <a:prstGeom prst="rect">
            <a:avLst/>
          </a:prstGeom>
          <a:noFill/>
        </p:spPr>
        <p:txBody>
          <a:bodyPr wrap="square" rtlCol="0">
            <a:spAutoFit/>
          </a:bodyPr>
          <a:lstStyle/>
          <a:p>
            <a:pPr algn="r"/>
            <a:r>
              <a:rPr lang="en-US" sz="800" i="1" dirty="0" smtClean="0">
                <a:solidFill>
                  <a:schemeClr val="bg1">
                    <a:lumMod val="50000"/>
                  </a:schemeClr>
                </a:solidFill>
                <a:effectLst>
                  <a:outerShdw blurRad="38100" dist="38100" dir="2700000" algn="tl">
                    <a:srgbClr val="000000">
                      <a:alpha val="43137"/>
                    </a:srgbClr>
                  </a:outerShdw>
                </a:effectLst>
              </a:rPr>
              <a:t>Shown here: Fontainebleau State Park</a:t>
            </a:r>
            <a:endParaRPr lang="en-US" sz="800" i="1" dirty="0">
              <a:solidFill>
                <a:schemeClr val="bg1">
                  <a:lumMod val="50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Introduction</a:t>
            </a:r>
            <a:endParaRPr lang="en-US" dirty="0"/>
          </a:p>
        </p:txBody>
      </p:sp>
      <p:sp>
        <p:nvSpPr>
          <p:cNvPr id="6" name="Content Placeholder 5"/>
          <p:cNvSpPr>
            <a:spLocks noGrp="1"/>
          </p:cNvSpPr>
          <p:nvPr>
            <p:ph idx="1"/>
          </p:nvPr>
        </p:nvSpPr>
        <p:spPr/>
        <p:txBody>
          <a:bodyPr>
            <a:normAutofit/>
          </a:bodyPr>
          <a:lstStyle/>
          <a:p>
            <a:r>
              <a:rPr lang="en-US" dirty="0" smtClean="0"/>
              <a:t>Andrew Jackson was president from 1829 to 1837.</a:t>
            </a:r>
          </a:p>
          <a:p>
            <a:r>
              <a:rPr lang="en-US" dirty="0" smtClean="0"/>
              <a:t>America’s </a:t>
            </a:r>
            <a:r>
              <a:rPr lang="en-US" b="1" dirty="0" smtClean="0"/>
              <a:t>antebellum</a:t>
            </a:r>
            <a:r>
              <a:rPr lang="en-US" dirty="0" smtClean="0"/>
              <a:t> period, or period before the Civil War, was from 1820-1860.</a:t>
            </a:r>
          </a:p>
          <a:p>
            <a:r>
              <a:rPr lang="en-US" dirty="0" smtClean="0"/>
              <a:t>During this period, Louisiana’s politics sometimes followed national trends, although state politics were still shaped mainly by concerns, conditions, and cultures specific to Louisiana.</a:t>
            </a:r>
          </a:p>
          <a:p>
            <a:endParaRPr lang="en-US" dirty="0" smtClean="0"/>
          </a:p>
          <a:p>
            <a:endParaRPr lang="en-US" dirty="0" smtClean="0"/>
          </a:p>
          <a:p>
            <a:endParaRPr lang="en-US" dirty="0" smtClean="0"/>
          </a:p>
          <a:p>
            <a:endParaRPr lang="en-US" dirty="0"/>
          </a:p>
        </p:txBody>
      </p:sp>
      <p:sp>
        <p:nvSpPr>
          <p:cNvPr id="7" name="Slide Number Placeholder 6"/>
          <p:cNvSpPr>
            <a:spLocks noGrp="1"/>
          </p:cNvSpPr>
          <p:nvPr>
            <p:ph type="sldNum" sz="quarter" idx="12"/>
          </p:nvPr>
        </p:nvSpPr>
        <p:spPr/>
        <p:txBody>
          <a:bodyPr/>
          <a:lstStyle/>
          <a:p>
            <a:fld id="{5B75B92E-C504-4F72-91D6-D83D77D1C380}" type="slidenum">
              <a:rPr lang="en-US" smtClean="0"/>
              <a:pPr/>
              <a:t>5</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Politics and Ethnicity</a:t>
            </a:r>
            <a:endParaRPr lang="en-US" dirty="0"/>
          </a:p>
        </p:txBody>
      </p:sp>
      <p:sp>
        <p:nvSpPr>
          <p:cNvPr id="9" name="Content Placeholder 8"/>
          <p:cNvSpPr>
            <a:spLocks noGrp="1"/>
          </p:cNvSpPr>
          <p:nvPr>
            <p:ph idx="1"/>
          </p:nvPr>
        </p:nvSpPr>
        <p:spPr/>
        <p:txBody>
          <a:bodyPr>
            <a:normAutofit lnSpcReduction="10000"/>
          </a:bodyPr>
          <a:lstStyle/>
          <a:p>
            <a:r>
              <a:rPr lang="en-US" dirty="0" smtClean="0"/>
              <a:t>Before 1820, Americans and Creoles alternated power in the office of governor.</a:t>
            </a:r>
          </a:p>
          <a:p>
            <a:r>
              <a:rPr lang="en-US" dirty="0" smtClean="0"/>
              <a:t>From 1820 to 1828, Americans held power. </a:t>
            </a:r>
          </a:p>
          <a:p>
            <a:r>
              <a:rPr lang="en-US" dirty="0" smtClean="0"/>
              <a:t>In 1828, Pierre Derbigny, an immigrant fleeing war in France, became governor.</a:t>
            </a:r>
          </a:p>
          <a:p>
            <a:r>
              <a:rPr lang="en-US" dirty="0" smtClean="0"/>
              <a:t>In 1831, Andre Bienvenu Roman (Creole) was elected governor. He sought to improve roads, levees, and railroad systems.</a:t>
            </a:r>
          </a:p>
          <a:p>
            <a:endParaRPr lang="en-US" dirty="0" smtClean="0"/>
          </a:p>
        </p:txBody>
      </p:sp>
      <p:sp>
        <p:nvSpPr>
          <p:cNvPr id="7" name="Slide Number Placeholder 6"/>
          <p:cNvSpPr>
            <a:spLocks noGrp="1"/>
          </p:cNvSpPr>
          <p:nvPr>
            <p:ph type="sldNum" sz="quarter" idx="12"/>
          </p:nvPr>
        </p:nvSpPr>
        <p:spPr/>
        <p:txBody>
          <a:bodyPr/>
          <a:lstStyle/>
          <a:p>
            <a:fld id="{5B75B92E-C504-4F72-91D6-D83D77D1C380}" type="slidenum">
              <a:rPr lang="en-US" smtClean="0"/>
              <a:pPr/>
              <a:t>6</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Regional Tensions</a:t>
            </a:r>
            <a:endParaRPr lang="en-US" dirty="0"/>
          </a:p>
        </p:txBody>
      </p:sp>
      <p:sp>
        <p:nvSpPr>
          <p:cNvPr id="2" name="Content Placeholder 1"/>
          <p:cNvSpPr>
            <a:spLocks noGrp="1"/>
          </p:cNvSpPr>
          <p:nvPr>
            <p:ph idx="1"/>
          </p:nvPr>
        </p:nvSpPr>
        <p:spPr/>
        <p:txBody>
          <a:bodyPr>
            <a:normAutofit/>
          </a:bodyPr>
          <a:lstStyle/>
          <a:p>
            <a:r>
              <a:rPr lang="en-US" dirty="0" smtClean="0"/>
              <a:t>North Louisianans tried to move the capital to Donaldsville because they believed New Orleans was too influential. </a:t>
            </a:r>
          </a:p>
          <a:p>
            <a:r>
              <a:rPr lang="en-US" dirty="0" smtClean="0"/>
              <a:t>In 1825, they were successful, but they only met there for one year.</a:t>
            </a:r>
          </a:p>
          <a:p>
            <a:r>
              <a:rPr lang="en-US" dirty="0"/>
              <a:t>In 1847, they selected Baton Rouge as the new state capital. This was the capital until the Civil War broke out and the capitol building was destroyed.</a:t>
            </a:r>
          </a:p>
          <a:p>
            <a:endParaRPr lang="en-US" dirty="0"/>
          </a:p>
        </p:txBody>
      </p:sp>
      <p:sp>
        <p:nvSpPr>
          <p:cNvPr id="4" name="Slide Number Placeholder 3"/>
          <p:cNvSpPr>
            <a:spLocks noGrp="1"/>
          </p:cNvSpPr>
          <p:nvPr>
            <p:ph type="sldNum" sz="quarter" idx="12"/>
          </p:nvPr>
        </p:nvSpPr>
        <p:spPr/>
        <p:txBody>
          <a:bodyPr/>
          <a:lstStyle/>
          <a:p>
            <a:fld id="{4EBDE952-5D3A-4424-A646-FA56798139B7}" type="slidenum">
              <a:rPr lang="en-US" smtClean="0"/>
              <a:pPr/>
              <a:t>7</a:t>
            </a:fld>
            <a:endParaRPr lang="en-US" dirty="0"/>
          </a:p>
        </p:txBody>
      </p:sp>
    </p:spTree>
  </p:cSld>
  <p:clrMapOvr>
    <a:masterClrMapping/>
  </p:clrMapOvr>
  <p:transition xmlns:p14="http://schemas.microsoft.com/office/powerpoint/2010/mai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Separate Municipalities</a:t>
            </a:r>
            <a:endParaRPr lang="en-US" dirty="0"/>
          </a:p>
        </p:txBody>
      </p:sp>
      <p:sp>
        <p:nvSpPr>
          <p:cNvPr id="6" name="Content Placeholder 5"/>
          <p:cNvSpPr>
            <a:spLocks noGrp="1"/>
          </p:cNvSpPr>
          <p:nvPr>
            <p:ph idx="1"/>
          </p:nvPr>
        </p:nvSpPr>
        <p:spPr/>
        <p:txBody>
          <a:bodyPr>
            <a:noAutofit/>
          </a:bodyPr>
          <a:lstStyle/>
          <a:p>
            <a:r>
              <a:rPr lang="en-US" sz="2600" dirty="0" smtClean="0"/>
              <a:t>New Orleans was broken into three different factions due to neighborhood and ethnic identities.</a:t>
            </a:r>
          </a:p>
          <a:p>
            <a:r>
              <a:rPr lang="en-US" sz="2600" dirty="0" smtClean="0"/>
              <a:t>The French Quarter, mostly inhabited by Creoles, became the first district.</a:t>
            </a:r>
          </a:p>
          <a:p>
            <a:r>
              <a:rPr lang="en-US" sz="2600" dirty="0" smtClean="0"/>
              <a:t>Neighborhoods above Canal Street, inhabited by the American settlers, became the second district.</a:t>
            </a:r>
          </a:p>
          <a:p>
            <a:r>
              <a:rPr lang="en-US" sz="2600" dirty="0" smtClean="0"/>
              <a:t>Downriver from the French Quarter, inhabited by working-class immigrant groups, became the third district.</a:t>
            </a:r>
          </a:p>
          <a:p>
            <a:r>
              <a:rPr lang="en-US" sz="2600" dirty="0" smtClean="0"/>
              <a:t>As a result of the 3 districts, the city was run through three different councils between 1836 and 1852.</a:t>
            </a:r>
            <a:endParaRPr lang="en-US" sz="2600" dirty="0"/>
          </a:p>
        </p:txBody>
      </p:sp>
      <p:sp>
        <p:nvSpPr>
          <p:cNvPr id="4" name="Slide Number Placeholder 3"/>
          <p:cNvSpPr>
            <a:spLocks noGrp="1"/>
          </p:cNvSpPr>
          <p:nvPr>
            <p:ph type="sldNum" sz="quarter" idx="12"/>
          </p:nvPr>
        </p:nvSpPr>
        <p:spPr/>
        <p:txBody>
          <a:bodyPr/>
          <a:lstStyle/>
          <a:p>
            <a:fld id="{4EBDE952-5D3A-4424-A646-FA56798139B7}" type="slidenum">
              <a:rPr lang="en-US" smtClean="0"/>
              <a:pPr/>
              <a:t>8</a:t>
            </a:fld>
            <a:endParaRPr lang="en-US" dirty="0"/>
          </a:p>
        </p:txBody>
      </p:sp>
    </p:spTree>
    <p:extLst>
      <p:ext uri="{BB962C8B-B14F-4D97-AF65-F5344CB8AC3E}">
        <p14:creationId xmlns:p14="http://schemas.microsoft.com/office/powerpoint/2010/main" val="2380674868"/>
      </p:ext>
    </p:extLst>
  </p:cSld>
  <p:clrMapOvr>
    <a:masterClrMapping/>
  </p:clrMapOvr>
  <p:transition xmlns:p14="http://schemas.microsoft.com/office/powerpoint/2010/mai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Parties</a:t>
            </a:r>
            <a:endParaRPr lang="en-US" dirty="0"/>
          </a:p>
        </p:txBody>
      </p:sp>
      <p:sp>
        <p:nvSpPr>
          <p:cNvPr id="11" name="Content Placeholder 10"/>
          <p:cNvSpPr>
            <a:spLocks noGrp="1"/>
          </p:cNvSpPr>
          <p:nvPr>
            <p:ph idx="1"/>
          </p:nvPr>
        </p:nvSpPr>
        <p:spPr/>
        <p:txBody>
          <a:bodyPr/>
          <a:lstStyle/>
          <a:p>
            <a:r>
              <a:rPr lang="en-US" dirty="0" smtClean="0"/>
              <a:t>At the beginning of the 1830s, political party alignment made a huge impact on voters. </a:t>
            </a:r>
          </a:p>
        </p:txBody>
      </p:sp>
      <p:sp>
        <p:nvSpPr>
          <p:cNvPr id="4" name="Slide Number Placeholder 3"/>
          <p:cNvSpPr>
            <a:spLocks noGrp="1"/>
          </p:cNvSpPr>
          <p:nvPr>
            <p:ph type="sldNum" sz="quarter" idx="12"/>
          </p:nvPr>
        </p:nvSpPr>
        <p:spPr/>
        <p:txBody>
          <a:bodyPr/>
          <a:lstStyle/>
          <a:p>
            <a:fld id="{5B75B92E-C504-4F72-91D6-D83D77D1C380}" type="slidenum">
              <a:rPr lang="en-US" smtClean="0"/>
              <a:pPr/>
              <a:t>9</a:t>
            </a:fld>
            <a:endParaRPr lang="en-US" dirty="0"/>
          </a:p>
        </p:txBody>
      </p:sp>
    </p:spTree>
    <p:extLst>
      <p:ext uri="{BB962C8B-B14F-4D97-AF65-F5344CB8AC3E}">
        <p14:creationId xmlns:p14="http://schemas.microsoft.com/office/powerpoint/2010/main" val="3729822620"/>
      </p:ext>
    </p:extLst>
  </p:cSld>
  <p:clrMapOvr>
    <a:masterClrMapping/>
  </p:clrMapOvr>
  <p:transition xmlns:p14="http://schemas.microsoft.com/office/powerpoint/2010/main" spd="med">
    <p:wipe dir="r"/>
  </p:transition>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C000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9644</TotalTime>
  <Words>2759</Words>
  <Application>Microsoft Macintosh PowerPoint</Application>
  <PresentationFormat>On-screen Show (4:3)</PresentationFormat>
  <Paragraphs>262</Paragraphs>
  <Slides>45</Slides>
  <Notes>13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Section 1: Antebellum Politics</vt:lpstr>
      <vt:lpstr>Section 1: Antebellum Politics</vt:lpstr>
      <vt:lpstr>Introduction</vt:lpstr>
      <vt:lpstr>Politics and Ethnicity</vt:lpstr>
      <vt:lpstr>Regional Tensions</vt:lpstr>
      <vt:lpstr>Separate Municipalities</vt:lpstr>
      <vt:lpstr>Political Parties</vt:lpstr>
      <vt:lpstr>Democrats</vt:lpstr>
      <vt:lpstr>Whigs</vt:lpstr>
      <vt:lpstr>The American Party</vt:lpstr>
      <vt:lpstr>Few Rights for Women</vt:lpstr>
      <vt:lpstr>Two Constitutions</vt:lpstr>
      <vt:lpstr>Section 2: The Antebellum Economy</vt:lpstr>
      <vt:lpstr>Section 2: The Antebellum Economy</vt:lpstr>
      <vt:lpstr>Introduction</vt:lpstr>
      <vt:lpstr>Commerce</vt:lpstr>
      <vt:lpstr>Factors</vt:lpstr>
      <vt:lpstr>Banks</vt:lpstr>
      <vt:lpstr>Transportation</vt:lpstr>
      <vt:lpstr>Steamboats</vt:lpstr>
      <vt:lpstr>Railroads</vt:lpstr>
      <vt:lpstr>Antebellum Transportation in Louisiana</vt:lpstr>
      <vt:lpstr>Agriculture</vt:lpstr>
      <vt:lpstr>Sugar</vt:lpstr>
      <vt:lpstr>Cotton</vt:lpstr>
      <vt:lpstr>Plantations and Small Farms</vt:lpstr>
      <vt:lpstr>Slavery as a Labor System</vt:lpstr>
      <vt:lpstr>Plantation Slavery</vt:lpstr>
      <vt:lpstr>Urban Slavery</vt:lpstr>
      <vt:lpstr>Buying and Selling Slaves</vt:lpstr>
      <vt:lpstr>Slave Markets</vt:lpstr>
      <vt:lpstr>Slavery as an Economic System</vt:lpstr>
      <vt:lpstr>Section 3: People and Culture in Antebellum Louisiana</vt:lpstr>
      <vt:lpstr>Section 3: People and Culture in Antebellum Louisiana</vt:lpstr>
      <vt:lpstr>Introduction</vt:lpstr>
      <vt:lpstr>Plantation Culture</vt:lpstr>
      <vt:lpstr>Slave Culture</vt:lpstr>
      <vt:lpstr>Free People of Color</vt:lpstr>
      <vt:lpstr>Newer Immigrant Groups</vt:lpstr>
      <vt:lpstr>Risks</vt:lpstr>
      <vt:lpstr>Daily Life</vt:lpstr>
      <vt:lpstr>The City</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Our History, Our Home</dc:title>
  <dc:subject>©2015 Clairmont Press</dc:subject>
  <dc:creator>Emmett R. Mullins, Ed.D.</dc:creator>
  <cp:keywords/>
  <dc:description>Study presentation to accompany student textbook.</dc:description>
  <cp:lastModifiedBy>Tommy Lankford</cp:lastModifiedBy>
  <cp:revision>585</cp:revision>
  <dcterms:created xsi:type="dcterms:W3CDTF">2014-05-24T01:28:05Z</dcterms:created>
  <dcterms:modified xsi:type="dcterms:W3CDTF">2014-09-25T15:21:49Z</dcterms:modified>
  <cp:category/>
</cp:coreProperties>
</file>