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36"/>
  </p:notesMasterIdLst>
  <p:handoutMasterIdLst>
    <p:handoutMasterId r:id="rId37"/>
  </p:handoutMasterIdLst>
  <p:sldIdLst>
    <p:sldId id="259" r:id="rId2"/>
    <p:sldId id="260" r:id="rId3"/>
    <p:sldId id="258" r:id="rId4"/>
    <p:sldId id="268" r:id="rId5"/>
    <p:sldId id="355" r:id="rId6"/>
    <p:sldId id="265" r:id="rId7"/>
    <p:sldId id="356" r:id="rId8"/>
    <p:sldId id="361" r:id="rId9"/>
    <p:sldId id="360" r:id="rId10"/>
    <p:sldId id="359" r:id="rId11"/>
    <p:sldId id="358" r:id="rId12"/>
    <p:sldId id="357" r:id="rId13"/>
    <p:sldId id="378" r:id="rId14"/>
    <p:sldId id="270" r:id="rId15"/>
    <p:sldId id="276" r:id="rId16"/>
    <p:sldId id="375" r:id="rId17"/>
    <p:sldId id="334" r:id="rId18"/>
    <p:sldId id="362" r:id="rId19"/>
    <p:sldId id="372" r:id="rId20"/>
    <p:sldId id="379" r:id="rId21"/>
    <p:sldId id="364" r:id="rId22"/>
    <p:sldId id="363" r:id="rId23"/>
    <p:sldId id="306" r:id="rId24"/>
    <p:sldId id="307" r:id="rId25"/>
    <p:sldId id="376" r:id="rId26"/>
    <p:sldId id="340" r:id="rId27"/>
    <p:sldId id="374" r:id="rId28"/>
    <p:sldId id="371" r:id="rId29"/>
    <p:sldId id="373" r:id="rId30"/>
    <p:sldId id="369" r:id="rId31"/>
    <p:sldId id="368" r:id="rId32"/>
    <p:sldId id="367" r:id="rId33"/>
    <p:sldId id="377"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89046" autoAdjust="0"/>
  </p:normalViewPr>
  <p:slideViewPr>
    <p:cSldViewPr>
      <p:cViewPr varScale="1">
        <p:scale>
          <a:sx n="119" d="100"/>
          <a:sy n="119" d="100"/>
        </p:scale>
        <p:origin x="-80" y="-6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10/1/14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10/1/14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monticello.org/site/jefferson/louisiana-purcha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4.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hyperlink" Target="http://www.nps.gov/places/places-darmes.htm" TargetMode="External"/><Relationship Id="rId4" Type="http://schemas.openxmlformats.org/officeDocument/2006/relationships/hyperlink" Target="http://www.nps.gov/places/chalmette-battlefield.ht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270towin.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4495800"/>
            <a:ext cx="89154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8:</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	Louisiana from Colony to Territory to State</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Treaty</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The terms of the treaty were sent to Washington for approval.</a:t>
            </a:r>
          </a:p>
          <a:p>
            <a:pPr marL="762000" indent="-762000"/>
            <a:r>
              <a:rPr lang="en-US" dirty="0" smtClean="0">
                <a:cs typeface="Arial" charset="0"/>
              </a:rPr>
              <a:t>Jefferson pushed for a fast ratification of the terms.</a:t>
            </a:r>
          </a:p>
          <a:p>
            <a:pPr marL="762000" indent="-762000"/>
            <a:r>
              <a:rPr lang="en-US" dirty="0" smtClean="0">
                <a:cs typeface="Arial" charset="0"/>
              </a:rPr>
              <a:t>On October 19, 1803, the United States ratified the treaty for the </a:t>
            </a:r>
            <a:r>
              <a:rPr lang="en-US" b="1" dirty="0" smtClean="0">
                <a:cs typeface="Arial" charset="0"/>
              </a:rPr>
              <a:t>Louisiana Purchase</a:t>
            </a:r>
            <a:r>
              <a:rPr lang="en-US" dirty="0" smtClean="0">
                <a:cs typeface="Arial" charset="0"/>
              </a:rPr>
              <a: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a:p>
        </p:txBody>
      </p:sp>
      <p:sp>
        <p:nvSpPr>
          <p:cNvPr id="2" name="TextBox 1"/>
          <p:cNvSpPr txBox="1"/>
          <p:nvPr/>
        </p:nvSpPr>
        <p:spPr>
          <a:xfrm>
            <a:off x="6019800" y="5791200"/>
            <a:ext cx="2917573" cy="369332"/>
          </a:xfrm>
          <a:prstGeom prst="rect">
            <a:avLst/>
          </a:prstGeom>
          <a:noFill/>
        </p:spPr>
        <p:txBody>
          <a:bodyPr wrap="none" rtlCol="0">
            <a:spAutoFit/>
          </a:bodyPr>
          <a:lstStyle/>
          <a:p>
            <a:r>
              <a:rPr lang="en-US" dirty="0" smtClean="0">
                <a:hlinkClick r:id="rId3"/>
              </a:rPr>
              <a:t>Louisiana Purchase Details</a:t>
            </a:r>
            <a:endParaRPr lang="en-US" dirty="0"/>
          </a:p>
        </p:txBody>
      </p:sp>
    </p:spTree>
    <p:extLst>
      <p:ext uri="{BB962C8B-B14F-4D97-AF65-F5344CB8AC3E}">
        <p14:creationId xmlns:p14="http://schemas.microsoft.com/office/powerpoint/2010/main" val="6685609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6200" y="1066800"/>
            <a:ext cx="4876800" cy="5334000"/>
          </a:xfrm>
        </p:spPr>
        <p:txBody>
          <a:bodyPr>
            <a:normAutofit fontScale="92500" lnSpcReduction="10000"/>
          </a:bodyPr>
          <a:lstStyle/>
          <a:p>
            <a:pPr marL="762000" indent="-762000"/>
            <a:r>
              <a:rPr lang="en-US" dirty="0" smtClean="0">
                <a:cs typeface="Arial" charset="0"/>
              </a:rPr>
              <a:t>Two transfers were needed to finalize the process.</a:t>
            </a:r>
          </a:p>
          <a:p>
            <a:pPr marL="762000" indent="-762000"/>
            <a:r>
              <a:rPr lang="en-US" dirty="0" smtClean="0">
                <a:cs typeface="Arial" charset="0"/>
              </a:rPr>
              <a:t>The Spanish transferred Louisiana to Napoleon’s representative, Pierre Clément de </a:t>
            </a:r>
            <a:r>
              <a:rPr lang="en-US" dirty="0" err="1" smtClean="0">
                <a:cs typeface="Arial" charset="0"/>
              </a:rPr>
              <a:t>Laussat</a:t>
            </a:r>
            <a:r>
              <a:rPr lang="en-US" dirty="0" smtClean="0">
                <a:cs typeface="Arial" charset="0"/>
              </a:rPr>
              <a:t>, on November 30, 1803.</a:t>
            </a:r>
          </a:p>
          <a:p>
            <a:pPr marL="762000" indent="-762000"/>
            <a:r>
              <a:rPr lang="en-US" dirty="0" err="1" smtClean="0">
                <a:cs typeface="Arial" charset="0"/>
              </a:rPr>
              <a:t>Laussat</a:t>
            </a:r>
            <a:r>
              <a:rPr lang="en-US" dirty="0" smtClean="0">
                <a:cs typeface="Arial" charset="0"/>
              </a:rPr>
              <a:t> governed Louisiana for three weeks.</a:t>
            </a:r>
          </a:p>
          <a:p>
            <a:pPr marL="762000" indent="-762000"/>
            <a:r>
              <a:rPr lang="en-US" dirty="0" smtClean="0">
                <a:cs typeface="Arial" charset="0"/>
              </a:rPr>
              <a:t>He then transferred Louisiana to the United States on December 20, 1803.</a:t>
            </a:r>
          </a:p>
        </p:txBody>
      </p:sp>
      <p:pic>
        <p:nvPicPr>
          <p:cNvPr id="3" name="Content Placeholder 2" descr="244c LA05.tif"/>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001510" y="886016"/>
            <a:ext cx="3780668" cy="4782948"/>
          </a:xfrm>
        </p:spPr>
      </p:pic>
      <p:sp>
        <p:nvSpPr>
          <p:cNvPr id="7" name="Slide Number Placeholder 6"/>
          <p:cNvSpPr>
            <a:spLocks noGrp="1"/>
          </p:cNvSpPr>
          <p:nvPr>
            <p:ph type="sldNum" sz="quarter" idx="12"/>
          </p:nvPr>
        </p:nvSpPr>
        <p:spPr/>
        <p:txBody>
          <a:bodyPr/>
          <a:lstStyle/>
          <a:p>
            <a:fld id="{5B75B92E-C504-4F72-91D6-D83D77D1C380}" type="slidenum">
              <a:rPr lang="en-US" smtClean="0"/>
              <a:pPr/>
              <a:t>11</a:t>
            </a:fld>
            <a:endParaRPr lang="en-US"/>
          </a:p>
        </p:txBody>
      </p:sp>
      <p:sp>
        <p:nvSpPr>
          <p:cNvPr id="5" name="Title 4"/>
          <p:cNvSpPr>
            <a:spLocks noGrp="1"/>
          </p:cNvSpPr>
          <p:nvPr>
            <p:ph type="title"/>
          </p:nvPr>
        </p:nvSpPr>
        <p:spPr>
          <a:xfrm>
            <a:off x="457200" y="20332"/>
            <a:ext cx="8229600" cy="1143000"/>
          </a:xfrm>
        </p:spPr>
        <p:txBody>
          <a:bodyPr>
            <a:normAutofit/>
          </a:bodyPr>
          <a:lstStyle/>
          <a:p>
            <a:r>
              <a:rPr lang="en-US" dirty="0" smtClean="0"/>
              <a:t>Two Transfers</a:t>
            </a:r>
            <a:endParaRPr lang="en-US" dirty="0"/>
          </a:p>
        </p:txBody>
      </p:sp>
      <p:sp>
        <p:nvSpPr>
          <p:cNvPr id="4" name="TextBox 3"/>
          <p:cNvSpPr txBox="1"/>
          <p:nvPr/>
        </p:nvSpPr>
        <p:spPr>
          <a:xfrm>
            <a:off x="4267200" y="5867400"/>
            <a:ext cx="4495800" cy="523220"/>
          </a:xfrm>
          <a:prstGeom prst="rect">
            <a:avLst/>
          </a:prstGeom>
          <a:noFill/>
        </p:spPr>
        <p:txBody>
          <a:bodyPr wrap="square" rtlCol="0">
            <a:spAutoFit/>
          </a:bodyPr>
          <a:lstStyle/>
          <a:p>
            <a:pPr algn="r"/>
            <a:r>
              <a:rPr lang="en-US" sz="1400" dirty="0" smtClean="0"/>
              <a:t>The United States flag is raised in New Orleans,</a:t>
            </a:r>
          </a:p>
          <a:p>
            <a:pPr algn="r"/>
            <a:r>
              <a:rPr lang="en-US" sz="1400" dirty="0" smtClean="0"/>
              <a:t>December 20, 1803</a:t>
            </a:r>
            <a:endParaRPr lang="en-US" sz="1400" dirty="0"/>
          </a:p>
        </p:txBody>
      </p:sp>
    </p:spTree>
    <p:extLst>
      <p:ext uri="{BB962C8B-B14F-4D97-AF65-F5344CB8AC3E}">
        <p14:creationId xmlns:p14="http://schemas.microsoft.com/office/powerpoint/2010/main" val="11719225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Territory</a:t>
            </a:r>
            <a:endParaRPr lang="en-US" dirty="0"/>
          </a:p>
        </p:txBody>
      </p:sp>
      <p:sp>
        <p:nvSpPr>
          <p:cNvPr id="6" name="Content Placeholder 5"/>
          <p:cNvSpPr>
            <a:spLocks noGrp="1"/>
          </p:cNvSpPr>
          <p:nvPr>
            <p:ph idx="1"/>
          </p:nvPr>
        </p:nvSpPr>
        <p:spPr>
          <a:xfrm>
            <a:off x="457200" y="1371600"/>
            <a:ext cx="8229600" cy="5105400"/>
          </a:xfrm>
        </p:spPr>
        <p:txBody>
          <a:bodyPr>
            <a:normAutofit/>
          </a:bodyPr>
          <a:lstStyle/>
          <a:p>
            <a:pPr marL="762000" indent="-762000">
              <a:lnSpc>
                <a:spcPct val="90000"/>
              </a:lnSpc>
            </a:pPr>
            <a:r>
              <a:rPr lang="en-US" sz="2800" dirty="0" smtClean="0">
                <a:cs typeface="Arial" charset="0"/>
              </a:rPr>
              <a:t>Before the Purchase, the territory of the United States was 434,000,000 acres of land.</a:t>
            </a:r>
          </a:p>
          <a:p>
            <a:pPr marL="762000" indent="-762000">
              <a:lnSpc>
                <a:spcPct val="90000"/>
              </a:lnSpc>
            </a:pPr>
            <a:r>
              <a:rPr lang="en-US" sz="2800" dirty="0" smtClean="0">
                <a:cs typeface="Arial" charset="0"/>
              </a:rPr>
              <a:t>The </a:t>
            </a:r>
            <a:r>
              <a:rPr lang="en-US" sz="2800" b="1" dirty="0" smtClean="0">
                <a:cs typeface="Arial" charset="0"/>
              </a:rPr>
              <a:t>Adams-</a:t>
            </a:r>
            <a:r>
              <a:rPr lang="en-US" sz="2800" b="1" dirty="0" err="1" smtClean="0">
                <a:cs typeface="Arial" charset="0"/>
              </a:rPr>
              <a:t>Onís</a:t>
            </a:r>
            <a:r>
              <a:rPr lang="en-US" sz="2800" b="1" dirty="0" smtClean="0">
                <a:cs typeface="Arial" charset="0"/>
              </a:rPr>
              <a:t> Treaty </a:t>
            </a:r>
            <a:r>
              <a:rPr lang="en-US" sz="2800" dirty="0" smtClean="0">
                <a:cs typeface="Arial" charset="0"/>
              </a:rPr>
              <a:t>(1819) clarified how much land was added to the United States, which was 530,000,000 acres.</a:t>
            </a:r>
          </a:p>
          <a:p>
            <a:pPr marL="762000" indent="-762000">
              <a:lnSpc>
                <a:spcPct val="90000"/>
              </a:lnSpc>
            </a:pPr>
            <a:r>
              <a:rPr lang="en-US" sz="2800" dirty="0" smtClean="0">
                <a:cs typeface="Arial" charset="0"/>
              </a:rPr>
              <a:t>These new lands would make up all or part of fifteen states.</a:t>
            </a:r>
          </a:p>
          <a:p>
            <a:pPr marL="762000" indent="-762000">
              <a:lnSpc>
                <a:spcPct val="90000"/>
              </a:lnSpc>
            </a:pPr>
            <a:r>
              <a:rPr lang="en-US" sz="2800" dirty="0" smtClean="0">
                <a:cs typeface="Arial" charset="0"/>
              </a:rPr>
              <a:t>Once the interest was paid on the loan, the U.S. paid $23,537,872 for Louisiana.</a:t>
            </a:r>
          </a:p>
          <a:p>
            <a:pPr marL="762000" indent="-762000">
              <a:lnSpc>
                <a:spcPct val="90000"/>
              </a:lnSpc>
            </a:pPr>
            <a:r>
              <a:rPr lang="en-US" sz="2800" dirty="0" smtClean="0">
                <a:cs typeface="Arial" charset="0"/>
              </a:rPr>
              <a:t>Because of the Purchase, the U.S. became a potential world power.</a:t>
            </a: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a:p>
        </p:txBody>
      </p:sp>
    </p:spTree>
    <p:extLst>
      <p:ext uri="{BB962C8B-B14F-4D97-AF65-F5344CB8AC3E}">
        <p14:creationId xmlns:p14="http://schemas.microsoft.com/office/powerpoint/2010/main" val="248116112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1981200" cy="3230562"/>
          </a:xfrm>
        </p:spPr>
        <p:txBody>
          <a:bodyPr>
            <a:normAutofit/>
          </a:bodyPr>
          <a:lstStyle/>
          <a:p>
            <a:r>
              <a:rPr lang="en-US" sz="2400" dirty="0" smtClean="0">
                <a:solidFill>
                  <a:srgbClr val="FFFFFF"/>
                </a:solidFill>
              </a:rPr>
              <a:t>United States Expansion, early 19</a:t>
            </a:r>
            <a:r>
              <a:rPr lang="en-US" sz="2400" baseline="30000" dirty="0" smtClean="0">
                <a:solidFill>
                  <a:srgbClr val="FFFFFF"/>
                </a:solidFill>
              </a:rPr>
              <a:t>th</a:t>
            </a:r>
            <a:r>
              <a:rPr lang="en-US" sz="2400" dirty="0" smtClean="0">
                <a:solidFill>
                  <a:srgbClr val="FFFFFF"/>
                </a:solidFill>
              </a:rPr>
              <a:t> century</a:t>
            </a:r>
            <a:endParaRPr lang="en-US" sz="2400" dirty="0">
              <a:solidFill>
                <a:srgbClr val="FFFFFF"/>
              </a:solidFill>
            </a:endParaRPr>
          </a:p>
        </p:txBody>
      </p:sp>
      <p:pic>
        <p:nvPicPr>
          <p:cNvPr id="5" name="Content Placeholder 4" descr="M28_LA05.ti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28800" y="152400"/>
            <a:ext cx="7251277" cy="5867400"/>
          </a:xfrm>
        </p:spPr>
      </p:pic>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Tree>
    <p:extLst>
      <p:ext uri="{BB962C8B-B14F-4D97-AF65-F5344CB8AC3E}">
        <p14:creationId xmlns:p14="http://schemas.microsoft.com/office/powerpoint/2010/main" val="30853634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The Territorial Period: Leadership and Challenges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What challenges faced the leaders during Louisiana’s period as a territory?</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a:t>
            </a:r>
            <a:r>
              <a:rPr lang="en-US" dirty="0"/>
              <a:t>The Territorial Period: Leadership and Challenges</a:t>
            </a:r>
          </a:p>
        </p:txBody>
      </p:sp>
      <p:sp>
        <p:nvSpPr>
          <p:cNvPr id="3" name="Content Placeholder 2"/>
          <p:cNvSpPr>
            <a:spLocks noGrp="1"/>
          </p:cNvSpPr>
          <p:nvPr>
            <p:ph idx="1"/>
          </p:nvPr>
        </p:nvSpPr>
        <p:spPr>
          <a:xfrm>
            <a:off x="457200" y="1981200"/>
            <a:ext cx="8229600" cy="4191000"/>
          </a:xfrm>
        </p:spPr>
        <p:txBody>
          <a:bodyPr>
            <a:normAutofit/>
          </a:bodyPr>
          <a:lstStyle/>
          <a:p>
            <a:r>
              <a:rPr lang="en-US" dirty="0" smtClean="0"/>
              <a:t>What terms do I need to know? </a:t>
            </a:r>
          </a:p>
          <a:p>
            <a:pPr lvl="1"/>
            <a:r>
              <a:rPr lang="en-US" dirty="0" smtClean="0"/>
              <a:t>filibustering</a:t>
            </a:r>
          </a:p>
          <a:p>
            <a:pPr lvl="1"/>
            <a:r>
              <a:rPr lang="en-US" dirty="0" smtClean="0"/>
              <a:t>dueling</a:t>
            </a:r>
          </a:p>
          <a:p>
            <a:pPr lvl="1"/>
            <a:r>
              <a:rPr lang="en-US" dirty="0" smtClean="0"/>
              <a:t>manumission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Introduction</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a:lnSpc>
                <a:spcPct val="90000"/>
              </a:lnSpc>
            </a:pPr>
            <a:r>
              <a:rPr lang="en-US" sz="2800" dirty="0" smtClean="0"/>
              <a:t>The Louisiana Purchase happened so quickly, that President Jefferson had to act rapidly to find a leader for Louisiana.</a:t>
            </a:r>
          </a:p>
          <a:p>
            <a:pPr>
              <a:lnSpc>
                <a:spcPct val="90000"/>
              </a:lnSpc>
            </a:pPr>
            <a:r>
              <a:rPr lang="en-US" sz="2800" dirty="0" smtClean="0"/>
              <a:t>After 3 men turned down the job, William Charles Cole Claiborne accepted the job.</a:t>
            </a:r>
          </a:p>
          <a:p>
            <a:pPr>
              <a:lnSpc>
                <a:spcPct val="90000"/>
              </a:lnSpc>
            </a:pPr>
            <a:r>
              <a:rPr lang="en-US" sz="2800" dirty="0" smtClean="0"/>
              <a:t>Many people were unsure Claiborne was the right man for the job because he spoke no French or Spanish, meaning that he could not communicate with the majority of the population.</a:t>
            </a:r>
          </a:p>
          <a:p>
            <a:pPr>
              <a:lnSpc>
                <a:spcPct val="90000"/>
              </a:lnSpc>
            </a:pPr>
            <a:r>
              <a:rPr lang="en-US" sz="2800" dirty="0" smtClean="0"/>
              <a:t>Louisiana was made a US territory in 1804 and would remain a territory for eight years.</a:t>
            </a:r>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Administrative Challenges and Changes</a:t>
            </a:r>
            <a:endParaRPr lang="en-US" dirty="0"/>
          </a:p>
        </p:txBody>
      </p:sp>
      <p:sp>
        <p:nvSpPr>
          <p:cNvPr id="6" name="Content Placeholder 5"/>
          <p:cNvSpPr>
            <a:spLocks noGrp="1"/>
          </p:cNvSpPr>
          <p:nvPr>
            <p:ph idx="1"/>
          </p:nvPr>
        </p:nvSpPr>
        <p:spPr>
          <a:xfrm>
            <a:off x="457200" y="1143000"/>
            <a:ext cx="8229600" cy="5334000"/>
          </a:xfrm>
        </p:spPr>
        <p:txBody>
          <a:bodyPr>
            <a:normAutofit/>
          </a:bodyPr>
          <a:lstStyle/>
          <a:p>
            <a:pPr marL="762000" indent="-762000">
              <a:lnSpc>
                <a:spcPct val="90000"/>
              </a:lnSpc>
            </a:pPr>
            <a:r>
              <a:rPr lang="en-US" dirty="0" smtClean="0">
                <a:solidFill>
                  <a:srgbClr val="080808"/>
                </a:solidFill>
              </a:rPr>
              <a:t>When Louisiana became a territory, Claiborne divided it into twelve administrative units.</a:t>
            </a:r>
          </a:p>
          <a:p>
            <a:pPr marL="762000" indent="-762000">
              <a:lnSpc>
                <a:spcPct val="90000"/>
              </a:lnSpc>
            </a:pPr>
            <a:r>
              <a:rPr lang="en-US" dirty="0" smtClean="0">
                <a:solidFill>
                  <a:srgbClr val="080808"/>
                </a:solidFill>
              </a:rPr>
              <a:t>As a result of the influence of representatives that had lived in Louisiana long before the Purchase, Louisiana is the only American state with parishes rather than counties.</a:t>
            </a:r>
          </a:p>
          <a:p>
            <a:pPr marL="762000" indent="-762000">
              <a:lnSpc>
                <a:spcPct val="90000"/>
              </a:lnSpc>
            </a:pPr>
            <a:r>
              <a:rPr lang="en-US" dirty="0" smtClean="0">
                <a:solidFill>
                  <a:srgbClr val="080808"/>
                </a:solidFill>
              </a:rPr>
              <a:t>Laws also reflected compromise between American ideas and Louisiana’s French and Spanish past.</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Burr Conspiracy</a:t>
            </a:r>
            <a:endParaRPr lang="en-US" dirty="0"/>
          </a:p>
        </p:txBody>
      </p:sp>
      <p:sp>
        <p:nvSpPr>
          <p:cNvPr id="6" name="Content Placeholder 5"/>
          <p:cNvSpPr>
            <a:spLocks noGrp="1"/>
          </p:cNvSpPr>
          <p:nvPr>
            <p:ph idx="1"/>
          </p:nvPr>
        </p:nvSpPr>
        <p:spPr>
          <a:xfrm>
            <a:off x="457200" y="1143000"/>
            <a:ext cx="8229600" cy="5410200"/>
          </a:xfrm>
        </p:spPr>
        <p:txBody>
          <a:bodyPr>
            <a:noAutofit/>
          </a:bodyPr>
          <a:lstStyle/>
          <a:p>
            <a:pPr marL="762000" indent="-762000">
              <a:lnSpc>
                <a:spcPct val="90000"/>
              </a:lnSpc>
            </a:pPr>
            <a:r>
              <a:rPr lang="en-US" sz="2400" dirty="0" smtClean="0">
                <a:solidFill>
                  <a:srgbClr val="080808"/>
                </a:solidFill>
              </a:rPr>
              <a:t>During the territorial period, Louisiana was a very unstable place which attracted people who were </a:t>
            </a:r>
            <a:r>
              <a:rPr lang="en-US" sz="2400" b="1" dirty="0" smtClean="0">
                <a:solidFill>
                  <a:srgbClr val="080808"/>
                </a:solidFill>
              </a:rPr>
              <a:t>filibustering</a:t>
            </a:r>
            <a:r>
              <a:rPr lang="en-US" sz="2400" dirty="0" smtClean="0">
                <a:solidFill>
                  <a:srgbClr val="080808"/>
                </a:solidFill>
              </a:rPr>
              <a:t>, or people seeking to evade the law or engage in adventuring.</a:t>
            </a:r>
          </a:p>
          <a:p>
            <a:pPr marL="762000" indent="-762000">
              <a:lnSpc>
                <a:spcPct val="90000"/>
              </a:lnSpc>
            </a:pPr>
            <a:r>
              <a:rPr lang="en-US" sz="2400" dirty="0" smtClean="0">
                <a:solidFill>
                  <a:srgbClr val="080808"/>
                </a:solidFill>
              </a:rPr>
              <a:t>A long-standing feud resulted in Burr and Alexander Hamilton </a:t>
            </a:r>
            <a:r>
              <a:rPr lang="en-US" sz="2400" b="1" dirty="0" smtClean="0">
                <a:solidFill>
                  <a:srgbClr val="080808"/>
                </a:solidFill>
              </a:rPr>
              <a:t>dueling </a:t>
            </a:r>
            <a:r>
              <a:rPr lang="en-US" sz="2400" dirty="0" smtClean="0">
                <a:solidFill>
                  <a:srgbClr val="080808"/>
                </a:solidFill>
              </a:rPr>
              <a:t>(combat between 2 people, usually fought with weapons in front of witnesses). Burr shot and killed Hamilton.</a:t>
            </a:r>
          </a:p>
          <a:p>
            <a:pPr marL="762000" indent="-762000">
              <a:lnSpc>
                <a:spcPct val="90000"/>
              </a:lnSpc>
            </a:pPr>
            <a:r>
              <a:rPr lang="en-US" sz="2400" dirty="0" smtClean="0">
                <a:solidFill>
                  <a:srgbClr val="080808"/>
                </a:solidFill>
              </a:rPr>
              <a:t>Burr’s next plans were never clear, but included discussions of taking over New Orleans.</a:t>
            </a:r>
          </a:p>
          <a:p>
            <a:pPr marL="762000" indent="-762000">
              <a:lnSpc>
                <a:spcPct val="90000"/>
              </a:lnSpc>
            </a:pPr>
            <a:r>
              <a:rPr lang="en-US" sz="2400" dirty="0" smtClean="0">
                <a:solidFill>
                  <a:srgbClr val="080808"/>
                </a:solidFill>
              </a:rPr>
              <a:t>General James Wilkinson told Jefferson of Burr’s plan, and Burr was tried and acquitted of conspiracy charges.</a:t>
            </a:r>
          </a:p>
          <a:p>
            <a:pPr marL="762000" indent="-762000">
              <a:lnSpc>
                <a:spcPct val="90000"/>
              </a:lnSpc>
            </a:pPr>
            <a:r>
              <a:rPr lang="en-US" sz="2400" dirty="0" smtClean="0">
                <a:solidFill>
                  <a:srgbClr val="080808"/>
                </a:solidFill>
              </a:rPr>
              <a:t>Burr went </a:t>
            </a:r>
            <a:r>
              <a:rPr lang="en-US" sz="2400" dirty="0" smtClean="0">
                <a:solidFill>
                  <a:srgbClr val="080808"/>
                </a:solidFill>
              </a:rPr>
              <a:t>into </a:t>
            </a:r>
            <a:r>
              <a:rPr lang="en-US" sz="2400" dirty="0" smtClean="0">
                <a:solidFill>
                  <a:srgbClr val="080808"/>
                </a:solidFill>
              </a:rPr>
              <a:t>exile in England, but eventually returned to New York.</a:t>
            </a:r>
            <a:endParaRPr lang="en-US" sz="2400" dirty="0" smtClean="0"/>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426122342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West Florida Rebellion</a:t>
            </a:r>
          </a:p>
        </p:txBody>
      </p:sp>
      <p:sp>
        <p:nvSpPr>
          <p:cNvPr id="6" name="Content Placeholder 5"/>
          <p:cNvSpPr>
            <a:spLocks noGrp="1"/>
          </p:cNvSpPr>
          <p:nvPr>
            <p:ph idx="1"/>
          </p:nvPr>
        </p:nvSpPr>
        <p:spPr/>
        <p:txBody>
          <a:bodyPr>
            <a:normAutofit fontScale="92500" lnSpcReduction="10000"/>
          </a:bodyPr>
          <a:lstStyle/>
          <a:p>
            <a:pPr marL="762000" indent="-762000">
              <a:lnSpc>
                <a:spcPct val="90000"/>
              </a:lnSpc>
            </a:pPr>
            <a:r>
              <a:rPr lang="en-US" dirty="0">
                <a:solidFill>
                  <a:srgbClr val="080808"/>
                </a:solidFill>
              </a:rPr>
              <a:t>There was unrest along the borders of the area known then as Spanish West Florida.</a:t>
            </a:r>
          </a:p>
          <a:p>
            <a:pPr marL="762000" indent="-762000">
              <a:lnSpc>
                <a:spcPct val="90000"/>
              </a:lnSpc>
            </a:pPr>
            <a:r>
              <a:rPr lang="en-US" dirty="0">
                <a:solidFill>
                  <a:srgbClr val="080808"/>
                </a:solidFill>
              </a:rPr>
              <a:t>Anglo </a:t>
            </a:r>
            <a:r>
              <a:rPr lang="en-US" dirty="0" smtClean="0">
                <a:solidFill>
                  <a:srgbClr val="080808"/>
                </a:solidFill>
              </a:rPr>
              <a:t>migrants wanted to become part of the </a:t>
            </a:r>
            <a:r>
              <a:rPr lang="en-US" dirty="0" smtClean="0">
                <a:solidFill>
                  <a:srgbClr val="080808"/>
                </a:solidFill>
              </a:rPr>
              <a:t>U.S</a:t>
            </a:r>
            <a:r>
              <a:rPr lang="en-US" dirty="0" smtClean="0">
                <a:solidFill>
                  <a:srgbClr val="080808"/>
                </a:solidFill>
              </a:rPr>
              <a:t>. In 1810, they revolted against the Spanish. </a:t>
            </a:r>
          </a:p>
          <a:p>
            <a:pPr marL="762000" indent="-762000">
              <a:lnSpc>
                <a:spcPct val="90000"/>
              </a:lnSpc>
            </a:pPr>
            <a:r>
              <a:rPr lang="en-US" dirty="0">
                <a:solidFill>
                  <a:srgbClr val="080808"/>
                </a:solidFill>
              </a:rPr>
              <a:t>The rebels declared themselves an independent republic called the Republic of West Florida.</a:t>
            </a:r>
            <a:endParaRPr lang="en-US" dirty="0" smtClean="0">
              <a:solidFill>
                <a:srgbClr val="080808"/>
              </a:solidFill>
            </a:endParaRPr>
          </a:p>
          <a:p>
            <a:pPr marL="762000" indent="-762000">
              <a:lnSpc>
                <a:spcPct val="90000"/>
              </a:lnSpc>
            </a:pPr>
            <a:r>
              <a:rPr lang="en-US" dirty="0" smtClean="0">
                <a:solidFill>
                  <a:srgbClr val="080808"/>
                </a:solidFill>
              </a:rPr>
              <a:t>The </a:t>
            </a:r>
            <a:r>
              <a:rPr lang="en-US" dirty="0" smtClean="0">
                <a:solidFill>
                  <a:srgbClr val="080808"/>
                </a:solidFill>
              </a:rPr>
              <a:t>U.S., </a:t>
            </a:r>
            <a:r>
              <a:rPr lang="en-US" dirty="0" smtClean="0">
                <a:solidFill>
                  <a:srgbClr val="080808"/>
                </a:solidFill>
              </a:rPr>
              <a:t>however, declared </a:t>
            </a:r>
            <a:r>
              <a:rPr lang="en-US" dirty="0">
                <a:solidFill>
                  <a:srgbClr val="080808"/>
                </a:solidFill>
              </a:rPr>
              <a:t>West Florida part of the Louisiana </a:t>
            </a:r>
            <a:r>
              <a:rPr lang="en-US" dirty="0" smtClean="0">
                <a:solidFill>
                  <a:srgbClr val="080808"/>
                </a:solidFill>
              </a:rPr>
              <a:t>Territory three months later.  </a:t>
            </a:r>
            <a:endParaRPr lang="en-US" dirty="0">
              <a:solidFill>
                <a:srgbClr val="080808"/>
              </a:solidFill>
            </a:endParaRP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a:p>
        </p:txBody>
      </p:sp>
    </p:spTree>
    <p:extLst>
      <p:ext uri="{BB962C8B-B14F-4D97-AF65-F5344CB8AC3E}">
        <p14:creationId xmlns:p14="http://schemas.microsoft.com/office/powerpoint/2010/main" val="215228463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43000" y="3886200"/>
            <a:ext cx="8001000" cy="11430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524000" y="3896092"/>
            <a:ext cx="76200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4" action="ppaction://hlinksldjump"/>
              </a:rPr>
              <a:t>The United States Purchases Louisiana</a:t>
            </a:r>
            <a:endParaRPr lang="en-US" sz="2000" b="1" u="sng"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5" action="ppaction://hlinksldjump"/>
              </a:rPr>
              <a:t>The Territorial Period: Leadership and Challenges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 </a:t>
            </a:r>
            <a:r>
              <a:rPr lang="en-US" sz="2000" b="1" u="sng" dirty="0" smtClean="0">
                <a:solidFill>
                  <a:srgbClr val="FF0000"/>
                </a:solidFill>
                <a:effectLst>
                  <a:outerShdw blurRad="38100" dist="38100" dir="2700000" algn="tl">
                    <a:srgbClr val="000000">
                      <a:alpha val="43137"/>
                    </a:srgbClr>
                  </a:outerShdw>
                </a:effectLst>
                <a:hlinkClick r:id="rId6" action="ppaction://hlinksldjump"/>
              </a:rPr>
              <a:t>Statehood and Early Government</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1295400"/>
          </a:xfrm>
        </p:spPr>
        <p:txBody>
          <a:bodyPr>
            <a:normAutofit/>
          </a:bodyPr>
          <a:lstStyle/>
          <a:p>
            <a:r>
              <a:rPr lang="en-US" sz="2800" dirty="0" smtClean="0">
                <a:solidFill>
                  <a:srgbClr val="FFFFFF"/>
                </a:solidFill>
              </a:rPr>
              <a:t>Orleans Territory and West Florida, </a:t>
            </a:r>
            <a:br>
              <a:rPr lang="en-US" sz="2800" dirty="0" smtClean="0">
                <a:solidFill>
                  <a:srgbClr val="FFFFFF"/>
                </a:solidFill>
              </a:rPr>
            </a:br>
            <a:r>
              <a:rPr lang="en-US" sz="2800" dirty="0" smtClean="0">
                <a:solidFill>
                  <a:srgbClr val="FFFFFF"/>
                </a:solidFill>
              </a:rPr>
              <a:t>Early 19</a:t>
            </a:r>
            <a:r>
              <a:rPr lang="en-US" sz="2800" baseline="30000" dirty="0" smtClean="0">
                <a:solidFill>
                  <a:srgbClr val="FFFFFF"/>
                </a:solidFill>
              </a:rPr>
              <a:t>th</a:t>
            </a:r>
            <a:r>
              <a:rPr lang="en-US" sz="2800" dirty="0" smtClean="0">
                <a:solidFill>
                  <a:srgbClr val="FFFFFF"/>
                </a:solidFill>
              </a:rPr>
              <a:t> Century</a:t>
            </a:r>
            <a:endParaRPr lang="en-US" sz="2800" dirty="0">
              <a:solidFill>
                <a:srgbClr val="FFFFFF"/>
              </a:solidFill>
            </a:endParaRPr>
          </a:p>
        </p:txBody>
      </p:sp>
      <p:pic>
        <p:nvPicPr>
          <p:cNvPr id="5" name="Content Placeholder 4" descr="M30_LA05.ti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3400" y="1524000"/>
            <a:ext cx="8166048" cy="4038600"/>
          </a:xfrm>
        </p:spPr>
      </p:pic>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Tree>
    <p:extLst>
      <p:ext uri="{BB962C8B-B14F-4D97-AF65-F5344CB8AC3E}">
        <p14:creationId xmlns:p14="http://schemas.microsoft.com/office/powerpoint/2010/main" val="426324763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Free People of Color and Slaves</a:t>
            </a:r>
            <a:endParaRPr lang="en-US" dirty="0"/>
          </a:p>
        </p:txBody>
      </p:sp>
      <p:sp>
        <p:nvSpPr>
          <p:cNvPr id="6" name="Content Placeholder 5"/>
          <p:cNvSpPr>
            <a:spLocks noGrp="1"/>
          </p:cNvSpPr>
          <p:nvPr>
            <p:ph idx="1"/>
          </p:nvPr>
        </p:nvSpPr>
        <p:spPr>
          <a:xfrm>
            <a:off x="457200" y="990600"/>
            <a:ext cx="8229600" cy="5562600"/>
          </a:xfrm>
        </p:spPr>
        <p:txBody>
          <a:bodyPr>
            <a:normAutofit/>
          </a:bodyPr>
          <a:lstStyle/>
          <a:p>
            <a:pPr marL="762000" indent="-762000">
              <a:lnSpc>
                <a:spcPct val="90000"/>
              </a:lnSpc>
            </a:pPr>
            <a:r>
              <a:rPr lang="en-US" sz="2400" dirty="0" smtClean="0">
                <a:solidFill>
                  <a:srgbClr val="080808"/>
                </a:solidFill>
              </a:rPr>
              <a:t>Free people of color presented the Americans with an unfamiliar situation.</a:t>
            </a:r>
          </a:p>
          <a:p>
            <a:pPr marL="762000" indent="-762000">
              <a:lnSpc>
                <a:spcPct val="90000"/>
              </a:lnSpc>
            </a:pPr>
            <a:r>
              <a:rPr lang="en-US" sz="2400" dirty="0" smtClean="0">
                <a:solidFill>
                  <a:srgbClr val="080808"/>
                </a:solidFill>
              </a:rPr>
              <a:t>After 1804 the government made it illegal to import slaves into Louisiana from anywhere other than the </a:t>
            </a:r>
            <a:r>
              <a:rPr lang="en-US" sz="2400" dirty="0" smtClean="0">
                <a:solidFill>
                  <a:srgbClr val="080808"/>
                </a:solidFill>
              </a:rPr>
              <a:t>U.S</a:t>
            </a:r>
            <a:r>
              <a:rPr lang="en-US" sz="2400" dirty="0" smtClean="0">
                <a:solidFill>
                  <a:srgbClr val="080808"/>
                </a:solidFill>
              </a:rPr>
              <a:t>. This led to a rise in the importance of the domestic slave trade.</a:t>
            </a:r>
          </a:p>
          <a:p>
            <a:pPr marL="762000" indent="-762000">
              <a:lnSpc>
                <a:spcPct val="90000"/>
              </a:lnSpc>
            </a:pPr>
            <a:r>
              <a:rPr lang="en-US" sz="2400" dirty="0" smtClean="0">
                <a:solidFill>
                  <a:srgbClr val="080808"/>
                </a:solidFill>
              </a:rPr>
              <a:t>A new slave code in 1806 still </a:t>
            </a:r>
            <a:r>
              <a:rPr lang="en-US" sz="2400" dirty="0">
                <a:solidFill>
                  <a:srgbClr val="080808"/>
                </a:solidFill>
              </a:rPr>
              <a:t>a</a:t>
            </a:r>
            <a:r>
              <a:rPr lang="en-US" sz="2400" dirty="0" smtClean="0">
                <a:solidFill>
                  <a:srgbClr val="080808"/>
                </a:solidFill>
              </a:rPr>
              <a:t>llowed for </a:t>
            </a:r>
            <a:r>
              <a:rPr lang="en-US" sz="2400" b="1" dirty="0" smtClean="0">
                <a:solidFill>
                  <a:srgbClr val="080808"/>
                </a:solidFill>
              </a:rPr>
              <a:t>manumission </a:t>
            </a:r>
            <a:r>
              <a:rPr lang="en-US" sz="2400" dirty="0" smtClean="0">
                <a:solidFill>
                  <a:srgbClr val="080808"/>
                </a:solidFill>
              </a:rPr>
              <a:t>(masters setting their slaves free), but self-purchase was no longer available to slaves.</a:t>
            </a:r>
          </a:p>
          <a:p>
            <a:pPr marL="762000" indent="-762000">
              <a:lnSpc>
                <a:spcPct val="90000"/>
              </a:lnSpc>
            </a:pPr>
            <a:r>
              <a:rPr lang="en-US" sz="2400" dirty="0" smtClean="0">
                <a:solidFill>
                  <a:srgbClr val="080808"/>
                </a:solidFill>
              </a:rPr>
              <a:t>In 1809, 9,000 refugees set sail for Louisiana from Cuba. 3,000 of those refugees were slaves.</a:t>
            </a:r>
          </a:p>
          <a:p>
            <a:pPr marL="762000" indent="-762000">
              <a:lnSpc>
                <a:spcPct val="90000"/>
              </a:lnSpc>
            </a:pPr>
            <a:r>
              <a:rPr lang="en-US" sz="2400" dirty="0" smtClean="0">
                <a:solidFill>
                  <a:srgbClr val="080808"/>
                </a:solidFill>
              </a:rPr>
              <a:t>Though it was illegal now to import slaves, Claiborne made an exception for these stranded slaves. </a:t>
            </a:r>
          </a:p>
          <a:p>
            <a:pPr marL="762000" indent="-762000">
              <a:lnSpc>
                <a:spcPct val="90000"/>
              </a:lnSpc>
            </a:pPr>
            <a:r>
              <a:rPr lang="en-US" sz="2400" dirty="0" smtClean="0">
                <a:solidFill>
                  <a:srgbClr val="080808"/>
                </a:solidFill>
              </a:rPr>
              <a:t>This 1809 wave of immigration nearly doubled the size of New Orleans.</a:t>
            </a:r>
          </a:p>
          <a:p>
            <a:endParaRPr lang="en-US" sz="2400" dirty="0" smtClean="0"/>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41400070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1811 Slave Revolt</a:t>
            </a:r>
            <a:endParaRPr lang="en-US" dirty="0"/>
          </a:p>
        </p:txBody>
      </p:sp>
      <p:sp>
        <p:nvSpPr>
          <p:cNvPr id="6" name="Content Placeholder 5"/>
          <p:cNvSpPr>
            <a:spLocks noGrp="1"/>
          </p:cNvSpPr>
          <p:nvPr>
            <p:ph idx="1"/>
          </p:nvPr>
        </p:nvSpPr>
        <p:spPr>
          <a:xfrm>
            <a:off x="457200" y="1143000"/>
            <a:ext cx="8229600" cy="5410200"/>
          </a:xfrm>
        </p:spPr>
        <p:txBody>
          <a:bodyPr>
            <a:normAutofit fontScale="85000" lnSpcReduction="10000"/>
          </a:bodyPr>
          <a:lstStyle/>
          <a:p>
            <a:pPr marL="762000" indent="-762000">
              <a:lnSpc>
                <a:spcPct val="90000"/>
              </a:lnSpc>
            </a:pPr>
            <a:r>
              <a:rPr lang="en-US" dirty="0" smtClean="0">
                <a:solidFill>
                  <a:srgbClr val="080808"/>
                </a:solidFill>
              </a:rPr>
              <a:t>Some in Louisiana feared the 1809 slave refugees would bring ideas of rebellion with them.</a:t>
            </a:r>
          </a:p>
          <a:p>
            <a:pPr marL="762000" indent="-762000">
              <a:lnSpc>
                <a:spcPct val="90000"/>
              </a:lnSpc>
            </a:pPr>
            <a:r>
              <a:rPr lang="en-US" dirty="0" smtClean="0">
                <a:solidFill>
                  <a:srgbClr val="080808"/>
                </a:solidFill>
              </a:rPr>
              <a:t>In 1811, slaves from upriver of New Orleans rebelled against their masters in the largest slave revolt in American history.</a:t>
            </a:r>
          </a:p>
          <a:p>
            <a:pPr marL="762000" indent="-762000">
              <a:lnSpc>
                <a:spcPct val="90000"/>
              </a:lnSpc>
            </a:pPr>
            <a:r>
              <a:rPr lang="en-US" dirty="0" smtClean="0">
                <a:solidFill>
                  <a:srgbClr val="080808"/>
                </a:solidFill>
              </a:rPr>
              <a:t>A slave, Charles, led others to take control of Miguel </a:t>
            </a:r>
            <a:r>
              <a:rPr lang="en-US" dirty="0" err="1" smtClean="0">
                <a:solidFill>
                  <a:srgbClr val="080808"/>
                </a:solidFill>
              </a:rPr>
              <a:t>Andry’s</a:t>
            </a:r>
            <a:r>
              <a:rPr lang="en-US" dirty="0" smtClean="0">
                <a:solidFill>
                  <a:srgbClr val="080808"/>
                </a:solidFill>
              </a:rPr>
              <a:t> plantation. The number of slaves involved exceeded 150 and may have been as high as 500.</a:t>
            </a:r>
          </a:p>
          <a:p>
            <a:pPr marL="762000" indent="-762000">
              <a:lnSpc>
                <a:spcPct val="90000"/>
              </a:lnSpc>
            </a:pPr>
            <a:r>
              <a:rPr lang="en-US" dirty="0" smtClean="0">
                <a:solidFill>
                  <a:srgbClr val="080808"/>
                </a:solidFill>
              </a:rPr>
              <a:t>Many of the slaves were killed by the local militia and U.S. Army in the fighting.</a:t>
            </a:r>
          </a:p>
          <a:p>
            <a:pPr marL="762000" indent="-762000">
              <a:lnSpc>
                <a:spcPct val="90000"/>
              </a:lnSpc>
            </a:pPr>
            <a:r>
              <a:rPr lang="en-US" dirty="0" smtClean="0">
                <a:solidFill>
                  <a:srgbClr val="080808"/>
                </a:solidFill>
              </a:rPr>
              <a:t>Although the slave rebels were defeated, the numbers of slaves involved make this an important part of the nation’s history.</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269378576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Statehood and Early Government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r>
              <a:rPr lang="en-US" dirty="0" smtClean="0"/>
              <a:t>Essential Question:</a:t>
            </a:r>
          </a:p>
          <a:p>
            <a:pPr lvl="1"/>
            <a:r>
              <a:rPr lang="en-US" dirty="0" smtClean="0">
                <a:solidFill>
                  <a:srgbClr val="080808"/>
                </a:solidFill>
              </a:rPr>
              <a:t>What were some of the challenges Louisiana faced during the first few years of statehood?</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a:t>
            </a:r>
            <a:r>
              <a:rPr lang="en-US" dirty="0"/>
              <a:t>Statehood and Early Government</a:t>
            </a:r>
          </a:p>
        </p:txBody>
      </p:sp>
      <p:sp>
        <p:nvSpPr>
          <p:cNvPr id="3" name="Content Placeholder 2"/>
          <p:cNvSpPr>
            <a:spLocks noGrp="1"/>
          </p:cNvSpPr>
          <p:nvPr>
            <p:ph idx="1"/>
          </p:nvPr>
        </p:nvSpPr>
        <p:spPr>
          <a:xfrm>
            <a:off x="685800" y="1524000"/>
            <a:ext cx="8229600" cy="4419600"/>
          </a:xfrm>
        </p:spPr>
        <p:txBody>
          <a:bodyPr>
            <a:normAutofit/>
          </a:bodyPr>
          <a:lstStyle/>
          <a:p>
            <a:r>
              <a:rPr lang="en-US" dirty="0" smtClean="0"/>
              <a:t>What terms do I need to know? </a:t>
            </a:r>
          </a:p>
          <a:p>
            <a:pPr lvl="1"/>
            <a:r>
              <a:rPr lang="en-US" dirty="0" smtClean="0"/>
              <a:t>impressment </a:t>
            </a:r>
          </a:p>
          <a:p>
            <a:pPr lvl="1"/>
            <a:r>
              <a:rPr lang="en-US" dirty="0" smtClean="0"/>
              <a:t>Battle of New Orleans</a:t>
            </a:r>
          </a:p>
          <a:p>
            <a:pPr lvl="1"/>
            <a:r>
              <a:rPr lang="en-US" dirty="0" smtClean="0"/>
              <a:t>electoral college</a:t>
            </a:r>
          </a:p>
          <a:p>
            <a:pPr lvl="1"/>
            <a:r>
              <a:rPr lang="en-US" dirty="0" smtClean="0"/>
              <a:t>corrupt bargain</a:t>
            </a:r>
          </a:p>
          <a:p>
            <a:pPr marL="457200" lvl="1" indent="0">
              <a:buNone/>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Louisiana became the eighteenth state in the United States on April 30, 1812.</a:t>
            </a:r>
          </a:p>
          <a:p>
            <a:r>
              <a:rPr lang="en-US" dirty="0" smtClean="0"/>
              <a:t>Less than three months later, President James Monroe declared war on Great Britain, beginning the War of 1812.</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The War of 1812</a:t>
            </a:r>
            <a:endParaRPr lang="en-US" dirty="0"/>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pPr marL="762000" indent="-762000">
              <a:lnSpc>
                <a:spcPct val="100000"/>
              </a:lnSpc>
              <a:spcBef>
                <a:spcPts val="24"/>
              </a:spcBef>
            </a:pPr>
            <a:r>
              <a:rPr lang="en-US" dirty="0" smtClean="0"/>
              <a:t>The war between Britain and the United States began because of issues that had never been resolved at the end of the American Revolution.</a:t>
            </a:r>
          </a:p>
          <a:p>
            <a:pPr marL="762000" indent="-762000">
              <a:lnSpc>
                <a:spcPct val="100000"/>
              </a:lnSpc>
              <a:spcBef>
                <a:spcPts val="24"/>
              </a:spcBef>
            </a:pPr>
            <a:r>
              <a:rPr lang="en-US" dirty="0" smtClean="0"/>
              <a:t>One source of tension between the two nations was Britain’s practice of </a:t>
            </a:r>
            <a:r>
              <a:rPr lang="en-US" b="1" dirty="0" err="1" smtClean="0"/>
              <a:t>impressment</a:t>
            </a:r>
            <a:r>
              <a:rPr lang="en-US" b="1" dirty="0" smtClean="0"/>
              <a:t>, </a:t>
            </a:r>
            <a:r>
              <a:rPr lang="en-US" dirty="0" smtClean="0"/>
              <a:t>which is when captured American sailors were forced into service for the British navy.</a:t>
            </a:r>
          </a:p>
          <a:p>
            <a:pPr marL="762000" indent="-762000">
              <a:lnSpc>
                <a:spcPct val="100000"/>
              </a:lnSpc>
              <a:spcBef>
                <a:spcPts val="24"/>
              </a:spcBef>
            </a:pPr>
            <a:r>
              <a:rPr lang="en-US" dirty="0" smtClean="0"/>
              <a:t>Despite two years of fighting, by mid-1814 very little territorial control had been gained or lost by either side. </a:t>
            </a:r>
          </a:p>
          <a:p>
            <a:pPr marL="762000" indent="-762000">
              <a:lnSpc>
                <a:spcPct val="100000"/>
              </a:lnSpc>
              <a:spcBef>
                <a:spcPts val="24"/>
              </a:spcBef>
            </a:pPr>
            <a:r>
              <a:rPr lang="en-US" dirty="0" smtClean="0"/>
              <a:t>After two years of fighting, both sides entered into negotiations to set the terms for peace.</a:t>
            </a:r>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Andrew Jackson and the </a:t>
            </a:r>
            <a:r>
              <a:rPr lang="en-US" dirty="0" smtClean="0"/>
              <a:t/>
            </a:r>
            <a:br>
              <a:rPr lang="en-US" dirty="0" smtClean="0"/>
            </a:br>
            <a:r>
              <a:rPr lang="en-US" dirty="0" smtClean="0"/>
              <a:t>Battle </a:t>
            </a:r>
            <a:r>
              <a:rPr lang="en-US" dirty="0"/>
              <a:t>of New Orleans</a:t>
            </a:r>
          </a:p>
        </p:txBody>
      </p:sp>
      <p:sp>
        <p:nvSpPr>
          <p:cNvPr id="6" name="Content Placeholder 5"/>
          <p:cNvSpPr>
            <a:spLocks noGrp="1"/>
          </p:cNvSpPr>
          <p:nvPr>
            <p:ph idx="1"/>
          </p:nvPr>
        </p:nvSpPr>
        <p:spPr>
          <a:xfrm>
            <a:off x="228600" y="1219200"/>
            <a:ext cx="8839200" cy="4876800"/>
          </a:xfrm>
        </p:spPr>
        <p:txBody>
          <a:bodyPr>
            <a:normAutofit fontScale="92500" lnSpcReduction="20000"/>
          </a:bodyPr>
          <a:lstStyle/>
          <a:p>
            <a:pPr marL="762000" indent="-762000">
              <a:lnSpc>
                <a:spcPct val="100000"/>
              </a:lnSpc>
              <a:spcBef>
                <a:spcPts val="24"/>
              </a:spcBef>
            </a:pPr>
            <a:r>
              <a:rPr lang="en-US" dirty="0"/>
              <a:t>Andrew Jackson had a deep personal resentment towards the British.</a:t>
            </a:r>
          </a:p>
          <a:p>
            <a:pPr marL="762000" indent="-762000">
              <a:lnSpc>
                <a:spcPct val="100000"/>
              </a:lnSpc>
              <a:spcBef>
                <a:spcPts val="24"/>
              </a:spcBef>
            </a:pPr>
            <a:r>
              <a:rPr lang="en-US" dirty="0"/>
              <a:t>He looked at the War of 1812 as an opportunity for vengeance.  </a:t>
            </a:r>
          </a:p>
          <a:p>
            <a:pPr marL="762000" indent="-762000">
              <a:lnSpc>
                <a:spcPct val="100000"/>
              </a:lnSpc>
              <a:spcBef>
                <a:spcPts val="24"/>
              </a:spcBef>
            </a:pPr>
            <a:r>
              <a:rPr lang="en-US" dirty="0"/>
              <a:t>He became a major general in the Tennessee militia leading his troops in the War of 1812.</a:t>
            </a:r>
          </a:p>
          <a:p>
            <a:pPr marL="762000" indent="-762000">
              <a:lnSpc>
                <a:spcPct val="100000"/>
              </a:lnSpc>
              <a:spcBef>
                <a:spcPts val="24"/>
              </a:spcBef>
            </a:pPr>
            <a:r>
              <a:rPr lang="en-US" dirty="0"/>
              <a:t>Victory against the Creek nation earned Jackson the title of major general in the U.S. Army.</a:t>
            </a:r>
          </a:p>
          <a:p>
            <a:pPr marL="762000" indent="-762000">
              <a:lnSpc>
                <a:spcPct val="100000"/>
              </a:lnSpc>
              <a:spcBef>
                <a:spcPts val="24"/>
              </a:spcBef>
            </a:pPr>
            <a:r>
              <a:rPr lang="en-US" dirty="0"/>
              <a:t>He was then ordered to take his troops towards New Orleans in 1814 in anticipation of a British attack.</a:t>
            </a: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27</a:t>
            </a:fld>
            <a:endParaRPr lang="en-US"/>
          </a:p>
        </p:txBody>
      </p:sp>
      <p:sp>
        <p:nvSpPr>
          <p:cNvPr id="2" name="TextBox 1"/>
          <p:cNvSpPr txBox="1"/>
          <p:nvPr/>
        </p:nvSpPr>
        <p:spPr>
          <a:xfrm>
            <a:off x="914400" y="5791200"/>
            <a:ext cx="3505200" cy="369332"/>
          </a:xfrm>
          <a:prstGeom prst="rect">
            <a:avLst/>
          </a:prstGeom>
          <a:noFill/>
        </p:spPr>
        <p:txBody>
          <a:bodyPr wrap="square" rtlCol="0">
            <a:spAutoFit/>
          </a:bodyPr>
          <a:lstStyle/>
          <a:p>
            <a:r>
              <a:rPr lang="en-US" dirty="0" smtClean="0">
                <a:hlinkClick r:id="rId3"/>
              </a:rPr>
              <a:t>Place </a:t>
            </a:r>
            <a:r>
              <a:rPr lang="en-US" dirty="0" err="1" smtClean="0">
                <a:hlinkClick r:id="rId3"/>
              </a:rPr>
              <a:t>d’Armes</a:t>
            </a:r>
            <a:r>
              <a:rPr lang="en-US" dirty="0" smtClean="0">
                <a:hlinkClick r:id="rId3"/>
              </a:rPr>
              <a:t>, New Orleans</a:t>
            </a:r>
            <a:endParaRPr lang="en-US" dirty="0"/>
          </a:p>
        </p:txBody>
      </p:sp>
      <p:sp>
        <p:nvSpPr>
          <p:cNvPr id="3" name="TextBox 2"/>
          <p:cNvSpPr txBox="1"/>
          <p:nvPr/>
        </p:nvSpPr>
        <p:spPr>
          <a:xfrm>
            <a:off x="5638800" y="5791200"/>
            <a:ext cx="2436860" cy="369332"/>
          </a:xfrm>
          <a:prstGeom prst="rect">
            <a:avLst/>
          </a:prstGeom>
          <a:noFill/>
        </p:spPr>
        <p:txBody>
          <a:bodyPr wrap="none" rtlCol="0">
            <a:spAutoFit/>
          </a:bodyPr>
          <a:lstStyle/>
          <a:p>
            <a:r>
              <a:rPr lang="en-US" dirty="0" smtClean="0">
                <a:hlinkClick r:id="rId4"/>
              </a:rPr>
              <a:t>Chalmette Battlefield</a:t>
            </a:r>
            <a:endParaRPr lang="en-US" dirty="0"/>
          </a:p>
        </p:txBody>
      </p:sp>
    </p:spTree>
    <p:extLst>
      <p:ext uri="{BB962C8B-B14F-4D97-AF65-F5344CB8AC3E}">
        <p14:creationId xmlns:p14="http://schemas.microsoft.com/office/powerpoint/2010/main" val="346152450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Advantages and Disadvantages </a:t>
            </a:r>
            <a:br>
              <a:rPr lang="en-US" dirty="0" smtClean="0"/>
            </a:br>
            <a:r>
              <a:rPr lang="en-US" dirty="0" smtClean="0"/>
              <a:t>for Both Sides</a:t>
            </a:r>
            <a:endParaRPr lang="en-US" dirty="0"/>
          </a:p>
        </p:txBody>
      </p:sp>
      <p:sp>
        <p:nvSpPr>
          <p:cNvPr id="3" name="Content Placeholder 2"/>
          <p:cNvSpPr>
            <a:spLocks noGrp="1"/>
          </p:cNvSpPr>
          <p:nvPr>
            <p:ph idx="1"/>
          </p:nvPr>
        </p:nvSpPr>
        <p:spPr>
          <a:xfrm>
            <a:off x="228600" y="1295400"/>
            <a:ext cx="8915400" cy="5257800"/>
          </a:xfrm>
        </p:spPr>
        <p:txBody>
          <a:bodyPr>
            <a:normAutofit fontScale="92500" lnSpcReduction="20000"/>
          </a:bodyPr>
          <a:lstStyle/>
          <a:p>
            <a:pPr marL="762000" indent="-762000">
              <a:lnSpc>
                <a:spcPct val="100000"/>
              </a:lnSpc>
              <a:spcBef>
                <a:spcPts val="24"/>
              </a:spcBef>
            </a:pPr>
            <a:r>
              <a:rPr lang="en-US" dirty="0" smtClean="0"/>
              <a:t>The British were stuck between the Mississippi River and a cypress swamp, which left little room for them to maneuver against the American forces.</a:t>
            </a:r>
          </a:p>
          <a:p>
            <a:pPr marL="762000" indent="-762000">
              <a:lnSpc>
                <a:spcPct val="100000"/>
              </a:lnSpc>
              <a:spcBef>
                <a:spcPts val="24"/>
              </a:spcBef>
            </a:pPr>
            <a:r>
              <a:rPr lang="en-US" dirty="0" smtClean="0"/>
              <a:t>The British troops’ poor location gave Jackson and his forces an advantage.</a:t>
            </a:r>
          </a:p>
          <a:p>
            <a:pPr marL="762000" indent="-762000">
              <a:lnSpc>
                <a:spcPct val="100000"/>
              </a:lnSpc>
              <a:spcBef>
                <a:spcPts val="24"/>
              </a:spcBef>
            </a:pPr>
            <a:r>
              <a:rPr lang="en-US" dirty="0" smtClean="0"/>
              <a:t>Jackson, however, </a:t>
            </a:r>
            <a:r>
              <a:rPr lang="en-US" dirty="0" smtClean="0"/>
              <a:t>had </a:t>
            </a:r>
            <a:r>
              <a:rPr lang="en-US" dirty="0" smtClean="0"/>
              <a:t>half the number of troops and they were poorly </a:t>
            </a:r>
            <a:r>
              <a:rPr lang="en-US" dirty="0" smtClean="0"/>
              <a:t>dressed </a:t>
            </a:r>
            <a:r>
              <a:rPr lang="en-US" dirty="0" smtClean="0"/>
              <a:t>with inferior weapons.</a:t>
            </a:r>
          </a:p>
          <a:p>
            <a:pPr marL="762000" indent="-762000">
              <a:lnSpc>
                <a:spcPct val="100000"/>
              </a:lnSpc>
              <a:spcBef>
                <a:spcPts val="24"/>
              </a:spcBef>
            </a:pPr>
            <a:r>
              <a:rPr lang="en-US" dirty="0" smtClean="0"/>
              <a:t>Still, Jackson merged the soldiers with local militia and volunteers, also enlisting a group of pirates led by Jean Lafitte since they needed ammunition and powder.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a:p>
        </p:txBody>
      </p:sp>
    </p:spTree>
    <p:extLst>
      <p:ext uri="{BB962C8B-B14F-4D97-AF65-F5344CB8AC3E}">
        <p14:creationId xmlns:p14="http://schemas.microsoft.com/office/powerpoint/2010/main" val="39689139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The Fighting Begins</a:t>
            </a:r>
          </a:p>
        </p:txBody>
      </p:sp>
      <p:sp>
        <p:nvSpPr>
          <p:cNvPr id="6" name="Content Placeholder 5"/>
          <p:cNvSpPr>
            <a:spLocks noGrp="1"/>
          </p:cNvSpPr>
          <p:nvPr>
            <p:ph idx="1"/>
          </p:nvPr>
        </p:nvSpPr>
        <p:spPr>
          <a:xfrm>
            <a:off x="457200" y="1295400"/>
            <a:ext cx="8229600" cy="4830763"/>
          </a:xfrm>
        </p:spPr>
        <p:txBody>
          <a:bodyPr>
            <a:normAutofit lnSpcReduction="10000"/>
          </a:bodyPr>
          <a:lstStyle/>
          <a:p>
            <a:pPr marL="762000" indent="-762000">
              <a:lnSpc>
                <a:spcPct val="100000"/>
              </a:lnSpc>
              <a:spcBef>
                <a:spcPts val="24"/>
              </a:spcBef>
            </a:pPr>
            <a:r>
              <a:rPr lang="en-US" dirty="0"/>
              <a:t>The major battle between the British and the Americans is the </a:t>
            </a:r>
            <a:r>
              <a:rPr lang="en-US" b="1" dirty="0"/>
              <a:t>Battle of New </a:t>
            </a:r>
            <a:r>
              <a:rPr lang="en-US" b="1" dirty="0" smtClean="0"/>
              <a:t>Orleans</a:t>
            </a:r>
            <a:r>
              <a:rPr lang="en-US" dirty="0" smtClean="0"/>
              <a:t>, which occurred on January 8, 1815.</a:t>
            </a:r>
          </a:p>
          <a:p>
            <a:pPr marL="762000" indent="-762000">
              <a:lnSpc>
                <a:spcPct val="100000"/>
              </a:lnSpc>
              <a:spcBef>
                <a:spcPts val="24"/>
              </a:spcBef>
            </a:pPr>
            <a:r>
              <a:rPr lang="en-US" dirty="0"/>
              <a:t>Many things went wrong for the British.</a:t>
            </a:r>
          </a:p>
          <a:p>
            <a:pPr marL="762000" indent="-762000">
              <a:lnSpc>
                <a:spcPct val="100000"/>
              </a:lnSpc>
              <a:spcBef>
                <a:spcPts val="24"/>
              </a:spcBef>
            </a:pPr>
            <a:r>
              <a:rPr lang="en-US" dirty="0"/>
              <a:t>Pakenham and his troops were in a field approaching the Americans when the early-morning fog disappeared.</a:t>
            </a:r>
          </a:p>
          <a:p>
            <a:pPr marL="762000" indent="-762000">
              <a:lnSpc>
                <a:spcPct val="100000"/>
              </a:lnSpc>
              <a:spcBef>
                <a:spcPts val="24"/>
              </a:spcBef>
            </a:pPr>
            <a:r>
              <a:rPr lang="en-US" dirty="0"/>
              <a:t>This made the British easy targets for the Americans.</a:t>
            </a:r>
          </a:p>
          <a:p>
            <a:pPr marL="762000" indent="-762000"/>
            <a:endParaRPr lang="en-US"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3021972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The United States Purchases Louisiana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events led to the Louisiana Purchase?</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An American Victory</a:t>
            </a:r>
            <a:endParaRPr lang="en-US" dirty="0"/>
          </a:p>
        </p:txBody>
      </p:sp>
      <p:sp>
        <p:nvSpPr>
          <p:cNvPr id="3" name="Content Placeholder 2"/>
          <p:cNvSpPr>
            <a:spLocks noGrp="1"/>
          </p:cNvSpPr>
          <p:nvPr>
            <p:ph idx="1"/>
          </p:nvPr>
        </p:nvSpPr>
        <p:spPr>
          <a:xfrm>
            <a:off x="457200" y="990600"/>
            <a:ext cx="8229600" cy="5334000"/>
          </a:xfrm>
        </p:spPr>
        <p:txBody>
          <a:bodyPr>
            <a:normAutofit fontScale="92500" lnSpcReduction="20000"/>
          </a:bodyPr>
          <a:lstStyle/>
          <a:p>
            <a:pPr marL="762000" indent="-762000">
              <a:lnSpc>
                <a:spcPct val="100000"/>
              </a:lnSpc>
              <a:spcBef>
                <a:spcPts val="24"/>
              </a:spcBef>
            </a:pPr>
            <a:r>
              <a:rPr lang="en-US" dirty="0" smtClean="0"/>
              <a:t>British casualties reached two thousand, including Pakenham, who was killed.</a:t>
            </a:r>
          </a:p>
          <a:p>
            <a:pPr marL="762000" indent="-762000">
              <a:lnSpc>
                <a:spcPct val="100000"/>
              </a:lnSpc>
              <a:spcBef>
                <a:spcPts val="24"/>
              </a:spcBef>
            </a:pPr>
            <a:r>
              <a:rPr lang="en-US" dirty="0" smtClean="0"/>
              <a:t>Jackson reported only seven killed and six wounded.</a:t>
            </a:r>
          </a:p>
          <a:p>
            <a:pPr marL="762000" indent="-762000">
              <a:lnSpc>
                <a:spcPct val="100000"/>
              </a:lnSpc>
              <a:spcBef>
                <a:spcPts val="24"/>
              </a:spcBef>
            </a:pPr>
            <a:r>
              <a:rPr lang="en-US" dirty="0" smtClean="0"/>
              <a:t>The </a:t>
            </a:r>
            <a:r>
              <a:rPr lang="en-US" dirty="0"/>
              <a:t>B</a:t>
            </a:r>
            <a:r>
              <a:rPr lang="en-US" dirty="0" smtClean="0"/>
              <a:t>ritish surrendered to Jackson.</a:t>
            </a:r>
          </a:p>
          <a:p>
            <a:pPr marL="762000" indent="-762000">
              <a:lnSpc>
                <a:spcPct val="100000"/>
              </a:lnSpc>
              <a:spcBef>
                <a:spcPts val="24"/>
              </a:spcBef>
            </a:pPr>
            <a:r>
              <a:rPr lang="en-US" dirty="0" smtClean="0"/>
              <a:t>Jackson rose to national fame as the hero of the Battle of New Orleans.</a:t>
            </a:r>
          </a:p>
          <a:p>
            <a:pPr marL="762000" indent="-762000">
              <a:lnSpc>
                <a:spcPct val="100000"/>
              </a:lnSpc>
              <a:spcBef>
                <a:spcPts val="24"/>
              </a:spcBef>
            </a:pPr>
            <a:r>
              <a:rPr lang="en-US" dirty="0" smtClean="0"/>
              <a:t>Ironically, Britain and the </a:t>
            </a:r>
            <a:r>
              <a:rPr lang="en-US" dirty="0" smtClean="0"/>
              <a:t>U.S. </a:t>
            </a:r>
            <a:r>
              <a:rPr lang="en-US" dirty="0" smtClean="0"/>
              <a:t>had signed a peace treaty on December 24, </a:t>
            </a:r>
            <a:r>
              <a:rPr lang="en-US" dirty="0" smtClean="0"/>
              <a:t>1814</a:t>
            </a:r>
            <a:r>
              <a:rPr lang="en-US" dirty="0" smtClean="0"/>
              <a:t>, before the battle. </a:t>
            </a:r>
          </a:p>
          <a:p>
            <a:pPr marL="762000" indent="-762000">
              <a:lnSpc>
                <a:spcPct val="100000"/>
              </a:lnSpc>
              <a:spcBef>
                <a:spcPts val="24"/>
              </a:spcBef>
            </a:pPr>
            <a:r>
              <a:rPr lang="en-US" dirty="0" smtClean="0"/>
              <a:t>Some historians refer to the War of 1812 as the “Second War for American Independence.”</a:t>
            </a:r>
          </a:p>
          <a:p>
            <a:pPr marL="762000" indent="-762000">
              <a:lnSpc>
                <a:spcPct val="10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305948335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Early Statehood: </a:t>
            </a:r>
            <a:br>
              <a:rPr lang="en-US" dirty="0" smtClean="0"/>
            </a:br>
            <a:r>
              <a:rPr lang="en-US" dirty="0" smtClean="0"/>
              <a:t>Distinctive but American</a:t>
            </a:r>
            <a:endParaRPr lang="en-US" dirty="0"/>
          </a:p>
        </p:txBody>
      </p:sp>
      <p:sp>
        <p:nvSpPr>
          <p:cNvPr id="3" name="Content Placeholder 2"/>
          <p:cNvSpPr>
            <a:spLocks noGrp="1"/>
          </p:cNvSpPr>
          <p:nvPr>
            <p:ph idx="1"/>
          </p:nvPr>
        </p:nvSpPr>
        <p:spPr>
          <a:xfrm>
            <a:off x="457200" y="1219200"/>
            <a:ext cx="8534400" cy="5135563"/>
          </a:xfrm>
        </p:spPr>
        <p:txBody>
          <a:bodyPr>
            <a:normAutofit lnSpcReduction="10000"/>
          </a:bodyPr>
          <a:lstStyle/>
          <a:p>
            <a:pPr marL="762000" indent="-762000">
              <a:lnSpc>
                <a:spcPct val="100000"/>
              </a:lnSpc>
              <a:spcBef>
                <a:spcPts val="24"/>
              </a:spcBef>
            </a:pPr>
            <a:r>
              <a:rPr lang="en-US" dirty="0" smtClean="0"/>
              <a:t>Creoles felt they had little in common with the Americans who migrated to Louisiana after 1812.</a:t>
            </a:r>
          </a:p>
          <a:p>
            <a:pPr marL="762000" indent="-762000">
              <a:lnSpc>
                <a:spcPct val="100000"/>
              </a:lnSpc>
              <a:spcBef>
                <a:spcPts val="24"/>
              </a:spcBef>
            </a:pPr>
            <a:r>
              <a:rPr lang="en-US" dirty="0" smtClean="0"/>
              <a:t>Creoles and Americans had to work together when necessary, the Battle of New Orleans being an example of this.</a:t>
            </a:r>
          </a:p>
          <a:p>
            <a:pPr marL="762000" indent="-762000">
              <a:lnSpc>
                <a:spcPct val="100000"/>
              </a:lnSpc>
              <a:spcBef>
                <a:spcPts val="24"/>
              </a:spcBef>
            </a:pPr>
            <a:r>
              <a:rPr lang="en-US" dirty="0" smtClean="0"/>
              <a:t>After Claiborne, the office of governor shifted regularly between a Creole and an American.</a:t>
            </a:r>
          </a:p>
          <a:p>
            <a:pPr marL="762000" indent="-762000">
              <a:lnSpc>
                <a:spcPct val="100000"/>
              </a:lnSpc>
              <a:spcBef>
                <a:spcPts val="24"/>
              </a:spcBef>
            </a:pPr>
            <a:r>
              <a:rPr lang="en-US" dirty="0" smtClean="0"/>
              <a:t>Politics in Louisiana kept this distinctive aspect until the 1820s.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358165269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The Rise of Andrew Jackson and the Corrupt Bargain</a:t>
            </a:r>
            <a:endParaRPr lang="en-US" dirty="0"/>
          </a:p>
        </p:txBody>
      </p:sp>
      <p:sp>
        <p:nvSpPr>
          <p:cNvPr id="3" name="Content Placeholder 2"/>
          <p:cNvSpPr>
            <a:spLocks noGrp="1"/>
          </p:cNvSpPr>
          <p:nvPr>
            <p:ph idx="1"/>
          </p:nvPr>
        </p:nvSpPr>
        <p:spPr>
          <a:xfrm>
            <a:off x="152400" y="1143000"/>
            <a:ext cx="8915400" cy="5135563"/>
          </a:xfrm>
        </p:spPr>
        <p:txBody>
          <a:bodyPr>
            <a:normAutofit fontScale="77500" lnSpcReduction="20000"/>
          </a:bodyPr>
          <a:lstStyle/>
          <a:p>
            <a:pPr marL="762000" indent="-762000">
              <a:lnSpc>
                <a:spcPct val="110000"/>
              </a:lnSpc>
              <a:spcBef>
                <a:spcPts val="24"/>
              </a:spcBef>
            </a:pPr>
            <a:r>
              <a:rPr lang="en-US" sz="3613" dirty="0" smtClean="0"/>
              <a:t>The four major candidates in the presidential election of 1824 were John Quincy Adams, William H. Crawford, Henry Clay, and Andrew Jackson.</a:t>
            </a:r>
          </a:p>
          <a:p>
            <a:pPr marL="762000" indent="-762000">
              <a:lnSpc>
                <a:spcPct val="110000"/>
              </a:lnSpc>
              <a:spcBef>
                <a:spcPts val="24"/>
              </a:spcBef>
            </a:pPr>
            <a:r>
              <a:rPr lang="en-US" sz="3613" dirty="0" smtClean="0"/>
              <a:t>Jackson won the popular vote but not the </a:t>
            </a:r>
            <a:r>
              <a:rPr lang="en-US" sz="3613" b="1" dirty="0" smtClean="0"/>
              <a:t>Electoral College </a:t>
            </a:r>
            <a:r>
              <a:rPr lang="en-US" sz="3613" dirty="0" smtClean="0"/>
              <a:t>(the group that formally elects the president and vice president).</a:t>
            </a:r>
          </a:p>
          <a:p>
            <a:pPr marL="762000" indent="-762000">
              <a:lnSpc>
                <a:spcPct val="110000"/>
              </a:lnSpc>
              <a:spcBef>
                <a:spcPts val="24"/>
              </a:spcBef>
            </a:pPr>
            <a:r>
              <a:rPr lang="en-US" sz="3613" dirty="0" smtClean="0"/>
              <a:t>The decision of who would be president went to the House of Representatives, which chose Adams to be president.</a:t>
            </a:r>
          </a:p>
          <a:p>
            <a:pPr marL="762000" indent="-762000">
              <a:lnSpc>
                <a:spcPct val="110000"/>
              </a:lnSpc>
              <a:spcBef>
                <a:spcPts val="24"/>
              </a:spcBef>
            </a:pPr>
            <a:r>
              <a:rPr lang="en-US" sz="3613" dirty="0" smtClean="0"/>
              <a:t>Adams named Clay Secretary of State, which led many to believe they had made a </a:t>
            </a:r>
            <a:r>
              <a:rPr lang="en-US" sz="3613" b="1" dirty="0" smtClean="0"/>
              <a:t>Corrupt Bargain</a:t>
            </a:r>
            <a:r>
              <a:rPr lang="en-US" sz="3613" dirty="0" smtClean="0"/>
              <a:t>.</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a:p>
        </p:txBody>
      </p:sp>
      <p:sp>
        <p:nvSpPr>
          <p:cNvPr id="4" name="TextBox 3"/>
          <p:cNvSpPr txBox="1"/>
          <p:nvPr/>
        </p:nvSpPr>
        <p:spPr>
          <a:xfrm>
            <a:off x="3581400" y="6096000"/>
            <a:ext cx="5547524" cy="369332"/>
          </a:xfrm>
          <a:prstGeom prst="rect">
            <a:avLst/>
          </a:prstGeom>
          <a:noFill/>
        </p:spPr>
        <p:txBody>
          <a:bodyPr wrap="square" rtlCol="0">
            <a:spAutoFit/>
          </a:bodyPr>
          <a:lstStyle/>
          <a:p>
            <a:r>
              <a:rPr lang="en-US" dirty="0" smtClean="0">
                <a:hlinkClick r:id="rId3"/>
              </a:rPr>
              <a:t>Electoral College: search Elections of 1824 and 1828</a:t>
            </a:r>
            <a:endParaRPr lang="en-US" dirty="0"/>
          </a:p>
        </p:txBody>
      </p:sp>
    </p:spTree>
    <p:extLst>
      <p:ext uri="{BB962C8B-B14F-4D97-AF65-F5344CB8AC3E}">
        <p14:creationId xmlns:p14="http://schemas.microsoft.com/office/powerpoint/2010/main" val="4812690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Andrew Jackson and the Corrupt Bargain (continued)</a:t>
            </a:r>
            <a:endParaRPr lang="en-US" dirty="0"/>
          </a:p>
        </p:txBody>
      </p:sp>
      <p:sp>
        <p:nvSpPr>
          <p:cNvPr id="3" name="Content Placeholder 2"/>
          <p:cNvSpPr>
            <a:spLocks noGrp="1"/>
          </p:cNvSpPr>
          <p:nvPr>
            <p:ph idx="1"/>
          </p:nvPr>
        </p:nvSpPr>
        <p:spPr/>
        <p:txBody>
          <a:bodyPr>
            <a:normAutofit fontScale="92500" lnSpcReduction="10000"/>
          </a:bodyPr>
          <a:lstStyle/>
          <a:p>
            <a:pPr marL="762000" indent="-762000">
              <a:lnSpc>
                <a:spcPct val="100000"/>
              </a:lnSpc>
              <a:spcBef>
                <a:spcPts val="24"/>
              </a:spcBef>
            </a:pPr>
            <a:r>
              <a:rPr lang="en-US" dirty="0" smtClean="0"/>
              <a:t>Voter turnout tripled for the presidential election of 1828, and Andrew Jackson won by a landslide.</a:t>
            </a:r>
          </a:p>
          <a:p>
            <a:pPr marL="762000" indent="-762000">
              <a:lnSpc>
                <a:spcPct val="100000"/>
              </a:lnSpc>
              <a:spcBef>
                <a:spcPts val="24"/>
              </a:spcBef>
            </a:pPr>
            <a:r>
              <a:rPr lang="en-US" dirty="0" smtClean="0"/>
              <a:t>His two terms were marked by controversies, but he remained a hero of the common man.</a:t>
            </a:r>
          </a:p>
          <a:p>
            <a:pPr marL="762000" indent="-762000">
              <a:lnSpc>
                <a:spcPct val="100000"/>
              </a:lnSpc>
              <a:spcBef>
                <a:spcPts val="24"/>
              </a:spcBef>
            </a:pPr>
            <a:r>
              <a:rPr lang="en-US" dirty="0" smtClean="0"/>
              <a:t>Jackson changed the way Americans felt about the country’s politics.</a:t>
            </a:r>
          </a:p>
          <a:p>
            <a:pPr marL="762000" indent="-762000">
              <a:lnSpc>
                <a:spcPct val="100000"/>
              </a:lnSpc>
              <a:spcBef>
                <a:spcPts val="24"/>
              </a:spcBef>
            </a:pPr>
            <a:r>
              <a:rPr lang="en-US" smtClean="0"/>
              <a:t>After </a:t>
            </a:r>
            <a:r>
              <a:rPr lang="en-US" dirty="0" smtClean="0"/>
              <a:t>1824, Louisiana’s voters became much more interested in national affairs.</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34</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maps copyright </a:t>
            </a:r>
            <a:r>
              <a:rPr lang="en-US" sz="1200" smtClean="0">
                <a:solidFill>
                  <a:schemeClr val="bg1"/>
                </a:solidFill>
              </a:rPr>
              <a:t>Clairmont Press; </a:t>
            </a:r>
            <a:r>
              <a:rPr lang="en-US" sz="1200" dirty="0" smtClean="0">
                <a:solidFill>
                  <a:schemeClr val="bg1"/>
                </a:solidFill>
              </a:rPr>
              <a:t>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1: The United States Purchases Louisiana</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Pinckney’s Treaty</a:t>
            </a:r>
          </a:p>
          <a:p>
            <a:pPr lvl="1"/>
            <a:r>
              <a:rPr lang="en-US" dirty="0" smtClean="0"/>
              <a:t>abolition</a:t>
            </a:r>
          </a:p>
          <a:p>
            <a:pPr lvl="1"/>
            <a:r>
              <a:rPr lang="en-US" dirty="0" smtClean="0"/>
              <a:t>Treaty of San Ildefonso</a:t>
            </a:r>
          </a:p>
          <a:p>
            <a:pPr lvl="1"/>
            <a:r>
              <a:rPr lang="en-US" dirty="0" smtClean="0"/>
              <a:t>Louisiana Purchase</a:t>
            </a:r>
            <a:endParaRPr lang="en-US" dirty="0"/>
          </a:p>
          <a:p>
            <a:pPr lvl="1"/>
            <a:r>
              <a:rPr lang="en-US" dirty="0" smtClean="0"/>
              <a:t>Adams-</a:t>
            </a:r>
            <a:r>
              <a:rPr lang="en-US" dirty="0" err="1" smtClean="0"/>
              <a:t>Onís</a:t>
            </a:r>
            <a:r>
              <a:rPr lang="en-US" dirty="0" smtClean="0"/>
              <a:t> Treaty</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r>
              <a:rPr lang="en-US" sz="2800" dirty="0" smtClean="0"/>
              <a:t>Migrants of English descent began coming to Louisiana in larger numbers after 1787. </a:t>
            </a:r>
          </a:p>
          <a:p>
            <a:r>
              <a:rPr lang="en-US" sz="2800" dirty="0" smtClean="0"/>
              <a:t>Even those who did not settle permanently in Louisiana began to depend on the Mississippi River as a transportation route for the goods they grew and produced. </a:t>
            </a:r>
          </a:p>
          <a:p>
            <a:r>
              <a:rPr lang="en-US" sz="2800" dirty="0" smtClean="0"/>
              <a:t>The Americans and the Spanish disagreed about the borders that separated Spain and the United States and were sometimes uncooperative when US citizens wanted to use the port at New Orleans.</a:t>
            </a:r>
          </a:p>
          <a:p>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Pinckney’s Treaty</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By the 1790s, the Mississippi was a vital trade route for Americans.</a:t>
            </a:r>
          </a:p>
          <a:p>
            <a:pPr marL="762000" indent="-762000"/>
            <a:r>
              <a:rPr lang="en-US" dirty="0" smtClean="0">
                <a:cs typeface="Arial" charset="0"/>
              </a:rPr>
              <a:t>In 1795, representative Thomas Pinckney negotiated </a:t>
            </a:r>
            <a:r>
              <a:rPr lang="en-US" b="1" dirty="0" smtClean="0">
                <a:cs typeface="Arial" charset="0"/>
              </a:rPr>
              <a:t>Pinckney’s Treaty</a:t>
            </a:r>
            <a:r>
              <a:rPr lang="en-US" dirty="0" smtClean="0">
                <a:cs typeface="Arial" charset="0"/>
              </a:rPr>
              <a:t>, which gave Americans the right to trade and deposit goods in New Orleans.</a:t>
            </a:r>
          </a:p>
          <a:p>
            <a:pPr marL="762000" indent="-762000"/>
            <a:r>
              <a:rPr lang="en-US" dirty="0" smtClean="0">
                <a:cs typeface="Arial" charset="0"/>
              </a:rPr>
              <a:t>The Spanish tried to close the river to American trade in 1802, but international events stopped this.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490"/>
            <a:ext cx="8229600" cy="1143000"/>
          </a:xfrm>
        </p:spPr>
        <p:txBody>
          <a:bodyPr>
            <a:normAutofit fontScale="90000"/>
          </a:bodyPr>
          <a:lstStyle/>
          <a:p>
            <a:r>
              <a:rPr lang="en-US" dirty="0" smtClean="0"/>
              <a:t>International Events and Intrigue</a:t>
            </a:r>
            <a:endParaRPr lang="en-US" dirty="0"/>
          </a:p>
        </p:txBody>
      </p:sp>
      <p:sp>
        <p:nvSpPr>
          <p:cNvPr id="6" name="Content Placeholder 5"/>
          <p:cNvSpPr>
            <a:spLocks noGrp="1"/>
          </p:cNvSpPr>
          <p:nvPr>
            <p:ph idx="1"/>
          </p:nvPr>
        </p:nvSpPr>
        <p:spPr>
          <a:xfrm>
            <a:off x="457200" y="1219200"/>
            <a:ext cx="8686800" cy="4906963"/>
          </a:xfrm>
        </p:spPr>
        <p:txBody>
          <a:bodyPr>
            <a:noAutofit/>
          </a:bodyPr>
          <a:lstStyle/>
          <a:p>
            <a:pPr marL="762000" indent="-762000"/>
            <a:r>
              <a:rPr lang="en-US" sz="2800" dirty="0" smtClean="0">
                <a:cs typeface="Arial" charset="0"/>
              </a:rPr>
              <a:t>France’s involvement in numerous wars led to the rise of Napoleon Bonaparte.</a:t>
            </a:r>
          </a:p>
          <a:p>
            <a:pPr marL="762000" indent="-762000"/>
            <a:r>
              <a:rPr lang="en-US" sz="2800" dirty="0" smtClean="0">
                <a:cs typeface="Arial" charset="0"/>
              </a:rPr>
              <a:t>Despite the </a:t>
            </a:r>
            <a:r>
              <a:rPr lang="en-US" sz="2800" b="1" dirty="0" smtClean="0">
                <a:cs typeface="Arial" charset="0"/>
              </a:rPr>
              <a:t>abolition </a:t>
            </a:r>
            <a:r>
              <a:rPr lang="en-US" sz="2800" dirty="0" smtClean="0">
                <a:cs typeface="Arial" charset="0"/>
              </a:rPr>
              <a:t>(official ending) of slavery in Saint-</a:t>
            </a:r>
            <a:r>
              <a:rPr lang="en-US" sz="2800" dirty="0" err="1" smtClean="0">
                <a:cs typeface="Arial" charset="0"/>
              </a:rPr>
              <a:t>Domingue</a:t>
            </a:r>
            <a:r>
              <a:rPr lang="en-US" sz="2800" dirty="0" smtClean="0">
                <a:cs typeface="Arial" charset="0"/>
              </a:rPr>
              <a:t>, Bonaparte wanted to regain control of the island and reinstate slavery.</a:t>
            </a:r>
          </a:p>
          <a:p>
            <a:pPr marL="762000" indent="-762000"/>
            <a:r>
              <a:rPr lang="en-US" sz="2800" dirty="0" smtClean="0">
                <a:cs typeface="Arial" charset="0"/>
              </a:rPr>
              <a:t>Bonaparte also wished to reestablish control over Louisiana. This wish resulted in the </a:t>
            </a:r>
            <a:r>
              <a:rPr lang="en-US" sz="2800" b="1" dirty="0" smtClean="0">
                <a:cs typeface="Arial" charset="0"/>
              </a:rPr>
              <a:t>Treaty of San Ildefonso</a:t>
            </a:r>
            <a:r>
              <a:rPr lang="en-US" sz="2800" dirty="0" smtClean="0">
                <a:cs typeface="Arial" charset="0"/>
              </a:rPr>
              <a:t>, which organized the transfer of Louisiana back to French control in 1800.</a:t>
            </a:r>
          </a:p>
          <a:p>
            <a:pPr marL="762000" indent="-762000"/>
            <a:r>
              <a:rPr lang="en-US" sz="2800" dirty="0" smtClean="0">
                <a:cs typeface="Arial" charset="0"/>
              </a:rPr>
              <a:t>Napoleon sent 30,000 soldiers to Saint-</a:t>
            </a:r>
            <a:r>
              <a:rPr lang="en-US" sz="2800" dirty="0" err="1" smtClean="0">
                <a:cs typeface="Arial" charset="0"/>
              </a:rPr>
              <a:t>Domingue</a:t>
            </a:r>
            <a:r>
              <a:rPr lang="en-US" sz="2800" dirty="0" smtClean="0">
                <a:cs typeface="Arial" charset="0"/>
              </a:rPr>
              <a:t> to end the slave revolt and reinstitute slavery, but his plan was a disastrous failure.</a:t>
            </a: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18210394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Louisiana Purchase</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Since the late 1790s, Americans had been interested in getting permanent access to the Mississippi River and the port of New Orleans.</a:t>
            </a:r>
          </a:p>
          <a:p>
            <a:pPr marL="762000" indent="-762000"/>
            <a:r>
              <a:rPr lang="en-US" dirty="0" smtClean="0">
                <a:cs typeface="Arial" charset="0"/>
              </a:rPr>
              <a:t>President Thomas Jefferson sent James Monroe to join Robert Livingston in France to organize the purchase of New Orleans.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53729296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 Surprising Offer</a:t>
            </a:r>
            <a:endParaRPr lang="en-US" dirty="0"/>
          </a:p>
        </p:txBody>
      </p:sp>
      <p:sp>
        <p:nvSpPr>
          <p:cNvPr id="6" name="Content Placeholder 5"/>
          <p:cNvSpPr>
            <a:spLocks noGrp="1"/>
          </p:cNvSpPr>
          <p:nvPr>
            <p:ph idx="1"/>
          </p:nvPr>
        </p:nvSpPr>
        <p:spPr>
          <a:xfrm>
            <a:off x="457200" y="1600200"/>
            <a:ext cx="8382000" cy="4525963"/>
          </a:xfrm>
        </p:spPr>
        <p:txBody>
          <a:bodyPr>
            <a:normAutofit/>
          </a:bodyPr>
          <a:lstStyle/>
          <a:p>
            <a:pPr marL="762000" indent="-762000"/>
            <a:r>
              <a:rPr lang="en-US" dirty="0" smtClean="0">
                <a:cs typeface="Arial" charset="0"/>
              </a:rPr>
              <a:t>In 1803, Monroe and Livingston </a:t>
            </a:r>
            <a:r>
              <a:rPr lang="en-US" dirty="0" smtClean="0">
                <a:cs typeface="Arial" charset="0"/>
              </a:rPr>
              <a:t>were shocked </a:t>
            </a:r>
            <a:r>
              <a:rPr lang="en-US" dirty="0" smtClean="0">
                <a:cs typeface="Arial" charset="0"/>
              </a:rPr>
              <a:t>when they were offered the opportunity to purchase all of Louisiana.</a:t>
            </a:r>
          </a:p>
          <a:p>
            <a:pPr marL="762000" indent="-762000"/>
            <a:r>
              <a:rPr lang="en-US" dirty="0" smtClean="0">
                <a:cs typeface="Arial" charset="0"/>
              </a:rPr>
              <a:t>Without the ability to easily contact President Jefferson, the men took a risk and agreed to the deal.</a:t>
            </a:r>
          </a:p>
          <a:p>
            <a:pPr marL="762000" indent="-762000"/>
            <a:r>
              <a:rPr lang="en-US" dirty="0" smtClean="0">
                <a:cs typeface="Arial" charset="0"/>
              </a:rPr>
              <a:t>They accepted the offer and negotiated a price of $15,000,000.</a:t>
            </a: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233910381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26371</TotalTime>
  <Words>2158</Words>
  <Application>Microsoft Macintosh PowerPoint</Application>
  <PresentationFormat>On-screen Show (4:3)</PresentationFormat>
  <Paragraphs>216</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Section 1: The United States Purchases Louisiana</vt:lpstr>
      <vt:lpstr>Section 1: The United States Purchases Louisiana</vt:lpstr>
      <vt:lpstr>Introduction</vt:lpstr>
      <vt:lpstr>Pinckney’s Treaty</vt:lpstr>
      <vt:lpstr>International Events and Intrigue</vt:lpstr>
      <vt:lpstr>The Louisiana Purchase</vt:lpstr>
      <vt:lpstr>A Surprising Offer</vt:lpstr>
      <vt:lpstr>The Treaty</vt:lpstr>
      <vt:lpstr>Two Transfers</vt:lpstr>
      <vt:lpstr>The Territory</vt:lpstr>
      <vt:lpstr>United States Expansion, early 19th century</vt:lpstr>
      <vt:lpstr>Section 2: The Territorial Period: Leadership and Challenges</vt:lpstr>
      <vt:lpstr>Section 2: The Territorial Period: Leadership and Challenges</vt:lpstr>
      <vt:lpstr>Introduction</vt:lpstr>
      <vt:lpstr>Administrative Challenges and Changes</vt:lpstr>
      <vt:lpstr>The Burr Conspiracy</vt:lpstr>
      <vt:lpstr>West Florida Rebellion</vt:lpstr>
      <vt:lpstr>Orleans Territory and West Florida,  Early 19th Century</vt:lpstr>
      <vt:lpstr>Free People of Color and Slaves</vt:lpstr>
      <vt:lpstr>The 1811 Slave Revolt</vt:lpstr>
      <vt:lpstr>Section 3: Statehood and Early Government</vt:lpstr>
      <vt:lpstr>Section 3: Statehood and Early Government</vt:lpstr>
      <vt:lpstr>Introduction</vt:lpstr>
      <vt:lpstr>The War of 1812</vt:lpstr>
      <vt:lpstr>Andrew Jackson and the  Battle of New Orleans</vt:lpstr>
      <vt:lpstr>Advantages and Disadvantages  for Both Sides</vt:lpstr>
      <vt:lpstr>The Fighting Begins</vt:lpstr>
      <vt:lpstr>An American Victory</vt:lpstr>
      <vt:lpstr>Early Statehood:  Distinctive but American</vt:lpstr>
      <vt:lpstr>The Rise of Andrew Jackson and the Corrupt Bargain</vt:lpstr>
      <vt:lpstr>The Rise of Andrew Jackson and the Corrupt Bargain (continued)</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Tommy Lankford</cp:lastModifiedBy>
  <cp:revision>565</cp:revision>
  <cp:lastPrinted>2014-04-03T23:54:24Z</cp:lastPrinted>
  <dcterms:created xsi:type="dcterms:W3CDTF">2014-04-03T23:44:59Z</dcterms:created>
  <dcterms:modified xsi:type="dcterms:W3CDTF">2014-10-01T18:38:38Z</dcterms:modified>
  <cp:category/>
</cp:coreProperties>
</file>