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41"/>
  </p:notesMasterIdLst>
  <p:handoutMasterIdLst>
    <p:handoutMasterId r:id="rId42"/>
  </p:handoutMasterIdLst>
  <p:sldIdLst>
    <p:sldId id="259" r:id="rId2"/>
    <p:sldId id="260" r:id="rId3"/>
    <p:sldId id="258" r:id="rId4"/>
    <p:sldId id="268" r:id="rId5"/>
    <p:sldId id="355" r:id="rId6"/>
    <p:sldId id="380" r:id="rId7"/>
    <p:sldId id="265" r:id="rId8"/>
    <p:sldId id="357" r:id="rId9"/>
    <p:sldId id="356" r:id="rId10"/>
    <p:sldId id="270" r:id="rId11"/>
    <p:sldId id="276" r:id="rId12"/>
    <p:sldId id="361" r:id="rId13"/>
    <p:sldId id="381" r:id="rId14"/>
    <p:sldId id="358" r:id="rId15"/>
    <p:sldId id="364" r:id="rId16"/>
    <p:sldId id="370" r:id="rId17"/>
    <p:sldId id="365" r:id="rId18"/>
    <p:sldId id="371" r:id="rId19"/>
    <p:sldId id="306" r:id="rId20"/>
    <p:sldId id="307" r:id="rId21"/>
    <p:sldId id="362" r:id="rId22"/>
    <p:sldId id="359" r:id="rId23"/>
    <p:sldId id="366" r:id="rId24"/>
    <p:sldId id="367" r:id="rId25"/>
    <p:sldId id="375" r:id="rId26"/>
    <p:sldId id="374" r:id="rId27"/>
    <p:sldId id="376" r:id="rId28"/>
    <p:sldId id="377" r:id="rId29"/>
    <p:sldId id="372" r:id="rId30"/>
    <p:sldId id="378" r:id="rId31"/>
    <p:sldId id="379" r:id="rId32"/>
    <p:sldId id="373" r:id="rId33"/>
    <p:sldId id="346" r:id="rId34"/>
    <p:sldId id="347" r:id="rId35"/>
    <p:sldId id="363" r:id="rId36"/>
    <p:sldId id="360" r:id="rId37"/>
    <p:sldId id="368" r:id="rId38"/>
    <p:sldId id="369" r:id="rId39"/>
    <p:sldId id="31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4" autoAdjust="0"/>
    <p:restoredTop sz="89046" autoAdjust="0"/>
  </p:normalViewPr>
  <p:slideViewPr>
    <p:cSldViewPr>
      <p:cViewPr varScale="1">
        <p:scale>
          <a:sx n="119" d="100"/>
          <a:sy n="119" d="100"/>
        </p:scale>
        <p:origin x="-80" y="-6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10/1/14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52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10/1/14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63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10/1/14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10/1/14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10/1/14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10/1/14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10/1/14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10/1/14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slide" Target="slide3.xml"/><Relationship Id="rId5" Type="http://schemas.openxmlformats.org/officeDocument/2006/relationships/slide" Target="slide10.xml"/><Relationship Id="rId6" Type="http://schemas.openxmlformats.org/officeDocument/2006/relationships/slide" Target="slide19.xml"/><Relationship Id="rId7" Type="http://schemas.openxmlformats.org/officeDocument/2006/relationships/slide" Target="slide3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7: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Spanish Louisiana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381000" y="1143000"/>
            <a:ext cx="7315200" cy="2209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LOUISIANA:</a:t>
            </a:r>
          </a:p>
          <a:p>
            <a:r>
              <a:rPr 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History,</a:t>
            </a:r>
          </a:p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</a:t>
            </a:r>
            <a:r>
              <a:rPr lang="en-US" dirty="0" smtClean="0"/>
              <a:t>Transition to Spanish Control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/>
              <a:t>How did the colonists in Louisiana react to Spanish rule?</a:t>
            </a:r>
            <a:endParaRPr lang="en-US" dirty="0" smtClean="0">
              <a:solidFill>
                <a:srgbClr val="080808"/>
              </a:solidFill>
            </a:endParaRPr>
          </a:p>
          <a:p>
            <a:pPr lvl="1">
              <a:buFontTx/>
              <a:buNone/>
            </a:pPr>
            <a:r>
              <a:rPr lang="en-US" dirty="0" smtClean="0">
                <a:solidFill>
                  <a:srgbClr val="080808"/>
                </a:solidFill>
                <a:latin typeface="Arial" charset="0"/>
              </a:rPr>
              <a:t> 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Section 2: Transition to Spanish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militia</a:t>
            </a:r>
          </a:p>
          <a:p>
            <a:pPr lvl="1"/>
            <a:r>
              <a:rPr lang="en-US" dirty="0" smtClean="0"/>
              <a:t>Cabildo</a:t>
            </a:r>
          </a:p>
          <a:p>
            <a:pPr lvl="1"/>
            <a:r>
              <a:rPr lang="en-US" dirty="0" smtClean="0"/>
              <a:t>Code O’Reilly</a:t>
            </a:r>
          </a:p>
          <a:p>
            <a:pPr lvl="1"/>
            <a:r>
              <a:rPr lang="en-US" i="1" dirty="0"/>
              <a:t>l</a:t>
            </a:r>
            <a:r>
              <a:rPr lang="en-US" i="1" dirty="0" smtClean="0"/>
              <a:t>aissez faire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North American continent was divided between Spain and England after the war.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Spain had many colonies and wished to </a:t>
            </a:r>
            <a:r>
              <a:rPr lang="en-US" sz="2800" dirty="0" smtClean="0"/>
              <a:t>maintain</a:t>
            </a:r>
            <a:r>
              <a:rPr lang="en-US" sz="2800" dirty="0" smtClean="0"/>
              <a:t> </a:t>
            </a:r>
            <a:r>
              <a:rPr lang="en-US" sz="2800" dirty="0" smtClean="0"/>
              <a:t>Louisiana </a:t>
            </a:r>
            <a:r>
              <a:rPr lang="en-US" sz="2800" dirty="0" smtClean="0"/>
              <a:t>at as </a:t>
            </a:r>
            <a:r>
              <a:rPr lang="en-US" sz="2800" dirty="0" smtClean="0"/>
              <a:t>small </a:t>
            </a:r>
            <a:r>
              <a:rPr lang="en-US" sz="2800" dirty="0" smtClean="0"/>
              <a:t>an investment to itself as possible.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Spain attempted to make Louisiana’s transition into their government smooth.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Many colonists were not interested in cooperating with the Spanish, and some even appealed to France for help.</a:t>
            </a:r>
          </a:p>
          <a:p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3331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95600" cy="36115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European Claims in North America after the French and Indian War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4800" y="381000"/>
            <a:ext cx="4343400" cy="56755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8601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Colonists Revolt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Fear and desire to protect their economy caused the residents to revolt in 1768.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A petition signed by the rioters was given to the Superior Council, asking to kick out </a:t>
            </a:r>
            <a:r>
              <a:rPr lang="en-US" dirty="0" smtClean="0">
                <a:solidFill>
                  <a:srgbClr val="000000"/>
                </a:solidFill>
                <a:cs typeface="Arial" charset="0"/>
              </a:rPr>
              <a:t>Spanish Governor </a:t>
            </a:r>
            <a:r>
              <a:rPr lang="en-US" dirty="0" smtClean="0">
                <a:cs typeface="Arial" charset="0"/>
              </a:rPr>
              <a:t>Ulloa.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was removed from the colony, returned to Spanish territory, and made many reports on the revolt.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10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Spain Takes Effective Control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When Spain returned, they corrected many mistakes made in Ulloa’s time as governor.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They appointed General Alejandro O’Reilly to lead their military back into the colony.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O’Reilly spent much of his time in the colony finding the leaders of the revolt.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After dealing with the leaders, he earned the nickname “Bloody O’Reilly”.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Spain Takes Effective Control (Continued)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Despite his nickname, O’Reilly was a fair and effective administrator.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Through his work, improvements in regular trading practices, </a:t>
            </a:r>
            <a:r>
              <a:rPr lang="en-US" sz="2800" b="1" dirty="0" smtClean="0">
                <a:cs typeface="Arial" charset="0"/>
              </a:rPr>
              <a:t>militia</a:t>
            </a:r>
            <a:r>
              <a:rPr lang="en-US" sz="2800" dirty="0" smtClean="0">
                <a:cs typeface="Arial" charset="0"/>
              </a:rPr>
              <a:t> organization, and Native American relations occurred.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 militia is a military force composed mainly of citizen-soldiers.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O’Reilly reorganized the government by replacing the French Superior council with a Spanish </a:t>
            </a:r>
            <a:r>
              <a:rPr lang="en-US" sz="2800" b="1" dirty="0" smtClean="0">
                <a:cs typeface="Arial" charset="0"/>
              </a:rPr>
              <a:t>Cabildo, </a:t>
            </a:r>
            <a:r>
              <a:rPr lang="en-US" sz="2800" dirty="0" smtClean="0">
                <a:cs typeface="Arial" charset="0"/>
              </a:rPr>
              <a:t>or governing body.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 set of laws based on older Spanish laws was adopted and called the </a:t>
            </a:r>
            <a:r>
              <a:rPr lang="en-US" sz="2800" b="1" dirty="0" smtClean="0">
                <a:cs typeface="Arial" charset="0"/>
              </a:rPr>
              <a:t>Code O’Reilly</a:t>
            </a:r>
            <a:r>
              <a:rPr lang="en-US" sz="2800" dirty="0" smtClean="0">
                <a:cs typeface="Arial" charset="0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669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Governor Unzaga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After O’Reilly stepped down as governor in 1770, a man named Luis de Unzaga was given the job.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He quickly gained some advantages by marrying into a wealthy family.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He was more practical about the economy in New Orleans, overlooking illegal business with British traders and such.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Bernardo de Gálvez: </a:t>
            </a:r>
            <a:br>
              <a:rPr lang="en-US" sz="4000" dirty="0" smtClean="0"/>
            </a:br>
            <a:r>
              <a:rPr lang="en-US" sz="4000" dirty="0" smtClean="0"/>
              <a:t>Governor and Hero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After Unzaga’s eyesight failed, he was replaced by the younger </a:t>
            </a:r>
            <a:r>
              <a:rPr lang="en-US" sz="2800" dirty="0" smtClean="0"/>
              <a:t>Gálvez in 1777.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He, like Unzaga, also benefited from </a:t>
            </a:r>
            <a:r>
              <a:rPr lang="en-US" sz="2800" dirty="0">
                <a:cs typeface="Arial" charset="0"/>
              </a:rPr>
              <a:t>a </a:t>
            </a:r>
            <a:r>
              <a:rPr lang="en-US" sz="2800" dirty="0" smtClean="0">
                <a:cs typeface="Arial" charset="0"/>
              </a:rPr>
              <a:t>marriage into a wealthy family.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Unlike Unzaga and his policy of </a:t>
            </a:r>
            <a:r>
              <a:rPr lang="en-US" sz="2800" b="1" i="1" dirty="0" smtClean="0">
                <a:cs typeface="Arial" charset="0"/>
              </a:rPr>
              <a:t>laissez-faire </a:t>
            </a:r>
            <a:r>
              <a:rPr lang="en-US" sz="2800" i="1" dirty="0" smtClean="0">
                <a:cs typeface="Arial" charset="0"/>
              </a:rPr>
              <a:t>(</a:t>
            </a:r>
            <a:r>
              <a:rPr lang="en-US" sz="2800" dirty="0" smtClean="0"/>
              <a:t>noninterference by the government in economic </a:t>
            </a:r>
            <a:r>
              <a:rPr lang="en-US" sz="2800" dirty="0" smtClean="0"/>
              <a:t>matters)</a:t>
            </a:r>
            <a:r>
              <a:rPr lang="en-US" sz="2800" dirty="0" smtClean="0">
                <a:cs typeface="Arial" charset="0"/>
              </a:rPr>
              <a:t>, </a:t>
            </a:r>
            <a:r>
              <a:rPr lang="en-US" sz="2800" dirty="0" smtClean="0"/>
              <a:t>Gálvez worked to to keep out British trade.</a:t>
            </a:r>
          </a:p>
          <a:p>
            <a:pPr marL="762000" indent="-762000"/>
            <a:r>
              <a:rPr lang="en-US" sz="2800" dirty="0"/>
              <a:t>Gálvez</a:t>
            </a:r>
            <a:r>
              <a:rPr lang="en-US" sz="2800" dirty="0" smtClean="0">
                <a:cs typeface="Arial" charset="0"/>
              </a:rPr>
              <a:t> also supported economic endeavors and managed to get the Spanish to give more money to run the colony.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54822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00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dirty="0" smtClean="0"/>
              <a:t>The American Revolution and the Last Decades of Spanish Rule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How did the final years of Spanish rule and the American Revolution impact the people of Louisiana?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86200"/>
            <a:ext cx="9144000" cy="15240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962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The French and Indian War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The Transition to Spanish Control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The American Revolution and the Last Decades of Spanish Rule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Spanish-Era People and Immigrants 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3: </a:t>
            </a:r>
            <a:r>
              <a:rPr lang="en-US" dirty="0"/>
              <a:t>The American Revolution and the Last Decades of Spanish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American Revolution</a:t>
            </a:r>
          </a:p>
          <a:p>
            <a:pPr lvl="1"/>
            <a:r>
              <a:rPr lang="en-US" dirty="0" smtClean="0"/>
              <a:t>Treaty of Paris of 1783</a:t>
            </a:r>
          </a:p>
          <a:p>
            <a:pPr lvl="1"/>
            <a:r>
              <a:rPr lang="en-US" dirty="0" smtClean="0"/>
              <a:t>Articles of Confederation</a:t>
            </a:r>
          </a:p>
          <a:p>
            <a:pPr lvl="1"/>
            <a:r>
              <a:rPr lang="en-US" i="1" dirty="0"/>
              <a:t>g</a:t>
            </a:r>
            <a:r>
              <a:rPr lang="en-US" i="1" dirty="0" smtClean="0"/>
              <a:t>ens de couleur libres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2600" dirty="0" smtClean="0"/>
              <a:t>The French and Indian War took a huge economic toll on all countries involved, especially Britain.</a:t>
            </a:r>
          </a:p>
          <a:p>
            <a:r>
              <a:rPr lang="en-US" sz="2600" dirty="0"/>
              <a:t>T</a:t>
            </a:r>
            <a:r>
              <a:rPr lang="en-US" sz="2600" dirty="0" smtClean="0"/>
              <a:t>o get money back, the British decided to tax goods used by American colonists.</a:t>
            </a:r>
          </a:p>
          <a:p>
            <a:r>
              <a:rPr lang="en-US" sz="2600" dirty="0" smtClean="0"/>
              <a:t>The colonists were upset by these taxes along with “taxation without representation”.</a:t>
            </a:r>
          </a:p>
          <a:p>
            <a:r>
              <a:rPr lang="en-US" sz="2600" dirty="0" smtClean="0"/>
              <a:t>With tensions rising, the </a:t>
            </a:r>
            <a:r>
              <a:rPr lang="en-US" sz="2600" b="1" dirty="0" smtClean="0"/>
              <a:t>American Revolution </a:t>
            </a:r>
            <a:r>
              <a:rPr lang="en-US" sz="2600" dirty="0" smtClean="0"/>
              <a:t>(the war in which the American colonists fought for their independence from Great Britain)  was inevitable.</a:t>
            </a:r>
          </a:p>
          <a:p>
            <a:r>
              <a:rPr lang="en-US" sz="2600" dirty="0" smtClean="0"/>
              <a:t>After seven years of long and bloody struggles, a compromise was reached known as the </a:t>
            </a:r>
            <a:r>
              <a:rPr lang="en-US" sz="2600" b="1" dirty="0" smtClean="0"/>
              <a:t>Treaty of Paris of 1783</a:t>
            </a:r>
            <a:r>
              <a:rPr lang="en-US" sz="2600" dirty="0" smtClean="0"/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3027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Colonies Unite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Before the war had even ended, the colonists had agreed to the </a:t>
            </a:r>
            <a:r>
              <a:rPr lang="en-US" sz="2800" b="1" dirty="0" smtClean="0">
                <a:cs typeface="Arial" charset="0"/>
              </a:rPr>
              <a:t>Articles of Confederation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However, they </a:t>
            </a:r>
            <a:r>
              <a:rPr lang="en-US" sz="2800" dirty="0" smtClean="0">
                <a:cs typeface="Arial" charset="0"/>
              </a:rPr>
              <a:t>met </a:t>
            </a:r>
            <a:r>
              <a:rPr lang="en-US" sz="2800" dirty="0" smtClean="0">
                <a:cs typeface="Arial" charset="0"/>
              </a:rPr>
              <a:t>in 1787 to rework the articles, eventually creating the United States Constitution.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It would be 23 years before Louisiana joined the United States and was subject to the constitution.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10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Spain in the American Revolution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>
                <a:cs typeface="Arial" charset="0"/>
              </a:rPr>
              <a:t>The Spanish entered the fight slowly but gave great advantages to the colonists secretly.</a:t>
            </a:r>
          </a:p>
          <a:p>
            <a:pPr marL="762000" indent="-762000"/>
            <a:r>
              <a:rPr lang="en-US" sz="2800" dirty="0">
                <a:cs typeface="Arial" charset="0"/>
              </a:rPr>
              <a:t>Eventually, the two had a more open partnership after the Spanish also declared war. 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Over the next two years, Governor Gálvez led many attacks against British outposts and forts in Florida, resulting in complete victory in Florida.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Governor Miró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Esteban Miró gained much experience in governing Louisiana while Gálvez was away fighting in Florida.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He became the real governor after Gálvez retired in 1785, by which time New Orleans was a thriving, but disorderly city.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cs typeface="Arial" charset="0"/>
              </a:rPr>
              <a:t>Miró tried to better regulate New Orleans since it had developed a reputation for pleasure seeking and rowdiness.</a:t>
            </a:r>
          </a:p>
          <a:p>
            <a:r>
              <a:rPr lang="en-US" sz="2800" dirty="0" smtClean="0">
                <a:cs typeface="Arial" charset="0"/>
              </a:rPr>
              <a:t>In 1786, Miró announced a new set of rules called </a:t>
            </a:r>
            <a:r>
              <a:rPr lang="en-US" sz="2800" i="1" dirty="0" smtClean="0">
                <a:cs typeface="Arial" charset="0"/>
              </a:rPr>
              <a:t>Miró’s Bando de Buen Gobierno </a:t>
            </a:r>
            <a:r>
              <a:rPr lang="en-US" sz="2800" dirty="0" smtClean="0">
                <a:cs typeface="Arial" charset="0"/>
              </a:rPr>
              <a:t>(Miró’s Proclamation for Good Government).</a:t>
            </a:r>
          </a:p>
          <a:p>
            <a:r>
              <a:rPr lang="en-US" sz="2800" dirty="0" smtClean="0">
                <a:cs typeface="Arial" charset="0"/>
              </a:rPr>
              <a:t>Miró tried to better monitor taverns, gambling establishments, and tried to discourage trade on Sundays.</a:t>
            </a:r>
          </a:p>
          <a:p>
            <a:r>
              <a:rPr lang="en-US" sz="2800" dirty="0" smtClean="0">
                <a:cs typeface="Arial" charset="0"/>
              </a:rPr>
              <a:t>Many people disliked the new regulations, and some ignored them.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Tolerant Slave Laws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In slave laws, </a:t>
            </a:r>
            <a:r>
              <a:rPr lang="en-US" sz="2800" dirty="0" smtClean="0"/>
              <a:t>Miró implemented Spanish laws, which respected slave owner rights as well as slave rights.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He instituted the practice of slaves buying their freedom, creating a large population of </a:t>
            </a:r>
            <a:r>
              <a:rPr lang="en-US" sz="2800" b="1" i="1" dirty="0" smtClean="0">
                <a:cs typeface="Arial" charset="0"/>
              </a:rPr>
              <a:t>gens de couleur libres, </a:t>
            </a:r>
            <a:r>
              <a:rPr lang="en-US" sz="2800" dirty="0" smtClean="0">
                <a:cs typeface="Arial" charset="0"/>
              </a:rPr>
              <a:t>or free people of color.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Outside New Orleans, however, many French-</a:t>
            </a:r>
            <a:r>
              <a:rPr lang="en-US" sz="2800" dirty="0" smtClean="0">
                <a:cs typeface="Arial" charset="0"/>
              </a:rPr>
              <a:t>descendant </a:t>
            </a:r>
            <a:r>
              <a:rPr lang="en-US" sz="2800" dirty="0" smtClean="0">
                <a:cs typeface="Arial" charset="0"/>
              </a:rPr>
              <a:t>planters ignored Spanish law and continued to use the French Code Noir, which gave masters almost complete legal authority over their slaves.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4936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Devastating Fire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Miró gained much popularity after helping in the aftermath of a devastating, city-wide fire in 1788.</a:t>
            </a:r>
          </a:p>
          <a:p>
            <a:r>
              <a:rPr lang="en-US" dirty="0" smtClean="0"/>
              <a:t>The fire was caused by a resident lighting candles in his home chapel and resulted in the destruction of almost 80% of the buildings in New Orleans.</a:t>
            </a:r>
          </a:p>
          <a:p>
            <a:r>
              <a:rPr lang="en-US" dirty="0" smtClean="0"/>
              <a:t>Miró helped citizens who </a:t>
            </a:r>
            <a:r>
              <a:rPr lang="en-US" dirty="0" smtClean="0"/>
              <a:t>had </a:t>
            </a:r>
            <a:r>
              <a:rPr lang="en-US" dirty="0" smtClean="0"/>
              <a:t>lost everything and helped rebuild the city.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Encouraging Anglo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Miró also encouraged immigration of British or British-descended colonists, also known as Anglos.</a:t>
            </a:r>
          </a:p>
          <a:p>
            <a:r>
              <a:rPr lang="en-US" sz="3000" dirty="0" smtClean="0">
                <a:cs typeface="Arial" charset="0"/>
              </a:rPr>
              <a:t>These colonists were different from those native to Louisiana because they spoke English and practiced religions other than Catholicism.</a:t>
            </a:r>
          </a:p>
          <a:p>
            <a:r>
              <a:rPr lang="en-US" sz="3000" dirty="0" smtClean="0">
                <a:cs typeface="Arial" charset="0"/>
              </a:rPr>
              <a:t>The Anglos settled in Louisiana’s northern and western frontiers, as a result of land grants offered by the Spanish government.</a:t>
            </a: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Governor Carondelet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Governor Carondelet became governor after </a:t>
            </a:r>
            <a:r>
              <a:rPr lang="en-US" dirty="0" smtClean="0"/>
              <a:t>Miró returned to Spain in 1791.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is credited for creating an oil-lit lamp system that provided light for the city at night.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He also monitored the construction of a major canal that connected the heart of the city with Bayou St. John.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6570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dirty="0" smtClean="0"/>
              <a:t>The French and Indian War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 smtClean="0"/>
              <a:t>Essential Question:</a:t>
            </a:r>
            <a:endParaRPr lang="en-US" sz="2800" dirty="0" smtClean="0"/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 smtClean="0"/>
              <a:t>What were the causes and effects of the French and Indian War?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Revolutions in France and Saint-</a:t>
            </a:r>
            <a:r>
              <a:rPr lang="en-US" dirty="0" err="1" smtClean="0"/>
              <a:t>Domingue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900" dirty="0" smtClean="0">
                <a:cs typeface="Arial" charset="0"/>
              </a:rPr>
              <a:t>Carondelet oversaw Louisiana during a time of great unrest that included the French Revolution and slave uprisings.</a:t>
            </a:r>
          </a:p>
          <a:p>
            <a:r>
              <a:rPr lang="en-US" sz="2900" dirty="0" smtClean="0">
                <a:cs typeface="Arial" charset="0"/>
              </a:rPr>
              <a:t>When the French Revolution began in 1789, unrest </a:t>
            </a:r>
            <a:r>
              <a:rPr lang="en-US" sz="2900" dirty="0" smtClean="0">
                <a:cs typeface="Arial" charset="0"/>
              </a:rPr>
              <a:t>among </a:t>
            </a:r>
            <a:r>
              <a:rPr lang="en-US" sz="2900" dirty="0" smtClean="0">
                <a:cs typeface="Arial" charset="0"/>
              </a:rPr>
              <a:t>the colonists in Louisiana also began, but Carondelet closely monitored the colony for signs of revolution.</a:t>
            </a:r>
          </a:p>
          <a:p>
            <a:r>
              <a:rPr lang="en-US" sz="2900" dirty="0" smtClean="0">
                <a:cs typeface="Arial" charset="0"/>
              </a:rPr>
              <a:t>After the slave revolt in Saint-</a:t>
            </a:r>
            <a:r>
              <a:rPr lang="en-US" sz="2900" dirty="0" err="1" smtClean="0">
                <a:cs typeface="Arial" charset="0"/>
              </a:rPr>
              <a:t>Domingue</a:t>
            </a:r>
            <a:r>
              <a:rPr lang="en-US" sz="2900" dirty="0" smtClean="0">
                <a:cs typeface="Arial" charset="0"/>
              </a:rPr>
              <a:t> in 1791, thousands of people fled the island for Louisiana.</a:t>
            </a:r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Slave Conspiracy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1795, rumors of a slave conspiracy in Pointe Coupee Parish reached New Orleans, where officials were told of a planned slave revolt.</a:t>
            </a:r>
          </a:p>
          <a:p>
            <a:r>
              <a:rPr lang="en-US" dirty="0" smtClean="0"/>
              <a:t>Carondelet led an investigation that resulted in 60 convictions. Of those convicted, 23 slave conspirators were executed.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Spanish Governors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The last two Spanish governors, Manuel </a:t>
            </a:r>
            <a:r>
              <a:rPr lang="en-US" sz="2800" dirty="0" err="1" smtClean="0">
                <a:cs typeface="Arial" charset="0"/>
              </a:rPr>
              <a:t>Gayoso</a:t>
            </a:r>
            <a:r>
              <a:rPr lang="en-US" sz="2800" dirty="0" smtClean="0">
                <a:cs typeface="Arial" charset="0"/>
              </a:rPr>
              <a:t> de </a:t>
            </a:r>
            <a:r>
              <a:rPr lang="en-US" sz="2800" dirty="0" err="1" smtClean="0">
                <a:cs typeface="Arial" charset="0"/>
              </a:rPr>
              <a:t>Lemos</a:t>
            </a:r>
            <a:r>
              <a:rPr lang="en-US" sz="2800" dirty="0" smtClean="0">
                <a:cs typeface="Arial" charset="0"/>
              </a:rPr>
              <a:t> and Manuel Juan de </a:t>
            </a:r>
            <a:r>
              <a:rPr lang="en-US" sz="2800" dirty="0" err="1" smtClean="0">
                <a:cs typeface="Arial" charset="0"/>
              </a:rPr>
              <a:t>Salcedo</a:t>
            </a:r>
            <a:r>
              <a:rPr lang="en-US" sz="2800" dirty="0" smtClean="0">
                <a:cs typeface="Arial" charset="0"/>
              </a:rPr>
              <a:t>, served very short terms compared to the others.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While not in office long, each of these governors’ time in office, along with people moving into the state, brought about many changes in Louisiana.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Some challenges seen in these years would lead to great changes in the administration of Louisiana.</a:t>
            </a:r>
          </a:p>
          <a:p>
            <a:pPr marL="762000" indent="-762000"/>
            <a:endParaRPr lang="en-US" sz="2800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26570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dirty="0" smtClean="0"/>
              <a:t>Spanish-Era People and Immigrants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How did the groups that immigrated to Louisiana during </a:t>
            </a:r>
            <a:r>
              <a:rPr lang="en-US" smtClean="0">
                <a:solidFill>
                  <a:srgbClr val="080808"/>
                </a:solidFill>
              </a:rPr>
              <a:t>Spanish rule </a:t>
            </a:r>
            <a:r>
              <a:rPr lang="en-US" dirty="0" smtClean="0">
                <a:solidFill>
                  <a:srgbClr val="080808"/>
                </a:solidFill>
              </a:rPr>
              <a:t>influence the culture of Louisiana?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611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Section 4: Spanish-Era People and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efuge</a:t>
            </a:r>
          </a:p>
          <a:p>
            <a:pPr lvl="1"/>
            <a:r>
              <a:rPr lang="en-US" dirty="0" smtClean="0"/>
              <a:t>subsidize</a:t>
            </a:r>
          </a:p>
          <a:p>
            <a:pPr lvl="1"/>
            <a:r>
              <a:rPr lang="en-US" dirty="0" smtClean="0"/>
              <a:t>Malaguenos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ability to attract settlers to Louisiana was one of the great successes of the Spanish colonial era.</a:t>
            </a:r>
          </a:p>
          <a:p>
            <a:r>
              <a:rPr lang="en-US" dirty="0" smtClean="0"/>
              <a:t>The Spanish would help establish settlements and find jobs to ensure the new settlers stayed.</a:t>
            </a:r>
          </a:p>
          <a:p>
            <a:r>
              <a:rPr lang="en-US" dirty="0" smtClean="0"/>
              <a:t>Many of the groups that moved to Louisiana maintain their old ways to this day.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3027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Acadians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These were French migrants who had been in New France, or Canada, since the 1600s.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After the British took Canada and removed them from their homeland, the French offered </a:t>
            </a:r>
            <a:r>
              <a:rPr lang="en-US" sz="2800" b="1" dirty="0" smtClean="0">
                <a:cs typeface="Arial" charset="0"/>
              </a:rPr>
              <a:t>refuge,</a:t>
            </a:r>
            <a:r>
              <a:rPr lang="en-US" sz="2800" dirty="0" smtClean="0">
                <a:cs typeface="Arial" charset="0"/>
              </a:rPr>
              <a:t> or protection from danger, in Louisiana for them.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Wanting more settlers, the Spanish continued this policy.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Acadians made a distinctive impression on the economy, culture, and southwest territory, known today as </a:t>
            </a:r>
            <a:r>
              <a:rPr lang="en-US" sz="2800" dirty="0" err="1" smtClean="0">
                <a:cs typeface="Arial" charset="0"/>
              </a:rPr>
              <a:t>Acadiana</a:t>
            </a:r>
            <a:r>
              <a:rPr lang="en-US" sz="2800" dirty="0" smtClean="0">
                <a:cs typeface="Arial" charset="0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10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Isleños</a:t>
            </a:r>
            <a:r>
              <a:rPr lang="en-US" dirty="0" smtClean="0"/>
              <a:t> &amp; Malaguenos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600" dirty="0" smtClean="0">
                <a:cs typeface="Arial" charset="0"/>
              </a:rPr>
              <a:t>During the American Revolution, the Spanish wanted immigrants that could be soldiers as well.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They </a:t>
            </a:r>
            <a:r>
              <a:rPr lang="en-US" sz="2600" b="1" dirty="0" smtClean="0">
                <a:cs typeface="Arial" charset="0"/>
              </a:rPr>
              <a:t>subsidized, </a:t>
            </a:r>
            <a:r>
              <a:rPr lang="en-US" sz="2600" dirty="0" smtClean="0">
                <a:cs typeface="Arial" charset="0"/>
              </a:rPr>
              <a:t>or paid for, the transport of many people from the Spanish-owned Canary Islands in the Atlantic Ocean to help build a militia. 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After the war and much moving around, most finally settled in what is now St. Bernard Parish.</a:t>
            </a:r>
          </a:p>
          <a:p>
            <a:pPr marL="762000" indent="-762000"/>
            <a:r>
              <a:rPr lang="en-US" sz="2600" dirty="0" smtClean="0">
                <a:cs typeface="Arial" charset="0"/>
              </a:rPr>
              <a:t>The </a:t>
            </a:r>
            <a:r>
              <a:rPr lang="en-US" sz="2600" b="1" dirty="0" smtClean="0">
                <a:cs typeface="Arial" charset="0"/>
              </a:rPr>
              <a:t>Malaguenos</a:t>
            </a:r>
            <a:r>
              <a:rPr lang="en-US" sz="2600" dirty="0" smtClean="0">
                <a:cs typeface="Arial" charset="0"/>
              </a:rPr>
              <a:t>, from the </a:t>
            </a:r>
            <a:r>
              <a:rPr lang="en-US" sz="2600" dirty="0" err="1" smtClean="0">
                <a:cs typeface="Arial" charset="0"/>
              </a:rPr>
              <a:t>Málaga</a:t>
            </a:r>
            <a:r>
              <a:rPr lang="en-US" sz="2600" dirty="0" smtClean="0">
                <a:cs typeface="Arial" charset="0"/>
              </a:rPr>
              <a:t> region of Spain, were supposed to be farmers, although most found success as cattle herders and ranchers.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Anglos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After the American Revolution, many Anglo settlers wanted land, and Spain had plenty to give.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 Spanish hoped the arrival of the Anglos would discourage the migration of English-speakers to the areas that bordered their silver mines in Mexico. These hopes were dashed as many Anglos migrated to Texas.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It was their influence that ended up causing one of the biggest real estate transfers in history.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457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Miceli on Wikimedia Commons, Public Domain; Slide 2: Ken Thomas (alligator);  Jillian.E (Chicot State Park); City of Monroe, LA;  Albert Herring (Mardi Gras), Lael Butler (pelican); Jesper Rautell Balle (cajun meal); Susan Adams (Chemin-a-Haut State Park) on Wikimedia Commons; Image Credits Slide: Edd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Section 1: The French and Indian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sz="3200" dirty="0" smtClean="0"/>
              <a:t>French and Indian War</a:t>
            </a:r>
          </a:p>
          <a:p>
            <a:pPr lvl="1"/>
            <a:r>
              <a:rPr lang="en-US" sz="3200" dirty="0" smtClean="0"/>
              <a:t>Treaty of Fontainebleau</a:t>
            </a:r>
          </a:p>
          <a:p>
            <a:pPr lvl="1"/>
            <a:r>
              <a:rPr lang="en-US" sz="3200" dirty="0" smtClean="0"/>
              <a:t>Treaty of Paris of 1763</a:t>
            </a:r>
          </a:p>
          <a:p>
            <a:pPr lvl="1">
              <a:buNone/>
            </a:pPr>
            <a:endParaRPr lang="en-US" sz="3200" dirty="0" smtClean="0"/>
          </a:p>
          <a:p>
            <a:pPr lvl="1"/>
            <a:endParaRPr lang="en-US" sz="3200" dirty="0" smtClean="0"/>
          </a:p>
          <a:p>
            <a:pPr lvl="1"/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European countries were always competing for lands when colonizing America.</a:t>
            </a:r>
          </a:p>
          <a:p>
            <a:r>
              <a:rPr lang="en-US" sz="3600" dirty="0" smtClean="0"/>
              <a:t>The French and British were both trying to take part in the fur trade.</a:t>
            </a:r>
          </a:p>
          <a:p>
            <a:r>
              <a:rPr lang="en-US" sz="3600" dirty="0" smtClean="0"/>
              <a:t>The rivalry between France and Britain resulted in open warfare.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3429000" cy="36115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European Claims in North America before the French and Indian War</a:t>
            </a:r>
            <a:endParaRPr lang="en-US" sz="3200" dirty="0">
              <a:solidFill>
                <a:srgbClr val="FFFFFF"/>
              </a:solidFill>
            </a:endParaRPr>
          </a:p>
        </p:txBody>
      </p:sp>
      <p:pic>
        <p:nvPicPr>
          <p:cNvPr id="5" name="Content Placeholder 4" descr="M23_LA05.tif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2400" y="76200"/>
            <a:ext cx="4800600" cy="61914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4868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Outbreak of War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War was declared between Britain and France in 1756 and did not end until 1763.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British called it the </a:t>
            </a:r>
            <a:r>
              <a:rPr lang="en-US" b="1" dirty="0" smtClean="0">
                <a:cs typeface="Arial" charset="0"/>
              </a:rPr>
              <a:t>French and Indian War</a:t>
            </a:r>
            <a:r>
              <a:rPr lang="en-US" dirty="0" smtClean="0">
                <a:cs typeface="Arial" charset="0"/>
              </a:rPr>
              <a:t>, while the French called it the Seven Years’ War.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During the war, five European countries were pulled into the fight.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Spain joined the side of the French to protect Mexico.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Secret Transfer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At the end of the war, the French secretly gave Louisiana to Spain in order to keep it from Britain.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This agreement was called the </a:t>
            </a:r>
            <a:r>
              <a:rPr lang="en-US" b="1" dirty="0" smtClean="0">
                <a:cs typeface="Arial" charset="0"/>
              </a:rPr>
              <a:t>Treaty of Fontainebleau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Spain was willing to take Louisiana in order to protect their silver mines in Mexico.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10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Treaty of Paris of 1763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sz="3000" dirty="0" smtClean="0">
                <a:cs typeface="Arial" charset="0"/>
              </a:rPr>
              <a:t>The war ended at the </a:t>
            </a:r>
            <a:r>
              <a:rPr lang="en-US" sz="3000" b="1" dirty="0" smtClean="0">
                <a:cs typeface="Arial" charset="0"/>
              </a:rPr>
              <a:t>Treaty of Paris of 1763.</a:t>
            </a:r>
            <a:endParaRPr lang="en-US" sz="3000" dirty="0" smtClean="0">
              <a:cs typeface="Arial" charset="0"/>
            </a:endParaRPr>
          </a:p>
          <a:p>
            <a:pPr marL="762000" indent="-762000"/>
            <a:r>
              <a:rPr lang="en-US" sz="3000" dirty="0" smtClean="0">
                <a:cs typeface="Arial" charset="0"/>
              </a:rPr>
              <a:t>In the end, France lost all of the land it controlled in North America aside from </a:t>
            </a:r>
            <a:r>
              <a:rPr lang="en-US" sz="3000" dirty="0">
                <a:cs typeface="Arial" charset="0"/>
              </a:rPr>
              <a:t>some </a:t>
            </a:r>
            <a:r>
              <a:rPr lang="en-US" sz="3000" dirty="0" smtClean="0">
                <a:cs typeface="Arial" charset="0"/>
              </a:rPr>
              <a:t>islands in </a:t>
            </a:r>
            <a:r>
              <a:rPr lang="en-US" sz="3000" dirty="0">
                <a:cs typeface="Arial" charset="0"/>
              </a:rPr>
              <a:t>the Caribbean. </a:t>
            </a:r>
            <a:endParaRPr lang="en-US" sz="3000" dirty="0" smtClean="0">
              <a:cs typeface="Arial" charset="0"/>
            </a:endParaRPr>
          </a:p>
          <a:p>
            <a:pPr marL="762000" indent="-762000"/>
            <a:r>
              <a:rPr lang="en-US" sz="3000" dirty="0" smtClean="0">
                <a:cs typeface="Arial" charset="0"/>
              </a:rPr>
              <a:t>Spain traded Florida to Britain for the return of Cuba.</a:t>
            </a:r>
          </a:p>
          <a:p>
            <a:pPr marL="762000" indent="-762000"/>
            <a:r>
              <a:rPr lang="en-US" sz="3000" dirty="0" smtClean="0">
                <a:cs typeface="Arial" charset="0"/>
              </a:rPr>
              <a:t>The British were irritated because of the growing importance of the Mississippi and their inability to gain Louisiana and the port of New Orleans.</a:t>
            </a:r>
          </a:p>
          <a:p>
            <a:pPr marL="762000" indent="-762000"/>
            <a:endParaRPr lang="en-US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05108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25182</TotalTime>
  <Words>2163</Words>
  <Application>Microsoft Macintosh PowerPoint</Application>
  <PresentationFormat>On-screen Show (4:3)</PresentationFormat>
  <Paragraphs>213</Paragraphs>
  <Slides>39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PowerPoint Presentation</vt:lpstr>
      <vt:lpstr>Section 1: The French and Indian War</vt:lpstr>
      <vt:lpstr>Section 1: The French and Indian War</vt:lpstr>
      <vt:lpstr>Introduction</vt:lpstr>
      <vt:lpstr>European Claims in North America before the French and Indian War</vt:lpstr>
      <vt:lpstr>The Outbreak of War</vt:lpstr>
      <vt:lpstr>A Secret Transfer</vt:lpstr>
      <vt:lpstr>Treaty of Paris of 1763</vt:lpstr>
      <vt:lpstr>Section 2: Transition to Spanish Control</vt:lpstr>
      <vt:lpstr>Section 2: Transition to Spanish Control</vt:lpstr>
      <vt:lpstr>Introduction</vt:lpstr>
      <vt:lpstr>European Claims in North America after the French and Indian War</vt:lpstr>
      <vt:lpstr>The Colonists Revolt</vt:lpstr>
      <vt:lpstr>Spain Takes Effective Control</vt:lpstr>
      <vt:lpstr>Spain Takes Effective Control (Continued)</vt:lpstr>
      <vt:lpstr>Governor Unzaga</vt:lpstr>
      <vt:lpstr>Bernardo de Gálvez:  Governor and Hero</vt:lpstr>
      <vt:lpstr>Section 3: The American Revolution and the Last Decades of Spanish Rule</vt:lpstr>
      <vt:lpstr>Section 3: The American Revolution and the Last Decades of Spanish Rule</vt:lpstr>
      <vt:lpstr>Introduction</vt:lpstr>
      <vt:lpstr>The Colonies Unite</vt:lpstr>
      <vt:lpstr>Spain in the American Revolution</vt:lpstr>
      <vt:lpstr>Governor Miró</vt:lpstr>
      <vt:lpstr>New Regulations</vt:lpstr>
      <vt:lpstr>More Tolerant Slave Laws</vt:lpstr>
      <vt:lpstr>A Devastating Fire</vt:lpstr>
      <vt:lpstr>Encouraging Anglo Migration</vt:lpstr>
      <vt:lpstr>Governor Carondelet</vt:lpstr>
      <vt:lpstr>Revolutions in France and Saint-Domingue</vt:lpstr>
      <vt:lpstr>A Slave Conspiracy</vt:lpstr>
      <vt:lpstr>Final Spanish Governors</vt:lpstr>
      <vt:lpstr>Section 4: Spanish-Era People and Immigrants</vt:lpstr>
      <vt:lpstr>Section 4: Spanish-Era People and Immigrants</vt:lpstr>
      <vt:lpstr>Introduction</vt:lpstr>
      <vt:lpstr>Acadians</vt:lpstr>
      <vt:lpstr>Isleños &amp; Malaguenos</vt:lpstr>
      <vt:lpstr>Anglos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Emmett R. Mullins, Ed.D.</dc:creator>
  <cp:keywords/>
  <dc:description>Study presentation to accompany student textbook.</dc:description>
  <cp:lastModifiedBy>Tommy Lankford</cp:lastModifiedBy>
  <cp:revision>581</cp:revision>
  <cp:lastPrinted>2014-04-03T23:54:10Z</cp:lastPrinted>
  <dcterms:created xsi:type="dcterms:W3CDTF">2014-04-03T23:45:01Z</dcterms:created>
  <dcterms:modified xsi:type="dcterms:W3CDTF">2014-10-01T18:30:18Z</dcterms:modified>
  <cp:category/>
</cp:coreProperties>
</file>