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0"/>
  </p:notesMasterIdLst>
  <p:handoutMasterIdLst>
    <p:handoutMasterId r:id="rId41"/>
  </p:handoutMasterIdLst>
  <p:sldIdLst>
    <p:sldId id="259" r:id="rId2"/>
    <p:sldId id="260" r:id="rId3"/>
    <p:sldId id="258" r:id="rId4"/>
    <p:sldId id="268" r:id="rId5"/>
    <p:sldId id="355" r:id="rId6"/>
    <p:sldId id="265" r:id="rId7"/>
    <p:sldId id="356" r:id="rId8"/>
    <p:sldId id="357" r:id="rId9"/>
    <p:sldId id="358" r:id="rId10"/>
    <p:sldId id="359" r:id="rId11"/>
    <p:sldId id="360" r:id="rId12"/>
    <p:sldId id="361" r:id="rId13"/>
    <p:sldId id="379" r:id="rId14"/>
    <p:sldId id="270" r:id="rId15"/>
    <p:sldId id="276" r:id="rId16"/>
    <p:sldId id="378" r:id="rId17"/>
    <p:sldId id="334" r:id="rId18"/>
    <p:sldId id="362" r:id="rId19"/>
    <p:sldId id="381" r:id="rId20"/>
    <p:sldId id="363" r:id="rId21"/>
    <p:sldId id="364" r:id="rId22"/>
    <p:sldId id="365" r:id="rId23"/>
    <p:sldId id="380" r:id="rId24"/>
    <p:sldId id="366" r:id="rId25"/>
    <p:sldId id="367" r:id="rId26"/>
    <p:sldId id="368" r:id="rId27"/>
    <p:sldId id="369" r:id="rId28"/>
    <p:sldId id="370" r:id="rId29"/>
    <p:sldId id="371" r:id="rId30"/>
    <p:sldId id="373" r:id="rId31"/>
    <p:sldId id="306" r:id="rId32"/>
    <p:sldId id="307" r:id="rId33"/>
    <p:sldId id="374" r:id="rId34"/>
    <p:sldId id="340" r:id="rId35"/>
    <p:sldId id="375" r:id="rId36"/>
    <p:sldId id="377" r:id="rId37"/>
    <p:sldId id="372" r:id="rId38"/>
    <p:sldId id="31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FF1C"/>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4" autoAdjust="0"/>
    <p:restoredTop sz="89273" autoAdjust="0"/>
  </p:normalViewPr>
  <p:slideViewPr>
    <p:cSldViewPr>
      <p:cViewPr varScale="1">
        <p:scale>
          <a:sx n="119" d="100"/>
          <a:sy n="119" d="100"/>
        </p:scale>
        <p:origin x="-128" y="-6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10/1/14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10/1/14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10/1/14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10/1/14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10/1/14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10/1/14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hyperlink" Target="http://www.crt.state.la.us/louisiana-state-parks/historic-sites/fort-st-jean-baptiste-state-historic-site/inde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4.xml"/><Relationship Id="rId6" Type="http://schemas.openxmlformats.org/officeDocument/2006/relationships/slide" Target="slide3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6:</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French Louisiana</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 </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28600" y="1371600"/>
            <a:ext cx="6324600" cy="4952999"/>
          </a:xfrm>
        </p:spPr>
        <p:txBody>
          <a:bodyPr>
            <a:normAutofit fontScale="92500" lnSpcReduction="20000"/>
          </a:bodyPr>
          <a:lstStyle/>
          <a:p>
            <a:pPr>
              <a:lnSpc>
                <a:spcPct val="120000"/>
              </a:lnSpc>
            </a:pPr>
            <a:r>
              <a:rPr lang="en-US" sz="2400" dirty="0" smtClean="0"/>
              <a:t>Bienville continued to explore the Mississippi River and learned the languages of Native American tribes.</a:t>
            </a:r>
          </a:p>
          <a:p>
            <a:pPr>
              <a:lnSpc>
                <a:spcPct val="120000"/>
              </a:lnSpc>
            </a:pPr>
            <a:r>
              <a:rPr lang="en-US" sz="2400" dirty="0" smtClean="0"/>
              <a:t>When Bienville encountered an English ship, he told them the French had claimed the entire river and surrounding regions and ordered them to leave. As a result of </a:t>
            </a:r>
            <a:r>
              <a:rPr lang="en-US" sz="2400" dirty="0" err="1" smtClean="0"/>
              <a:t>Bienville’s</a:t>
            </a:r>
            <a:r>
              <a:rPr lang="en-US" sz="2400" dirty="0" smtClean="0"/>
              <a:t> successful bluff, the spot on the river where this took place is called English Turn.</a:t>
            </a:r>
          </a:p>
          <a:p>
            <a:pPr>
              <a:lnSpc>
                <a:spcPct val="120000"/>
              </a:lnSpc>
            </a:pPr>
            <a:r>
              <a:rPr lang="en-US" sz="2400" dirty="0" smtClean="0"/>
              <a:t>When Iberville returned in January of 1700, he and Bienville established Fort Mississippi 54 miles above the mouth of the river.</a:t>
            </a:r>
          </a:p>
        </p:txBody>
      </p:sp>
      <p:pic>
        <p:nvPicPr>
          <p:cNvPr id="3" name="Content Placeholder 2" descr="3581 Louisiana State Capitol statue of Bienville (RL).tif"/>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7086600" y="1219200"/>
            <a:ext cx="1841108" cy="4525963"/>
          </a:xfrm>
        </p:spPr>
      </p:pic>
      <p:sp>
        <p:nvSpPr>
          <p:cNvPr id="7" name="Slide Number Placeholder 6"/>
          <p:cNvSpPr>
            <a:spLocks noGrp="1"/>
          </p:cNvSpPr>
          <p:nvPr>
            <p:ph type="sldNum" sz="quarter" idx="12"/>
          </p:nvPr>
        </p:nvSpPr>
        <p:spPr/>
        <p:txBody>
          <a:bodyPr/>
          <a:lstStyle/>
          <a:p>
            <a:fld id="{5B75B92E-C504-4F72-91D6-D83D77D1C380}" type="slidenum">
              <a:rPr lang="en-US" smtClean="0"/>
              <a:pPr/>
              <a:t>10</a:t>
            </a:fld>
            <a:endParaRPr lang="en-US"/>
          </a:p>
        </p:txBody>
      </p:sp>
      <p:sp>
        <p:nvSpPr>
          <p:cNvPr id="5" name="Title 4"/>
          <p:cNvSpPr>
            <a:spLocks noGrp="1"/>
          </p:cNvSpPr>
          <p:nvPr>
            <p:ph type="title"/>
          </p:nvPr>
        </p:nvSpPr>
        <p:spPr/>
        <p:txBody>
          <a:bodyPr>
            <a:normAutofit/>
          </a:bodyPr>
          <a:lstStyle/>
          <a:p>
            <a:r>
              <a:rPr lang="en-US" dirty="0" smtClean="0"/>
              <a:t>Bienville’s Explorations</a:t>
            </a:r>
            <a:endParaRPr lang="en-US" dirty="0"/>
          </a:p>
        </p:txBody>
      </p:sp>
      <p:sp>
        <p:nvSpPr>
          <p:cNvPr id="6" name="TextBox 5"/>
          <p:cNvSpPr txBox="1"/>
          <p:nvPr/>
        </p:nvSpPr>
        <p:spPr>
          <a:xfrm>
            <a:off x="6477000" y="5791200"/>
            <a:ext cx="2514600" cy="646331"/>
          </a:xfrm>
          <a:prstGeom prst="rect">
            <a:avLst/>
          </a:prstGeom>
          <a:noFill/>
        </p:spPr>
        <p:txBody>
          <a:bodyPr wrap="square" rtlCol="0">
            <a:spAutoFit/>
          </a:bodyPr>
          <a:lstStyle/>
          <a:p>
            <a:pPr algn="r"/>
            <a:r>
              <a:rPr lang="en-US" dirty="0" smtClean="0"/>
              <a:t>Statue on Bienville in the state capitol</a:t>
            </a:r>
            <a:endParaRPr lang="en-US" dirty="0"/>
          </a:p>
        </p:txBody>
      </p:sp>
    </p:spTree>
    <p:extLst>
      <p:ext uri="{BB962C8B-B14F-4D97-AF65-F5344CB8AC3E}">
        <p14:creationId xmlns:p14="http://schemas.microsoft.com/office/powerpoint/2010/main" val="215028535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Move to Mobile Bay</a:t>
            </a:r>
            <a:endParaRPr lang="en-US" dirty="0"/>
          </a:p>
        </p:txBody>
      </p:sp>
      <p:sp>
        <p:nvSpPr>
          <p:cNvPr id="3" name="Content Placeholder 2"/>
          <p:cNvSpPr>
            <a:spLocks noGrp="1"/>
          </p:cNvSpPr>
          <p:nvPr>
            <p:ph idx="1"/>
          </p:nvPr>
        </p:nvSpPr>
        <p:spPr>
          <a:xfrm>
            <a:off x="457200" y="1371600"/>
            <a:ext cx="8229600" cy="4953000"/>
          </a:xfrm>
        </p:spPr>
        <p:txBody>
          <a:bodyPr>
            <a:noAutofit/>
          </a:bodyPr>
          <a:lstStyle/>
          <a:p>
            <a:pPr>
              <a:lnSpc>
                <a:spcPct val="90000"/>
              </a:lnSpc>
            </a:pPr>
            <a:r>
              <a:rPr lang="en-US" sz="2400" dirty="0" smtClean="0"/>
              <a:t>In May of 1700, Iberville left for France again and left </a:t>
            </a:r>
            <a:r>
              <a:rPr lang="en-US" sz="2400" dirty="0" err="1" smtClean="0"/>
              <a:t>Sauvole</a:t>
            </a:r>
            <a:r>
              <a:rPr lang="en-US" sz="2400" dirty="0" smtClean="0"/>
              <a:t> in charge.</a:t>
            </a:r>
          </a:p>
          <a:p>
            <a:pPr>
              <a:lnSpc>
                <a:spcPct val="90000"/>
              </a:lnSpc>
            </a:pPr>
            <a:r>
              <a:rPr lang="en-US" sz="2400" dirty="0" smtClean="0"/>
              <a:t>During the summer of 1701, </a:t>
            </a:r>
            <a:r>
              <a:rPr lang="en-US" sz="2400" dirty="0" err="1" smtClean="0"/>
              <a:t>Sauvole</a:t>
            </a:r>
            <a:r>
              <a:rPr lang="en-US" sz="2400" dirty="0" smtClean="0"/>
              <a:t> died and Bienville took command.</a:t>
            </a:r>
          </a:p>
          <a:p>
            <a:pPr>
              <a:lnSpc>
                <a:spcPct val="90000"/>
              </a:lnSpc>
            </a:pPr>
            <a:r>
              <a:rPr lang="en-US" sz="2400" dirty="0" smtClean="0"/>
              <a:t>Iberville and Bienville decided to move Fort </a:t>
            </a:r>
            <a:r>
              <a:rPr lang="en-US" sz="2400" dirty="0" err="1" smtClean="0"/>
              <a:t>Maurepas</a:t>
            </a:r>
            <a:r>
              <a:rPr lang="en-US" sz="2400" dirty="0" smtClean="0"/>
              <a:t> to a new and more favorable site since the soil around </a:t>
            </a:r>
            <a:r>
              <a:rPr lang="en-US" sz="2400" dirty="0" smtClean="0"/>
              <a:t>Fort </a:t>
            </a:r>
            <a:r>
              <a:rPr lang="en-US" sz="2400" dirty="0" err="1" smtClean="0"/>
              <a:t>Maurepas</a:t>
            </a:r>
            <a:r>
              <a:rPr lang="en-US" sz="2400" dirty="0" smtClean="0"/>
              <a:t> was too sandy to farm and flooded frequently.</a:t>
            </a:r>
          </a:p>
          <a:p>
            <a:pPr>
              <a:lnSpc>
                <a:spcPct val="90000"/>
              </a:lnSpc>
            </a:pPr>
            <a:r>
              <a:rPr lang="en-US" sz="2400" dirty="0" smtClean="0"/>
              <a:t>The new settlement, Fort Louis, was located near Mobile Bay.</a:t>
            </a:r>
          </a:p>
          <a:p>
            <a:pPr>
              <a:lnSpc>
                <a:spcPct val="90000"/>
              </a:lnSpc>
            </a:pPr>
            <a:r>
              <a:rPr lang="en-US" sz="2400" dirty="0" smtClean="0"/>
              <a:t>Iberville returned to France again in 1702, where he was drafted into military service. He contracted yellow fever and died during his service.</a:t>
            </a:r>
            <a:endParaRPr lang="en-US" sz="24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11</a:t>
            </a:fld>
            <a:endParaRPr lang="en-US"/>
          </a:p>
        </p:txBody>
      </p:sp>
    </p:spTree>
    <p:extLst>
      <p:ext uri="{BB962C8B-B14F-4D97-AF65-F5344CB8AC3E}">
        <p14:creationId xmlns:p14="http://schemas.microsoft.com/office/powerpoint/2010/main" val="171911287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Administrative Challenge</a:t>
            </a:r>
            <a:endParaRPr lang="en-US" dirty="0"/>
          </a:p>
        </p:txBody>
      </p:sp>
      <p:sp>
        <p:nvSpPr>
          <p:cNvPr id="3" name="Content Placeholder 2"/>
          <p:cNvSpPr>
            <a:spLocks noGrp="1"/>
          </p:cNvSpPr>
          <p:nvPr>
            <p:ph idx="1"/>
          </p:nvPr>
        </p:nvSpPr>
        <p:spPr>
          <a:xfrm>
            <a:off x="457200" y="1219200"/>
            <a:ext cx="8229600" cy="5029200"/>
          </a:xfrm>
        </p:spPr>
        <p:txBody>
          <a:bodyPr>
            <a:noAutofit/>
          </a:bodyPr>
          <a:lstStyle/>
          <a:p>
            <a:r>
              <a:rPr lang="en-US" sz="2600" dirty="0" smtClean="0"/>
              <a:t>Bienville was named </a:t>
            </a:r>
            <a:r>
              <a:rPr lang="en-US" sz="2600" b="1" dirty="0" smtClean="0"/>
              <a:t>commandant</a:t>
            </a:r>
            <a:r>
              <a:rPr lang="en-US" sz="2600" dirty="0" smtClean="0"/>
              <a:t> (officer in command) after his brother’s death and faced many main challenges.</a:t>
            </a:r>
          </a:p>
          <a:p>
            <a:r>
              <a:rPr lang="en-US" sz="2600" dirty="0" smtClean="0"/>
              <a:t>The French colonists were dependent on food supplies from France, but the shipments were never enough.</a:t>
            </a:r>
          </a:p>
          <a:p>
            <a:r>
              <a:rPr lang="en-US" sz="2600" dirty="0" smtClean="0"/>
              <a:t>Bienville also worked hard to maintain friendly relations with the Native Americans in the area.</a:t>
            </a:r>
          </a:p>
          <a:p>
            <a:r>
              <a:rPr lang="en-US" sz="2600" dirty="0" smtClean="0"/>
              <a:t>Bienville also had many disagreements with the </a:t>
            </a:r>
            <a:r>
              <a:rPr lang="en-US" sz="2600" b="1" dirty="0" smtClean="0"/>
              <a:t>commissary-commissioner</a:t>
            </a:r>
            <a:r>
              <a:rPr lang="en-US" sz="2600" dirty="0" smtClean="0"/>
              <a:t>, who controlled the economic affairs of the colony.</a:t>
            </a:r>
          </a:p>
          <a:p>
            <a:r>
              <a:rPr lang="en-US" sz="2600" dirty="0" smtClean="0"/>
              <a:t>Bienville remained commandant until 1713 </a:t>
            </a:r>
            <a:r>
              <a:rPr lang="en-US" sz="2600" dirty="0" smtClean="0"/>
              <a:t>when</a:t>
            </a:r>
            <a:r>
              <a:rPr lang="en-US" sz="2600" dirty="0" smtClean="0"/>
              <a:t> </a:t>
            </a:r>
            <a:r>
              <a:rPr lang="en-US" sz="2600" dirty="0" smtClean="0"/>
              <a:t>a new governor was appointed.</a:t>
            </a:r>
          </a:p>
          <a:p>
            <a:endParaRPr lang="en-US" sz="2600" dirty="0" smtClean="0"/>
          </a:p>
        </p:txBody>
      </p:sp>
      <p:sp>
        <p:nvSpPr>
          <p:cNvPr id="4" name="Slide Number Placeholder 3"/>
          <p:cNvSpPr>
            <a:spLocks noGrp="1"/>
          </p:cNvSpPr>
          <p:nvPr>
            <p:ph type="sldNum" sz="quarter" idx="12"/>
          </p:nvPr>
        </p:nvSpPr>
        <p:spPr/>
        <p:txBody>
          <a:bodyPr/>
          <a:lstStyle/>
          <a:p>
            <a:fld id="{5B75B92E-C504-4F72-91D6-D83D77D1C380}" type="slidenum">
              <a:rPr lang="en-US" smtClean="0"/>
              <a:pPr/>
              <a:t>12</a:t>
            </a:fld>
            <a:endParaRPr lang="en-US"/>
          </a:p>
        </p:txBody>
      </p:sp>
    </p:spTree>
    <p:extLst>
      <p:ext uri="{BB962C8B-B14F-4D97-AF65-F5344CB8AC3E}">
        <p14:creationId xmlns:p14="http://schemas.microsoft.com/office/powerpoint/2010/main" val="255053966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BDE952-5D3A-4424-A646-FA56798139B7}" type="slidenum">
              <a:rPr lang="en-US" smtClean="0"/>
              <a:pPr/>
              <a:t>13</a:t>
            </a:fld>
            <a:endParaRPr lang="en-US" dirty="0"/>
          </a:p>
        </p:txBody>
      </p:sp>
      <p:sp>
        <p:nvSpPr>
          <p:cNvPr id="5" name="Title 4"/>
          <p:cNvSpPr>
            <a:spLocks noGrp="1"/>
          </p:cNvSpPr>
          <p:nvPr>
            <p:ph type="title"/>
          </p:nvPr>
        </p:nvSpPr>
        <p:spPr>
          <a:xfrm>
            <a:off x="76200" y="1524000"/>
            <a:ext cx="3429000" cy="2286000"/>
          </a:xfrm>
        </p:spPr>
        <p:txBody>
          <a:bodyPr>
            <a:normAutofit/>
          </a:bodyPr>
          <a:lstStyle/>
          <a:p>
            <a:r>
              <a:rPr lang="en-US" sz="3600" dirty="0" smtClean="0">
                <a:solidFill>
                  <a:schemeClr val="bg1"/>
                </a:solidFill>
              </a:rPr>
              <a:t>Explorations</a:t>
            </a:r>
            <a:endParaRPr lang="en-US" sz="3600" dirty="0">
              <a:solidFill>
                <a:schemeClr val="bg1"/>
              </a:solidFill>
            </a:endParaRPr>
          </a:p>
        </p:txBody>
      </p:sp>
      <p:pic>
        <p:nvPicPr>
          <p:cNvPr id="8" name="Content Placeholder 7" descr="M24_LA05.tif"/>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3733799" y="457200"/>
            <a:ext cx="5244127" cy="5181600"/>
          </a:xfrm>
        </p:spPr>
      </p:pic>
    </p:spTree>
    <p:extLst>
      <p:ext uri="{BB962C8B-B14F-4D97-AF65-F5344CB8AC3E}">
        <p14:creationId xmlns:p14="http://schemas.microsoft.com/office/powerpoint/2010/main" val="403018814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a:t>
            </a:r>
            <a:r>
              <a:rPr lang="en-US" dirty="0" smtClean="0"/>
              <a:t> Governing From Afar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 What were the different methods the French used to govern Louisiana?</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Section 2: Governing From Afar</a:t>
            </a:r>
          </a:p>
        </p:txBody>
      </p:sp>
      <p:sp>
        <p:nvSpPr>
          <p:cNvPr id="3" name="Content Placeholder 2"/>
          <p:cNvSpPr>
            <a:spLocks noGrp="1"/>
          </p:cNvSpPr>
          <p:nvPr>
            <p:ph idx="1"/>
          </p:nvPr>
        </p:nvSpPr>
        <p:spPr>
          <a:xfrm>
            <a:off x="457200" y="1066800"/>
            <a:ext cx="8229600" cy="4800600"/>
          </a:xfrm>
        </p:spPr>
        <p:txBody>
          <a:bodyPr>
            <a:normAutofit/>
          </a:bodyPr>
          <a:lstStyle/>
          <a:p>
            <a:r>
              <a:rPr lang="en-US" dirty="0" smtClean="0"/>
              <a:t>What terms do I need to know? </a:t>
            </a:r>
          </a:p>
          <a:p>
            <a:pPr lvl="1"/>
            <a:r>
              <a:rPr lang="en-US" dirty="0" smtClean="0"/>
              <a:t>proprietorship</a:t>
            </a:r>
          </a:p>
          <a:p>
            <a:pPr lvl="1"/>
            <a:r>
              <a:rPr lang="en-US" dirty="0" smtClean="0"/>
              <a:t>indigo</a:t>
            </a:r>
          </a:p>
          <a:p>
            <a:pPr lvl="1"/>
            <a:r>
              <a:rPr lang="en-US" dirty="0" smtClean="0"/>
              <a:t>calumet</a:t>
            </a:r>
          </a:p>
          <a:p>
            <a:pPr lvl="1"/>
            <a:r>
              <a:rPr lang="en-US" dirty="0" smtClean="0"/>
              <a:t>joint-stock company</a:t>
            </a:r>
          </a:p>
          <a:p>
            <a:pPr lvl="1"/>
            <a:r>
              <a:rPr lang="en-US" dirty="0" smtClean="0"/>
              <a:t>Mississippi Bubble</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Even though Louisiana was not a source of riches, the French hoped the colony would contribute to national wealth.</a:t>
            </a:r>
          </a:p>
          <a:p>
            <a:r>
              <a:rPr lang="en-US" dirty="0" smtClean="0"/>
              <a:t>Under mercantilism, Louisiana sent a steady amount of raw materials, including timber and animal pelts back to France.</a:t>
            </a:r>
          </a:p>
          <a:p>
            <a:r>
              <a:rPr lang="en-US" dirty="0" smtClean="0"/>
              <a:t>Despite these exports, Louisiana was still not making a profit so it was time for France to try something different.</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Proprietorship</a:t>
            </a:r>
            <a:endParaRPr lang="en-US" dirty="0"/>
          </a:p>
        </p:txBody>
      </p:sp>
      <p:sp>
        <p:nvSpPr>
          <p:cNvPr id="6" name="Content Placeholder 5"/>
          <p:cNvSpPr>
            <a:spLocks noGrp="1"/>
          </p:cNvSpPr>
          <p:nvPr>
            <p:ph idx="1"/>
          </p:nvPr>
        </p:nvSpPr>
        <p:spPr>
          <a:xfrm>
            <a:off x="457200" y="1371600"/>
            <a:ext cx="8229600" cy="4754563"/>
          </a:xfrm>
        </p:spPr>
        <p:txBody>
          <a:bodyPr>
            <a:noAutofit/>
          </a:bodyPr>
          <a:lstStyle/>
          <a:p>
            <a:pPr marL="762000" indent="-762000">
              <a:lnSpc>
                <a:spcPct val="90000"/>
              </a:lnSpc>
            </a:pPr>
            <a:r>
              <a:rPr lang="en-US" sz="2400" dirty="0" smtClean="0">
                <a:solidFill>
                  <a:srgbClr val="080808"/>
                </a:solidFill>
              </a:rPr>
              <a:t>Louisiana became a financial burden on France, but they wanted to keep it so that the Spanish and English could not lay claim to it. </a:t>
            </a:r>
          </a:p>
          <a:p>
            <a:pPr marL="762000" indent="-762000">
              <a:lnSpc>
                <a:spcPct val="90000"/>
              </a:lnSpc>
            </a:pPr>
            <a:r>
              <a:rPr lang="en-US" sz="2400" dirty="0" smtClean="0">
                <a:solidFill>
                  <a:srgbClr val="080808"/>
                </a:solidFill>
              </a:rPr>
              <a:t>King Louis XIV settled on the idea of a </a:t>
            </a:r>
            <a:r>
              <a:rPr lang="en-US" sz="2400" b="1" dirty="0" smtClean="0">
                <a:solidFill>
                  <a:srgbClr val="080808"/>
                </a:solidFill>
              </a:rPr>
              <a:t>proprietorship</a:t>
            </a:r>
            <a:r>
              <a:rPr lang="en-US" sz="2400" dirty="0" smtClean="0">
                <a:solidFill>
                  <a:srgbClr val="080808"/>
                </a:solidFill>
              </a:rPr>
              <a:t>. </a:t>
            </a:r>
          </a:p>
          <a:p>
            <a:pPr marL="762000" indent="-762000">
              <a:lnSpc>
                <a:spcPct val="90000"/>
              </a:lnSpc>
            </a:pPr>
            <a:r>
              <a:rPr lang="en-US" sz="2400" dirty="0" smtClean="0">
                <a:solidFill>
                  <a:srgbClr val="080808"/>
                </a:solidFill>
              </a:rPr>
              <a:t>The proprietor was given economic control and a portion of the profits in exchange for sending settlers and upholding French law. </a:t>
            </a:r>
          </a:p>
          <a:p>
            <a:pPr marL="762000" indent="-762000">
              <a:lnSpc>
                <a:spcPct val="90000"/>
              </a:lnSpc>
            </a:pPr>
            <a:r>
              <a:rPr lang="en-US" sz="2400" dirty="0" smtClean="0">
                <a:solidFill>
                  <a:srgbClr val="080808"/>
                </a:solidFill>
              </a:rPr>
              <a:t>The first proprietor was Antoine </a:t>
            </a:r>
            <a:r>
              <a:rPr lang="en-US" sz="2400" dirty="0" err="1" smtClean="0">
                <a:solidFill>
                  <a:srgbClr val="080808"/>
                </a:solidFill>
              </a:rPr>
              <a:t>Crozat</a:t>
            </a:r>
            <a:r>
              <a:rPr lang="en-US" sz="2400" dirty="0" smtClean="0">
                <a:solidFill>
                  <a:srgbClr val="080808"/>
                </a:solidFill>
              </a:rPr>
              <a:t> who appointed </a:t>
            </a:r>
            <a:r>
              <a:rPr lang="en-US" sz="2400" dirty="0" err="1" smtClean="0">
                <a:solidFill>
                  <a:srgbClr val="080808"/>
                </a:solidFill>
              </a:rPr>
              <a:t>Antione</a:t>
            </a:r>
            <a:r>
              <a:rPr lang="en-US" sz="2400" dirty="0" smtClean="0">
                <a:solidFill>
                  <a:srgbClr val="080808"/>
                </a:solidFill>
              </a:rPr>
              <a:t> de la </a:t>
            </a:r>
            <a:r>
              <a:rPr lang="en-US" sz="2400" dirty="0" err="1" smtClean="0">
                <a:solidFill>
                  <a:srgbClr val="080808"/>
                </a:solidFill>
              </a:rPr>
              <a:t>Mothe</a:t>
            </a:r>
            <a:r>
              <a:rPr lang="en-US" sz="2400" dirty="0" smtClean="0">
                <a:solidFill>
                  <a:srgbClr val="080808"/>
                </a:solidFill>
              </a:rPr>
              <a:t>, </a:t>
            </a:r>
            <a:r>
              <a:rPr lang="en-US" sz="2400" dirty="0" err="1" smtClean="0">
                <a:solidFill>
                  <a:srgbClr val="080808"/>
                </a:solidFill>
              </a:rPr>
              <a:t>Sieur</a:t>
            </a:r>
            <a:r>
              <a:rPr lang="en-US" sz="2400" dirty="0" smtClean="0">
                <a:solidFill>
                  <a:srgbClr val="080808"/>
                </a:solidFill>
              </a:rPr>
              <a:t> de Cadillac, colonial governor.</a:t>
            </a:r>
          </a:p>
          <a:p>
            <a:pPr marL="762000" indent="-762000">
              <a:lnSpc>
                <a:spcPct val="90000"/>
              </a:lnSpc>
            </a:pPr>
            <a:r>
              <a:rPr lang="en-US" sz="2400" dirty="0" smtClean="0">
                <a:solidFill>
                  <a:srgbClr val="080808"/>
                </a:solidFill>
              </a:rPr>
              <a:t>Authority was transferred from Bienville to Cadillac in 1713. Cadillac sought to expand the territory north and west rather than east. </a:t>
            </a:r>
          </a:p>
          <a:p>
            <a:pPr marL="762000" indent="-762000">
              <a:lnSpc>
                <a:spcPct val="90000"/>
              </a:lnSpc>
            </a:pPr>
            <a:endParaRPr lang="en-US" sz="2400" dirty="0" smtClean="0"/>
          </a:p>
          <a:p>
            <a:endParaRPr lang="en-US" sz="2400" dirty="0" smtClean="0"/>
          </a:p>
          <a:p>
            <a:endParaRPr lang="en-US" sz="2400" dirty="0" smtClean="0"/>
          </a:p>
          <a:p>
            <a:endParaRPr lang="en-US" sz="2400" dirty="0" smtClean="0"/>
          </a:p>
          <a:p>
            <a:endParaRPr lang="en-US" sz="24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17</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 Denis and the Founding of Natchitoches</a:t>
            </a:r>
            <a:endParaRPr lang="en-US" dirty="0"/>
          </a:p>
        </p:txBody>
      </p:sp>
      <p:sp>
        <p:nvSpPr>
          <p:cNvPr id="3" name="Content Placeholder 2"/>
          <p:cNvSpPr>
            <a:spLocks noGrp="1"/>
          </p:cNvSpPr>
          <p:nvPr>
            <p:ph idx="1"/>
          </p:nvPr>
        </p:nvSpPr>
        <p:spPr>
          <a:xfrm>
            <a:off x="457200" y="1447800"/>
            <a:ext cx="8229600" cy="5029200"/>
          </a:xfrm>
        </p:spPr>
        <p:txBody>
          <a:bodyPr>
            <a:noAutofit/>
          </a:bodyPr>
          <a:lstStyle/>
          <a:p>
            <a:r>
              <a:rPr lang="en-US" sz="2800" dirty="0"/>
              <a:t>I</a:t>
            </a:r>
            <a:r>
              <a:rPr lang="en-US" sz="2800" dirty="0" smtClean="0"/>
              <a:t>n 1714, Louis </a:t>
            </a:r>
            <a:r>
              <a:rPr lang="en-US" sz="2800" dirty="0" err="1" smtClean="0"/>
              <a:t>Juchereau</a:t>
            </a:r>
            <a:r>
              <a:rPr lang="en-US" sz="2800" dirty="0" smtClean="0"/>
              <a:t> de St. Denis established an outpost on the Red River which eventually became the city of Natchitoches. </a:t>
            </a:r>
          </a:p>
          <a:p>
            <a:r>
              <a:rPr lang="en-US" sz="2800" dirty="0" smtClean="0"/>
              <a:t>It was illegal for French settlers to trade with the Spanish, but the lack of supplies to the city made it necessary. </a:t>
            </a:r>
          </a:p>
          <a:p>
            <a:r>
              <a:rPr lang="en-US" sz="2800" dirty="0" smtClean="0"/>
              <a:t>The Spanish traded cattle, horses and silver while the French traded guns, knives, and medicine. </a:t>
            </a:r>
            <a:endParaRPr lang="en-US" sz="2800" dirty="0"/>
          </a:p>
          <a:p>
            <a:r>
              <a:rPr lang="en-US" sz="2800" dirty="0" smtClean="0"/>
              <a:t>This kind of illegal trade was commonplace in remote outposts, but grew to cities like Biloxi, Mobile, and eventually New </a:t>
            </a:r>
            <a:r>
              <a:rPr lang="en-US" sz="2800" dirty="0"/>
              <a:t>O</a:t>
            </a:r>
            <a:r>
              <a:rPr lang="en-US" sz="2800" dirty="0" smtClean="0"/>
              <a:t>rleans. </a:t>
            </a:r>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18</a:t>
            </a:fld>
            <a:endParaRPr lang="en-US"/>
          </a:p>
        </p:txBody>
      </p:sp>
    </p:spTree>
    <p:extLst>
      <p:ext uri="{BB962C8B-B14F-4D97-AF65-F5344CB8AC3E}">
        <p14:creationId xmlns:p14="http://schemas.microsoft.com/office/powerpoint/2010/main" val="129019105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r>
              <a:rPr lang="en-US" sz="2400" dirty="0" smtClean="0">
                <a:solidFill>
                  <a:srgbClr val="FFFFFF"/>
                </a:solidFill>
              </a:rPr>
              <a:t>Reconstruction of Fort St. John Baptiste – Natchitoches </a:t>
            </a:r>
            <a:endParaRPr lang="en-US" sz="2400" dirty="0">
              <a:solidFill>
                <a:srgbClr val="FFFFFF"/>
              </a:solidFill>
            </a:endParaRPr>
          </a:p>
        </p:txBody>
      </p:sp>
      <p:pic>
        <p:nvPicPr>
          <p:cNvPr id="5" name="Content Placeholder 4" descr="2830 Natchitoches Fort St. Jean Baptiste panorama (RL).tif"/>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41535" y="990600"/>
            <a:ext cx="9006085" cy="4953000"/>
          </a:xfrm>
        </p:spPr>
      </p:pic>
      <p:sp>
        <p:nvSpPr>
          <p:cNvPr id="4" name="Slide Number Placeholder 3"/>
          <p:cNvSpPr>
            <a:spLocks noGrp="1"/>
          </p:cNvSpPr>
          <p:nvPr>
            <p:ph type="sldNum" sz="quarter" idx="12"/>
          </p:nvPr>
        </p:nvSpPr>
        <p:spPr/>
        <p:txBody>
          <a:bodyPr/>
          <a:lstStyle/>
          <a:p>
            <a:fld id="{5B75B92E-C504-4F72-91D6-D83D77D1C380}" type="slidenum">
              <a:rPr lang="en-US" smtClean="0"/>
              <a:pPr/>
              <a:t>19</a:t>
            </a:fld>
            <a:endParaRPr lang="en-US"/>
          </a:p>
        </p:txBody>
      </p:sp>
      <p:sp>
        <p:nvSpPr>
          <p:cNvPr id="6" name="TextBox 5"/>
          <p:cNvSpPr txBox="1"/>
          <p:nvPr/>
        </p:nvSpPr>
        <p:spPr>
          <a:xfrm>
            <a:off x="4648200" y="6019800"/>
            <a:ext cx="4381353" cy="369332"/>
          </a:xfrm>
          <a:prstGeom prst="rect">
            <a:avLst/>
          </a:prstGeom>
          <a:noFill/>
        </p:spPr>
        <p:txBody>
          <a:bodyPr wrap="none" rtlCol="0">
            <a:spAutoFit/>
          </a:bodyPr>
          <a:lstStyle/>
          <a:p>
            <a:r>
              <a:rPr lang="en-US" dirty="0" smtClean="0">
                <a:hlinkClick r:id="rId3"/>
              </a:rPr>
              <a:t>Fort St. John Baptiste State Historic Site</a:t>
            </a:r>
            <a:endParaRPr lang="en-US" dirty="0"/>
          </a:p>
        </p:txBody>
      </p:sp>
    </p:spTree>
    <p:extLst>
      <p:ext uri="{BB962C8B-B14F-4D97-AF65-F5344CB8AC3E}">
        <p14:creationId xmlns:p14="http://schemas.microsoft.com/office/powerpoint/2010/main" val="35305787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00400" y="3886200"/>
            <a:ext cx="5943600" cy="10668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3352800" y="3886200"/>
            <a:ext cx="5791200" cy="1015663"/>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4" action="ppaction://hlinksldjump"/>
              </a:rPr>
              <a:t>Explorations and Early Settlements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Governing From Afar</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6" action="ppaction://hlinksldjump"/>
              </a:rPr>
              <a:t>The Founding Generation</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Colony</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sz="2900" dirty="0" smtClean="0"/>
              <a:t>Cadillac was the first to promote the cultivation of tobacco and </a:t>
            </a:r>
            <a:r>
              <a:rPr lang="en-US" sz="2900" b="1" dirty="0" smtClean="0"/>
              <a:t>indigo</a:t>
            </a:r>
            <a:r>
              <a:rPr lang="en-US" sz="2900" dirty="0" smtClean="0"/>
              <a:t>, a plant used to make a blue dye.</a:t>
            </a:r>
          </a:p>
          <a:p>
            <a:r>
              <a:rPr lang="en-US" sz="2900" dirty="0" smtClean="0"/>
              <a:t>He also encouraged colonists to begin small farms to increase the amount of food.</a:t>
            </a:r>
          </a:p>
          <a:p>
            <a:r>
              <a:rPr lang="en-US" sz="2900" dirty="0" smtClean="0"/>
              <a:t>Cadillac had many disagreements with his business manager and Bienville.</a:t>
            </a:r>
          </a:p>
          <a:p>
            <a:r>
              <a:rPr lang="en-US" sz="2900" dirty="0" smtClean="0"/>
              <a:t>By refusing to smoke the </a:t>
            </a:r>
            <a:r>
              <a:rPr lang="en-US" sz="2900" b="1" dirty="0" smtClean="0"/>
              <a:t>calumet</a:t>
            </a:r>
            <a:r>
              <a:rPr lang="en-US" sz="2900" dirty="0" smtClean="0"/>
              <a:t> (a ceremonial pipe), Cadillac offended the local Indians, which could have led to war.</a:t>
            </a:r>
          </a:p>
          <a:p>
            <a:r>
              <a:rPr lang="en-US" sz="2900" dirty="0" err="1" smtClean="0"/>
              <a:t>Crozat</a:t>
            </a:r>
            <a:r>
              <a:rPr lang="en-US" sz="2900" dirty="0" smtClean="0"/>
              <a:t> recalled Cadillac to France, and eventually surrendered the colony back to the crown in 1717.</a:t>
            </a:r>
          </a:p>
          <a:p>
            <a:endParaRPr lang="en-US" sz="29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20</a:t>
            </a:fld>
            <a:endParaRPr lang="en-US"/>
          </a:p>
        </p:txBody>
      </p:sp>
    </p:spTree>
    <p:extLst>
      <p:ext uri="{BB962C8B-B14F-4D97-AF65-F5344CB8AC3E}">
        <p14:creationId xmlns:p14="http://schemas.microsoft.com/office/powerpoint/2010/main" val="421835148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Company Era</a:t>
            </a:r>
            <a:endParaRPr lang="en-US" dirty="0"/>
          </a:p>
        </p:txBody>
      </p:sp>
      <p:sp>
        <p:nvSpPr>
          <p:cNvPr id="3" name="Content Placeholder 2"/>
          <p:cNvSpPr>
            <a:spLocks noGrp="1"/>
          </p:cNvSpPr>
          <p:nvPr>
            <p:ph idx="1"/>
          </p:nvPr>
        </p:nvSpPr>
        <p:spPr/>
        <p:txBody>
          <a:bodyPr>
            <a:normAutofit lnSpcReduction="10000"/>
          </a:bodyPr>
          <a:lstStyle/>
          <a:p>
            <a:r>
              <a:rPr lang="en-US" dirty="0" err="1" smtClean="0"/>
              <a:t>Crozat’s</a:t>
            </a:r>
            <a:r>
              <a:rPr lang="en-US" dirty="0" smtClean="0"/>
              <a:t> financial losses in Louisiana made it difficult for the crown to find a new proprietor. </a:t>
            </a:r>
          </a:p>
          <a:p>
            <a:r>
              <a:rPr lang="en-US" dirty="0" smtClean="0"/>
              <a:t>The king and financier, John Law, named Louisiana a </a:t>
            </a:r>
            <a:r>
              <a:rPr lang="en-US" b="1" dirty="0" smtClean="0"/>
              <a:t>joint-stock company</a:t>
            </a:r>
            <a:r>
              <a:rPr lang="en-US" dirty="0" smtClean="0"/>
              <a:t>,</a:t>
            </a:r>
            <a:r>
              <a:rPr lang="en-US" b="1" dirty="0" smtClean="0"/>
              <a:t> </a:t>
            </a:r>
            <a:r>
              <a:rPr lang="en-US" dirty="0" smtClean="0"/>
              <a:t>which allowed people to invest in the colony through stocks. </a:t>
            </a:r>
          </a:p>
          <a:p>
            <a:r>
              <a:rPr lang="en-US" dirty="0" smtClean="0"/>
              <a:t>Law created the Company of the West to take charge of Louisiana.</a:t>
            </a:r>
          </a:p>
          <a:p>
            <a:r>
              <a:rPr lang="en-US" dirty="0"/>
              <a:t>I</a:t>
            </a:r>
            <a:r>
              <a:rPr lang="en-US" dirty="0" smtClean="0"/>
              <a:t>n 1718, the Company of the Indies took over Louisiana.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21</a:t>
            </a:fld>
            <a:endParaRPr lang="en-US"/>
          </a:p>
        </p:txBody>
      </p:sp>
    </p:spTree>
    <p:extLst>
      <p:ext uri="{BB962C8B-B14F-4D97-AF65-F5344CB8AC3E}">
        <p14:creationId xmlns:p14="http://schemas.microsoft.com/office/powerpoint/2010/main" val="23440036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Bursting Bubble</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pPr>
              <a:lnSpc>
                <a:spcPct val="90000"/>
              </a:lnSpc>
            </a:pPr>
            <a:r>
              <a:rPr lang="en-US" sz="2400" dirty="0" smtClean="0"/>
              <a:t>Law wanted to use the money generated by stocks to develop Louisiana. </a:t>
            </a:r>
          </a:p>
          <a:p>
            <a:pPr>
              <a:lnSpc>
                <a:spcPct val="90000"/>
              </a:lnSpc>
            </a:pPr>
            <a:r>
              <a:rPr lang="en-US" sz="2400" dirty="0" smtClean="0"/>
              <a:t>In the early years of the Company of the Indies, shares were very profitable and the number of investors grew. </a:t>
            </a:r>
          </a:p>
          <a:p>
            <a:pPr>
              <a:lnSpc>
                <a:spcPct val="90000"/>
              </a:lnSpc>
            </a:pPr>
            <a:r>
              <a:rPr lang="en-US" sz="2400" dirty="0" smtClean="0"/>
              <a:t>The company’s rise in value and investors was nicknamed the </a:t>
            </a:r>
            <a:r>
              <a:rPr lang="en-US" sz="2400" b="1" dirty="0" smtClean="0"/>
              <a:t>Mississippi Bubble</a:t>
            </a:r>
            <a:r>
              <a:rPr lang="en-US" sz="2400" dirty="0" smtClean="0"/>
              <a:t>. </a:t>
            </a:r>
          </a:p>
          <a:p>
            <a:pPr>
              <a:lnSpc>
                <a:spcPct val="90000"/>
              </a:lnSpc>
            </a:pPr>
            <a:r>
              <a:rPr lang="en-US" sz="2400" dirty="0" smtClean="0"/>
              <a:t>As expenses grew, it became difficult to keep stocks profitable. </a:t>
            </a:r>
            <a:r>
              <a:rPr lang="en-US" sz="2400" dirty="0"/>
              <a:t>I</a:t>
            </a:r>
            <a:r>
              <a:rPr lang="en-US" sz="2400" dirty="0" smtClean="0"/>
              <a:t>n 1720, there was difficulty paying back initial investments.</a:t>
            </a:r>
            <a:endParaRPr lang="en-US" sz="2400" dirty="0"/>
          </a:p>
          <a:p>
            <a:pPr>
              <a:lnSpc>
                <a:spcPct val="90000"/>
              </a:lnSpc>
            </a:pPr>
            <a:r>
              <a:rPr lang="en-US" sz="2400" dirty="0" smtClean="0"/>
              <a:t>Stockholders demanded their money in cash, and Law confessed he could not pay them back. </a:t>
            </a:r>
          </a:p>
          <a:p>
            <a:pPr>
              <a:lnSpc>
                <a:spcPct val="90000"/>
              </a:lnSpc>
            </a:pPr>
            <a:r>
              <a:rPr lang="en-US" sz="2400" dirty="0" smtClean="0"/>
              <a:t>Stock prices fell rapidly and many lost their fortunes, including Law. </a:t>
            </a:r>
          </a:p>
          <a:p>
            <a:endParaRPr lang="en-US" sz="24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22</a:t>
            </a:fld>
            <a:endParaRPr lang="en-US"/>
          </a:p>
        </p:txBody>
      </p:sp>
    </p:spTree>
    <p:extLst>
      <p:ext uri="{BB962C8B-B14F-4D97-AF65-F5344CB8AC3E}">
        <p14:creationId xmlns:p14="http://schemas.microsoft.com/office/powerpoint/2010/main" val="20024301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5B92E-C504-4F72-91D6-D83D77D1C380}" type="slidenum">
              <a:rPr lang="en-US" smtClean="0"/>
              <a:pPr/>
              <a:t>23</a:t>
            </a:fld>
            <a:endParaRPr lang="en-US"/>
          </a:p>
        </p:txBody>
      </p:sp>
      <p:pic>
        <p:nvPicPr>
          <p:cNvPr id="5" name="Content Placeholder 5" descr="Mississippi Company Share Price Graph.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2614" r="-322" b="-8741"/>
          <a:stretch/>
        </p:blipFill>
        <p:spPr>
          <a:xfrm>
            <a:off x="457200" y="76200"/>
            <a:ext cx="8236369" cy="6553200"/>
          </a:xfrm>
        </p:spPr>
      </p:pic>
    </p:spTree>
    <p:extLst>
      <p:ext uri="{BB962C8B-B14F-4D97-AF65-F5344CB8AC3E}">
        <p14:creationId xmlns:p14="http://schemas.microsoft.com/office/powerpoint/2010/main" val="86558028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Founding of New Orleans</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2800" dirty="0" smtClean="0"/>
              <a:t>After Law fled France, the Company of the Indies was reorganized and remained in control of Louisiana throughout the 1720s. </a:t>
            </a:r>
          </a:p>
          <a:p>
            <a:r>
              <a:rPr lang="en-US" sz="2800" dirty="0" smtClean="0"/>
              <a:t>In 1718, Bienville was finally allowed to build a city on the banks of the Mississippi River. He named it New Orleans in honor of the Duke of Orleans.</a:t>
            </a:r>
          </a:p>
          <a:p>
            <a:r>
              <a:rPr lang="en-US" sz="2800" dirty="0" smtClean="0"/>
              <a:t>The first years were difficult. A hurricane in 1723 destroyed the city’s crops and most of the buildings. </a:t>
            </a:r>
          </a:p>
          <a:p>
            <a:r>
              <a:rPr lang="en-US" sz="2800" dirty="0" smtClean="0"/>
              <a:t>Bienville was recalled to France on accusations of mismanagement and spent the next seven years defending himself. </a:t>
            </a:r>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24</a:t>
            </a:fld>
            <a:endParaRPr lang="en-US"/>
          </a:p>
        </p:txBody>
      </p:sp>
    </p:spTree>
    <p:extLst>
      <p:ext uri="{BB962C8B-B14F-4D97-AF65-F5344CB8AC3E}">
        <p14:creationId xmlns:p14="http://schemas.microsoft.com/office/powerpoint/2010/main" val="213858011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Expansion</a:t>
            </a:r>
            <a:endParaRPr lang="en-US" dirty="0"/>
          </a:p>
        </p:txBody>
      </p:sp>
      <p:sp>
        <p:nvSpPr>
          <p:cNvPr id="3" name="Content Placeholder 2"/>
          <p:cNvSpPr>
            <a:spLocks noGrp="1"/>
          </p:cNvSpPr>
          <p:nvPr>
            <p:ph idx="1"/>
          </p:nvPr>
        </p:nvSpPr>
        <p:spPr/>
        <p:txBody>
          <a:bodyPr>
            <a:noAutofit/>
          </a:bodyPr>
          <a:lstStyle/>
          <a:p>
            <a:r>
              <a:rPr lang="en-US" sz="2400" dirty="0" smtClean="0"/>
              <a:t>In 1722, Baton Rouge was established. </a:t>
            </a:r>
          </a:p>
          <a:p>
            <a:r>
              <a:rPr lang="en-US" sz="2400" dirty="0" smtClean="0"/>
              <a:t>An outpost that would eventually become Alexandria was founded in 1723.</a:t>
            </a:r>
          </a:p>
          <a:p>
            <a:r>
              <a:rPr lang="en-US" sz="2400" dirty="0" smtClean="0"/>
              <a:t>As expansion continued, tensions with the Native Americans grew. </a:t>
            </a:r>
          </a:p>
          <a:p>
            <a:r>
              <a:rPr lang="en-US" sz="2400" dirty="0" smtClean="0"/>
              <a:t>The French tried to order the Natchez off of their land, which resulted in an uprising in 1729. </a:t>
            </a:r>
          </a:p>
          <a:p>
            <a:r>
              <a:rPr lang="en-US" sz="2400" dirty="0" smtClean="0"/>
              <a:t>The Natchez attacked the colonists. For the next two years, French soldiers fought the Natchez and eventually defeated them. </a:t>
            </a:r>
          </a:p>
          <a:p>
            <a:r>
              <a:rPr lang="en-US" sz="2400" dirty="0" smtClean="0"/>
              <a:t>Colonists feared for their safety and many returned to New Orleans. </a:t>
            </a:r>
          </a:p>
          <a:p>
            <a:r>
              <a:rPr lang="en-US" sz="2400" dirty="0" smtClean="0"/>
              <a:t>In 1731, the Company of the Indies returned Louisiana to the King of France. </a:t>
            </a:r>
            <a:endParaRPr lang="en-US" sz="24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25</a:t>
            </a:fld>
            <a:endParaRPr lang="en-US"/>
          </a:p>
        </p:txBody>
      </p:sp>
    </p:spTree>
    <p:extLst>
      <p:ext uri="{BB962C8B-B14F-4D97-AF65-F5344CB8AC3E}">
        <p14:creationId xmlns:p14="http://schemas.microsoft.com/office/powerpoint/2010/main" val="254801567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Final Years of French Colonial Rule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Louis XVI was crowned in 1722 at age twelve. </a:t>
            </a:r>
          </a:p>
          <a:p>
            <a:r>
              <a:rPr lang="en-US" sz="2800" dirty="0" smtClean="0"/>
              <a:t>His advisors continued to help him rule France and in 1723, they asked Bienville to return to Louisiana as its governor. </a:t>
            </a:r>
          </a:p>
          <a:p>
            <a:r>
              <a:rPr lang="en-US" sz="2800" dirty="0" smtClean="0"/>
              <a:t>War began after the Natchez uprising and ruined the colony’s economy.</a:t>
            </a:r>
          </a:p>
          <a:p>
            <a:r>
              <a:rPr lang="en-US" sz="2800" dirty="0" smtClean="0"/>
              <a:t>Alliances between the French and Native Americans, specifically the Choctaw, had been badly damaged and they believed Bienville could resolve them due to his knowledge of the colony and their language. </a:t>
            </a:r>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26</a:t>
            </a:fld>
            <a:endParaRPr lang="en-US"/>
          </a:p>
        </p:txBody>
      </p:sp>
    </p:spTree>
    <p:extLst>
      <p:ext uri="{BB962C8B-B14F-4D97-AF65-F5344CB8AC3E}">
        <p14:creationId xmlns:p14="http://schemas.microsoft.com/office/powerpoint/2010/main" val="147257774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with the Chickasaw</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sz="2800" dirty="0" smtClean="0"/>
              <a:t>The Choctaw were old rivals of the Chickasaw, who were allied with the English. </a:t>
            </a:r>
          </a:p>
          <a:p>
            <a:r>
              <a:rPr lang="en-US" sz="2800" dirty="0" smtClean="0"/>
              <a:t>The French believed that if the two tribes became allies, they would side with the English.</a:t>
            </a:r>
          </a:p>
          <a:p>
            <a:r>
              <a:rPr lang="en-US" sz="2800" dirty="0" smtClean="0"/>
              <a:t>Bienville began a military campaign against the Chickasaw. He paid the Choctaw to fight against them.</a:t>
            </a:r>
          </a:p>
          <a:p>
            <a:r>
              <a:rPr lang="en-US" sz="2800" dirty="0" smtClean="0"/>
              <a:t>The English gave weapons and supplies to the Chickasaw. </a:t>
            </a:r>
          </a:p>
          <a:p>
            <a:r>
              <a:rPr lang="en-US" sz="2800" dirty="0" smtClean="0"/>
              <a:t>The military campaign was unsuccessful and in 1740 they signed a peace treaty with no clear winner. </a:t>
            </a:r>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27</a:t>
            </a:fld>
            <a:endParaRPr lang="en-US"/>
          </a:p>
        </p:txBody>
      </p:sp>
    </p:spTree>
    <p:extLst>
      <p:ext uri="{BB962C8B-B14F-4D97-AF65-F5344CB8AC3E}">
        <p14:creationId xmlns:p14="http://schemas.microsoft.com/office/powerpoint/2010/main" val="36294353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Bienville’s Final Departure</a:t>
            </a:r>
            <a:endParaRPr lang="en-US" dirty="0"/>
          </a:p>
        </p:txBody>
      </p:sp>
      <p:sp>
        <p:nvSpPr>
          <p:cNvPr id="3" name="Content Placeholder 2"/>
          <p:cNvSpPr>
            <a:spLocks noGrp="1"/>
          </p:cNvSpPr>
          <p:nvPr>
            <p:ph idx="1"/>
          </p:nvPr>
        </p:nvSpPr>
        <p:spPr/>
        <p:txBody>
          <a:bodyPr/>
          <a:lstStyle/>
          <a:p>
            <a:r>
              <a:rPr lang="en-US" dirty="0" smtClean="0"/>
              <a:t>Bienville requested that he be replaced, and a new governor was appointed. </a:t>
            </a:r>
          </a:p>
          <a:p>
            <a:r>
              <a:rPr lang="en-US" dirty="0" smtClean="0"/>
              <a:t>He left for France in 1743. </a:t>
            </a:r>
          </a:p>
          <a:p>
            <a:r>
              <a:rPr lang="en-US" dirty="0" smtClean="0"/>
              <a:t>Even though Iberville led the first expeditions that resulted in settlements, Bienville is known as the Father of Louisiana since he guided the colony through its most difficult early years and founded New Orleans.</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28</a:t>
            </a:fld>
            <a:endParaRPr lang="en-US"/>
          </a:p>
        </p:txBody>
      </p:sp>
    </p:spTree>
    <p:extLst>
      <p:ext uri="{BB962C8B-B14F-4D97-AF65-F5344CB8AC3E}">
        <p14:creationId xmlns:p14="http://schemas.microsoft.com/office/powerpoint/2010/main" val="248619482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End of an Era</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a:lnSpc>
                <a:spcPct val="100000"/>
              </a:lnSpc>
            </a:pPr>
            <a:r>
              <a:rPr lang="en-US" dirty="0" smtClean="0"/>
              <a:t>In 1743, Pierre François de </a:t>
            </a:r>
            <a:r>
              <a:rPr lang="en-US" dirty="0" err="1" smtClean="0"/>
              <a:t>Rigaud</a:t>
            </a:r>
            <a:r>
              <a:rPr lang="en-US" dirty="0" smtClean="0"/>
              <a:t>, Marquis de </a:t>
            </a:r>
            <a:r>
              <a:rPr lang="en-US" dirty="0" err="1" smtClean="0"/>
              <a:t>Vaudreuil</a:t>
            </a:r>
            <a:r>
              <a:rPr lang="en-US" dirty="0" smtClean="0"/>
              <a:t>, was named governor of Louisiana. </a:t>
            </a:r>
          </a:p>
          <a:p>
            <a:pPr>
              <a:lnSpc>
                <a:spcPct val="100000"/>
              </a:lnSpc>
            </a:pPr>
            <a:r>
              <a:rPr lang="en-US" dirty="0" smtClean="0"/>
              <a:t>During his 9 year tenure, he oversaw peace with the Chickasaw and tried to bring French culture to New Orleans. </a:t>
            </a:r>
          </a:p>
          <a:p>
            <a:pPr>
              <a:lnSpc>
                <a:spcPct val="100000"/>
              </a:lnSpc>
            </a:pPr>
            <a:r>
              <a:rPr lang="en-US" dirty="0" smtClean="0"/>
              <a:t>In 1752, Louis </a:t>
            </a:r>
            <a:r>
              <a:rPr lang="en-US" dirty="0" err="1" smtClean="0"/>
              <a:t>Billouart</a:t>
            </a:r>
            <a:r>
              <a:rPr lang="en-US" dirty="0" smtClean="0"/>
              <a:t>, Chevalier de </a:t>
            </a:r>
            <a:r>
              <a:rPr lang="en-US" dirty="0" err="1" smtClean="0"/>
              <a:t>Kerlerec</a:t>
            </a:r>
            <a:r>
              <a:rPr lang="en-US" dirty="0" smtClean="0"/>
              <a:t>, was appointed governor. </a:t>
            </a:r>
          </a:p>
          <a:p>
            <a:pPr>
              <a:lnSpc>
                <a:spcPct val="100000"/>
              </a:lnSpc>
            </a:pPr>
            <a:r>
              <a:rPr lang="en-US" dirty="0" smtClean="0"/>
              <a:t>He was an experienced military leader, and tensions between France and England were growing. It was his goal to strengthen the colony’s defenses.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29</a:t>
            </a:fld>
            <a:endParaRPr lang="en-US"/>
          </a:p>
        </p:txBody>
      </p:sp>
    </p:spTree>
    <p:extLst>
      <p:ext uri="{BB962C8B-B14F-4D97-AF65-F5344CB8AC3E}">
        <p14:creationId xmlns:p14="http://schemas.microsoft.com/office/powerpoint/2010/main" val="169345184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1: Explorations and Early Settlements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What were the challenges that faced the first French settlements in Louisiana?</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an Era (continued)</a:t>
            </a:r>
            <a:endParaRPr lang="en-US" dirty="0"/>
          </a:p>
        </p:txBody>
      </p:sp>
      <p:sp>
        <p:nvSpPr>
          <p:cNvPr id="3" name="Content Placeholder 2"/>
          <p:cNvSpPr>
            <a:spLocks noGrp="1"/>
          </p:cNvSpPr>
          <p:nvPr>
            <p:ph idx="1"/>
          </p:nvPr>
        </p:nvSpPr>
        <p:spPr>
          <a:xfrm>
            <a:off x="457200" y="1219200"/>
            <a:ext cx="8229600" cy="5181600"/>
          </a:xfrm>
        </p:spPr>
        <p:txBody>
          <a:bodyPr>
            <a:normAutofit fontScale="92500" lnSpcReduction="20000"/>
          </a:bodyPr>
          <a:lstStyle/>
          <a:p>
            <a:pPr>
              <a:lnSpc>
                <a:spcPct val="100000"/>
              </a:lnSpc>
            </a:pPr>
            <a:r>
              <a:rPr lang="en-US" dirty="0" err="1" smtClean="0"/>
              <a:t>Kerlerec</a:t>
            </a:r>
            <a:r>
              <a:rPr lang="en-US" dirty="0" smtClean="0"/>
              <a:t> </a:t>
            </a:r>
            <a:r>
              <a:rPr lang="en-US" dirty="0"/>
              <a:t>had problems managing the colony and requested to be replaced, but he remained governor until Spain took over in the 1760s. </a:t>
            </a:r>
          </a:p>
          <a:p>
            <a:pPr>
              <a:lnSpc>
                <a:spcPct val="100000"/>
              </a:lnSpc>
            </a:pPr>
            <a:r>
              <a:rPr lang="en-US" dirty="0" smtClean="0"/>
              <a:t>In the last years of French control, France and England went to war. </a:t>
            </a:r>
            <a:endParaRPr lang="en-US" dirty="0"/>
          </a:p>
          <a:p>
            <a:pPr>
              <a:lnSpc>
                <a:spcPct val="100000"/>
              </a:lnSpc>
            </a:pPr>
            <a:r>
              <a:rPr lang="en-US" dirty="0" smtClean="0"/>
              <a:t>France could not provide Louisiana with adequate supplies, so the colonists resorted to trading with the Spanish and English traders. </a:t>
            </a:r>
          </a:p>
          <a:p>
            <a:pPr>
              <a:lnSpc>
                <a:spcPct val="100000"/>
              </a:lnSpc>
            </a:pPr>
            <a:r>
              <a:rPr lang="en-US" dirty="0" smtClean="0"/>
              <a:t>This created a pattern of ignoring official orders from France when needs could not be met.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30</a:t>
            </a:fld>
            <a:endParaRPr lang="en-US"/>
          </a:p>
        </p:txBody>
      </p:sp>
    </p:spTree>
    <p:extLst>
      <p:ext uri="{BB962C8B-B14F-4D97-AF65-F5344CB8AC3E}">
        <p14:creationId xmlns:p14="http://schemas.microsoft.com/office/powerpoint/2010/main" val="172539217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The Founding Generation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144963"/>
          </a:xfrm>
        </p:spPr>
        <p:txBody>
          <a:bodyPr/>
          <a:lstStyle/>
          <a:p>
            <a:r>
              <a:rPr lang="en-US" dirty="0" smtClean="0"/>
              <a:t>Essential Question:</a:t>
            </a:r>
          </a:p>
          <a:p>
            <a:pPr lvl="1"/>
            <a:r>
              <a:rPr lang="en-US" dirty="0" smtClean="0">
                <a:solidFill>
                  <a:srgbClr val="080808"/>
                </a:solidFill>
              </a:rPr>
              <a:t>Which groups of people contributed to the founding and success of the colony of Louisiana?</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31</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a:t>Section 3: The Founding Generation</a:t>
            </a:r>
          </a:p>
        </p:txBody>
      </p:sp>
      <p:sp>
        <p:nvSpPr>
          <p:cNvPr id="3" name="Content Placeholder 2"/>
          <p:cNvSpPr>
            <a:spLocks noGrp="1"/>
          </p:cNvSpPr>
          <p:nvPr>
            <p:ph idx="1"/>
          </p:nvPr>
        </p:nvSpPr>
        <p:spPr>
          <a:xfrm>
            <a:off x="457200" y="1524000"/>
            <a:ext cx="8229600" cy="4419600"/>
          </a:xfrm>
        </p:spPr>
        <p:txBody>
          <a:bodyPr>
            <a:normAutofit/>
          </a:bodyPr>
          <a:lstStyle/>
          <a:p>
            <a:r>
              <a:rPr lang="en-US" dirty="0" smtClean="0"/>
              <a:t>What terms do I need to know? </a:t>
            </a:r>
          </a:p>
          <a:p>
            <a:pPr lvl="1"/>
            <a:r>
              <a:rPr lang="en-US" dirty="0" smtClean="0"/>
              <a:t>concession</a:t>
            </a:r>
          </a:p>
          <a:p>
            <a:pPr lvl="1"/>
            <a:r>
              <a:rPr lang="en-US" dirty="0" smtClean="0"/>
              <a:t>casket girls</a:t>
            </a:r>
          </a:p>
          <a:p>
            <a:pPr lvl="1"/>
            <a:r>
              <a:rPr lang="en-US" dirty="0" smtClean="0"/>
              <a:t>Code Noir</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32</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Convincing people to settle in Louisiana was extremely difficult. </a:t>
            </a:r>
          </a:p>
          <a:p>
            <a:r>
              <a:rPr lang="en-US" dirty="0" smtClean="0"/>
              <a:t>The mortality rate was high and many people blamed Louisiana for their financial losses. </a:t>
            </a:r>
          </a:p>
          <a:p>
            <a:r>
              <a:rPr lang="en-US" dirty="0" smtClean="0"/>
              <a:t>The number of Europeans in Louisiana was very small until the 1720s. </a:t>
            </a:r>
          </a:p>
          <a:p>
            <a:r>
              <a:rPr lang="en-US" dirty="0" smtClean="0"/>
              <a:t>A mixture of German, African, and Caribbean settlers came to Louisiana and made up the majority of the population.</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33</a:t>
            </a:fld>
            <a:endParaRPr lang="en-US"/>
          </a:p>
        </p:txBody>
      </p:sp>
    </p:spTree>
    <p:extLst>
      <p:ext uri="{BB962C8B-B14F-4D97-AF65-F5344CB8AC3E}">
        <p14:creationId xmlns:p14="http://schemas.microsoft.com/office/powerpoint/2010/main" val="238073545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The Diversity of Colonists</a:t>
            </a:r>
            <a:endParaRPr lang="en-US" dirty="0"/>
          </a:p>
        </p:txBody>
      </p:sp>
      <p:sp>
        <p:nvSpPr>
          <p:cNvPr id="3" name="Content Placeholder 2"/>
          <p:cNvSpPr>
            <a:spLocks noGrp="1"/>
          </p:cNvSpPr>
          <p:nvPr>
            <p:ph idx="1"/>
          </p:nvPr>
        </p:nvSpPr>
        <p:spPr>
          <a:xfrm>
            <a:off x="457200" y="1066800"/>
            <a:ext cx="8229600" cy="5105400"/>
          </a:xfrm>
        </p:spPr>
        <p:txBody>
          <a:bodyPr>
            <a:noAutofit/>
          </a:bodyPr>
          <a:lstStyle/>
          <a:p>
            <a:pPr marL="762000" indent="-762000">
              <a:lnSpc>
                <a:spcPct val="90000"/>
              </a:lnSpc>
              <a:spcBef>
                <a:spcPts val="24"/>
              </a:spcBef>
            </a:pPr>
            <a:r>
              <a:rPr lang="en-US" sz="2600" dirty="0" smtClean="0"/>
              <a:t>In 1699, the first French settlers from Iberville’s expedition came to Louisiana. They were all male and included officers, soldiers, sailors, Canadians, pirates and a small group of laborers. </a:t>
            </a:r>
          </a:p>
          <a:p>
            <a:pPr marL="762000" indent="-762000">
              <a:lnSpc>
                <a:spcPct val="90000"/>
              </a:lnSpc>
              <a:spcBef>
                <a:spcPts val="24"/>
              </a:spcBef>
            </a:pPr>
            <a:r>
              <a:rPr lang="en-US" sz="2600" dirty="0" smtClean="0"/>
              <a:t>In 1708, there were less than three hundred colonists and many had been brought there against their will, including about 80 enslaved Native Americans. By this time, there were also a few women and children.</a:t>
            </a:r>
          </a:p>
          <a:p>
            <a:pPr marL="762000" indent="-762000">
              <a:lnSpc>
                <a:spcPct val="90000"/>
              </a:lnSpc>
              <a:spcBef>
                <a:spcPts val="24"/>
              </a:spcBef>
            </a:pPr>
            <a:r>
              <a:rPr lang="en-US" sz="2600" dirty="0" smtClean="0"/>
              <a:t>The French refused to count the hunters and trappers as settlers in the colony. They spent most of the time in the woods. </a:t>
            </a:r>
          </a:p>
          <a:p>
            <a:pPr marL="762000" indent="-762000">
              <a:lnSpc>
                <a:spcPct val="90000"/>
              </a:lnSpc>
              <a:spcBef>
                <a:spcPts val="24"/>
              </a:spcBef>
            </a:pPr>
            <a:r>
              <a:rPr lang="en-US" sz="2600" dirty="0" smtClean="0"/>
              <a:t>In 1717, the population was about five hundred people, though </a:t>
            </a:r>
            <a:r>
              <a:rPr lang="en-US" sz="2600" dirty="0" err="1" smtClean="0"/>
              <a:t>Crozat</a:t>
            </a:r>
            <a:r>
              <a:rPr lang="en-US" sz="2600" dirty="0" smtClean="0"/>
              <a:t> promised to send thousands. </a:t>
            </a:r>
          </a:p>
        </p:txBody>
      </p:sp>
      <p:sp>
        <p:nvSpPr>
          <p:cNvPr id="5" name="Slide Number Placeholder 4"/>
          <p:cNvSpPr>
            <a:spLocks noGrp="1"/>
          </p:cNvSpPr>
          <p:nvPr>
            <p:ph type="sldNum" sz="quarter" idx="12"/>
          </p:nvPr>
        </p:nvSpPr>
        <p:spPr/>
        <p:txBody>
          <a:bodyPr/>
          <a:lstStyle/>
          <a:p>
            <a:fld id="{5B75B92E-C504-4F72-91D6-D83D77D1C380}" type="slidenum">
              <a:rPr lang="en-US" smtClean="0"/>
              <a:pPr/>
              <a:t>34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Diversity of Colonists (continued)</a:t>
            </a:r>
            <a:endParaRPr lang="en-US" dirty="0"/>
          </a:p>
        </p:txBody>
      </p:sp>
      <p:sp>
        <p:nvSpPr>
          <p:cNvPr id="3" name="Content Placeholder 2"/>
          <p:cNvSpPr>
            <a:spLocks noGrp="1"/>
          </p:cNvSpPr>
          <p:nvPr>
            <p:ph idx="1"/>
          </p:nvPr>
        </p:nvSpPr>
        <p:spPr>
          <a:xfrm>
            <a:off x="381000" y="1600200"/>
            <a:ext cx="8229600" cy="4876800"/>
          </a:xfrm>
        </p:spPr>
        <p:txBody>
          <a:bodyPr>
            <a:noAutofit/>
          </a:bodyPr>
          <a:lstStyle/>
          <a:p>
            <a:pPr marL="762000" indent="-762000">
              <a:lnSpc>
                <a:spcPct val="90000"/>
              </a:lnSpc>
              <a:spcBef>
                <a:spcPts val="24"/>
              </a:spcBef>
            </a:pPr>
            <a:r>
              <a:rPr lang="en-US" sz="2400" dirty="0"/>
              <a:t>From 1717 to 1721, John Law sent seven thousand settlers to the colony.</a:t>
            </a:r>
            <a:endParaRPr lang="en-US" sz="2400" dirty="0" smtClean="0"/>
          </a:p>
          <a:p>
            <a:pPr marL="762000" indent="-762000">
              <a:lnSpc>
                <a:spcPct val="90000"/>
              </a:lnSpc>
              <a:spcBef>
                <a:spcPts val="24"/>
              </a:spcBef>
            </a:pPr>
            <a:r>
              <a:rPr lang="en-US" sz="2400" b="1" dirty="0" smtClean="0"/>
              <a:t>Concessions </a:t>
            </a:r>
            <a:r>
              <a:rPr lang="en-US" sz="2400" dirty="0" smtClean="0"/>
              <a:t>(grants of land) were offered to a few people. They agreed to clear and farm land. </a:t>
            </a:r>
          </a:p>
          <a:p>
            <a:pPr marL="762000" indent="-762000">
              <a:lnSpc>
                <a:spcPct val="90000"/>
              </a:lnSpc>
              <a:spcBef>
                <a:spcPts val="24"/>
              </a:spcBef>
            </a:pPr>
            <a:r>
              <a:rPr lang="en-US" sz="2400" dirty="0" smtClean="0"/>
              <a:t>Concessionaires needed workers. They offered contracts to laborers called engagés, who agreed to work for a number of years in exchange for passage to Louisiana. Many died before the end of their servitude. </a:t>
            </a:r>
          </a:p>
          <a:p>
            <a:pPr marL="762000" indent="-762000">
              <a:lnSpc>
                <a:spcPct val="90000"/>
              </a:lnSpc>
              <a:spcBef>
                <a:spcPts val="24"/>
              </a:spcBef>
            </a:pPr>
            <a:r>
              <a:rPr lang="en-US" sz="2400" dirty="0" smtClean="0"/>
              <a:t>Law began the practice of sending prisoners to the colony. This group were called the </a:t>
            </a:r>
            <a:r>
              <a:rPr lang="en-US" sz="2400" dirty="0" err="1" smtClean="0"/>
              <a:t>forçats</a:t>
            </a:r>
            <a:r>
              <a:rPr lang="en-US" sz="2400" dirty="0" smtClean="0"/>
              <a:t>.</a:t>
            </a:r>
          </a:p>
          <a:p>
            <a:pPr>
              <a:lnSpc>
                <a:spcPct val="90000"/>
              </a:lnSpc>
            </a:pPr>
            <a:r>
              <a:rPr lang="en-US" sz="2400" dirty="0" smtClean="0"/>
              <a:t>Several hundred Germans came seeking refuge from war. They were very productive and established small farms. </a:t>
            </a:r>
          </a:p>
          <a:p>
            <a:pPr marL="762000" indent="-762000">
              <a:spcBef>
                <a:spcPts val="24"/>
              </a:spcBef>
            </a:pPr>
            <a:endParaRPr lang="en-US" sz="2400" dirty="0" smtClean="0"/>
          </a:p>
          <a:p>
            <a:pPr marL="0" indent="0">
              <a:spcBef>
                <a:spcPts val="24"/>
              </a:spcBef>
              <a:buNone/>
            </a:pPr>
            <a:endParaRPr lang="en-US" sz="24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35</a:t>
            </a:fld>
            <a:endParaRPr lang="en-US"/>
          </a:p>
        </p:txBody>
      </p:sp>
    </p:spTree>
    <p:extLst>
      <p:ext uri="{BB962C8B-B14F-4D97-AF65-F5344CB8AC3E}">
        <p14:creationId xmlns:p14="http://schemas.microsoft.com/office/powerpoint/2010/main" val="290258291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Diversity of the Colonists (continued)</a:t>
            </a:r>
            <a:endParaRPr lang="en-US" dirty="0"/>
          </a:p>
        </p:txBody>
      </p:sp>
      <p:sp>
        <p:nvSpPr>
          <p:cNvPr id="3" name="Content Placeholder 2"/>
          <p:cNvSpPr>
            <a:spLocks noGrp="1"/>
          </p:cNvSpPr>
          <p:nvPr>
            <p:ph idx="1"/>
          </p:nvPr>
        </p:nvSpPr>
        <p:spPr/>
        <p:txBody>
          <a:bodyPr>
            <a:noAutofit/>
          </a:bodyPr>
          <a:lstStyle/>
          <a:p>
            <a:r>
              <a:rPr lang="en-US" sz="2300" dirty="0" smtClean="0"/>
              <a:t>In 1726, there were about two thousand people but getting women to the colony was still a challenge. </a:t>
            </a:r>
          </a:p>
          <a:p>
            <a:r>
              <a:rPr lang="en-US" sz="2300" dirty="0" smtClean="0"/>
              <a:t>A </a:t>
            </a:r>
            <a:r>
              <a:rPr lang="en-US" sz="2300" dirty="0"/>
              <a:t>small number of girls was sent from France in 1728. Each</a:t>
            </a:r>
            <a:r>
              <a:rPr lang="en-US" sz="2300" dirty="0" smtClean="0"/>
              <a:t> girl was </a:t>
            </a:r>
            <a:r>
              <a:rPr lang="en-US" sz="2300" dirty="0"/>
              <a:t>given a trunk with all the things needed to start a household. They were called </a:t>
            </a:r>
            <a:r>
              <a:rPr lang="en-US" sz="2300" b="1" dirty="0"/>
              <a:t>casket girls</a:t>
            </a:r>
            <a:r>
              <a:rPr lang="en-US" sz="2300" dirty="0"/>
              <a:t>. </a:t>
            </a:r>
          </a:p>
          <a:p>
            <a:r>
              <a:rPr lang="en-US" sz="2300" dirty="0" smtClean="0"/>
              <a:t>Native </a:t>
            </a:r>
            <a:r>
              <a:rPr lang="en-US" sz="2300" dirty="0"/>
              <a:t>Americans usually escaped and therefore were not the work force the </a:t>
            </a:r>
            <a:r>
              <a:rPr lang="en-US" sz="2300" dirty="0" smtClean="0"/>
              <a:t>French had </a:t>
            </a:r>
            <a:r>
              <a:rPr lang="en-US" sz="2300" dirty="0"/>
              <a:t>in mind. </a:t>
            </a:r>
          </a:p>
          <a:p>
            <a:r>
              <a:rPr lang="en-US" sz="2300" dirty="0"/>
              <a:t>The first group of slaves from Africa arrived in 1716. Between 1719 and 1721, many Africans were brought to Louisiana for the slave trade. They had great agricultural knowledge and rice soon became an important food in Louisiana. </a:t>
            </a:r>
          </a:p>
          <a:p>
            <a:r>
              <a:rPr lang="en-US" sz="2300" dirty="0"/>
              <a:t>Enslaved Africans were the main work force in the colony in 1724, which led Bienville to establish a</a:t>
            </a:r>
            <a:r>
              <a:rPr lang="en-US" sz="2300" dirty="0" smtClean="0"/>
              <a:t> </a:t>
            </a:r>
            <a:r>
              <a:rPr lang="en-US" sz="2300" b="1" dirty="0" smtClean="0"/>
              <a:t>Code Noir</a:t>
            </a:r>
            <a:r>
              <a:rPr lang="en-US" sz="2300" dirty="0" smtClean="0"/>
              <a:t>, </a:t>
            </a:r>
            <a:r>
              <a:rPr lang="en-US" sz="2300" dirty="0"/>
              <a:t>which dictated the behavior of both slaves and masters. </a:t>
            </a:r>
          </a:p>
          <a:p>
            <a:endParaRPr lang="en-US" sz="23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36</a:t>
            </a:fld>
            <a:endParaRPr lang="en-US"/>
          </a:p>
        </p:txBody>
      </p:sp>
    </p:spTree>
    <p:extLst>
      <p:ext uri="{BB962C8B-B14F-4D97-AF65-F5344CB8AC3E}">
        <p14:creationId xmlns:p14="http://schemas.microsoft.com/office/powerpoint/2010/main" val="6221628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Creole Culture</a:t>
            </a:r>
            <a:endParaRPr lang="en-US" dirty="0"/>
          </a:p>
        </p:txBody>
      </p:sp>
      <p:sp>
        <p:nvSpPr>
          <p:cNvPr id="3" name="Content Placeholder 2"/>
          <p:cNvSpPr>
            <a:spLocks noGrp="1"/>
          </p:cNvSpPr>
          <p:nvPr>
            <p:ph idx="1"/>
          </p:nvPr>
        </p:nvSpPr>
        <p:spPr/>
        <p:txBody>
          <a:bodyPr>
            <a:normAutofit fontScale="92500" lnSpcReduction="20000"/>
          </a:bodyPr>
          <a:lstStyle/>
          <a:p>
            <a:pPr>
              <a:lnSpc>
                <a:spcPct val="100000"/>
              </a:lnSpc>
            </a:pPr>
            <a:r>
              <a:rPr lang="en-US" dirty="0" smtClean="0"/>
              <a:t>Any child born in Louisiana was called a Creole. </a:t>
            </a:r>
          </a:p>
          <a:p>
            <a:pPr>
              <a:lnSpc>
                <a:spcPct val="100000"/>
              </a:lnSpc>
            </a:pPr>
            <a:r>
              <a:rPr lang="en-US" dirty="0" smtClean="0"/>
              <a:t>When French control ended, the population was between six thousand and seven thousand people, and many were Creole. </a:t>
            </a:r>
          </a:p>
          <a:p>
            <a:pPr>
              <a:lnSpc>
                <a:spcPct val="100000"/>
              </a:lnSpc>
            </a:pPr>
            <a:r>
              <a:rPr lang="en-US" dirty="0" smtClean="0"/>
              <a:t>The first generation of people born in Louisiana saw themselves as culturally French. Establishing a strong French culture was essential to the colony’s success.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37</a:t>
            </a:fld>
            <a:endParaRPr lang="en-US"/>
          </a:p>
        </p:txBody>
      </p:sp>
    </p:spTree>
    <p:extLst>
      <p:ext uri="{BB962C8B-B14F-4D97-AF65-F5344CB8AC3E}">
        <p14:creationId xmlns:p14="http://schemas.microsoft.com/office/powerpoint/2010/main" val="163134049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38</a:t>
            </a:fld>
            <a:endParaRPr lang="en-US" dirty="0"/>
          </a:p>
        </p:txBody>
      </p:sp>
      <p:sp>
        <p:nvSpPr>
          <p:cNvPr id="5" name="TextBox 4"/>
          <p:cNvSpPr txBox="1"/>
          <p:nvPr/>
        </p:nvSpPr>
        <p:spPr>
          <a:xfrm>
            <a:off x="533400" y="3657600"/>
            <a:ext cx="7924800" cy="1477328"/>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a:t>
            </a:r>
            <a:r>
              <a:rPr lang="en-US" sz="1200" dirty="0" err="1" smtClean="0">
                <a:solidFill>
                  <a:schemeClr val="bg1"/>
                </a:solidFill>
              </a:rPr>
              <a:t>Miceli</a:t>
            </a:r>
            <a:r>
              <a:rPr lang="en-US" sz="1200" dirty="0" smtClean="0">
                <a:solidFill>
                  <a:schemeClr val="bg1"/>
                </a:solidFill>
              </a:rPr>
              <a:t> on Wikimedia Commons, Public Domain; Slide 2: Ken Thomas (alligator);  </a:t>
            </a:r>
            <a:r>
              <a:rPr lang="en-US" sz="1200" dirty="0" err="1" smtClean="0">
                <a:solidFill>
                  <a:schemeClr val="bg1"/>
                </a:solidFill>
              </a:rPr>
              <a:t>Jillian.E</a:t>
            </a:r>
            <a:r>
              <a:rPr lang="en-US" sz="1200" dirty="0" smtClean="0">
                <a:solidFill>
                  <a:schemeClr val="bg1"/>
                </a:solidFill>
              </a:rPr>
              <a:t> (Chicot State Park); City of Monroe, LA;  Albert Herring (Mardi Gras), </a:t>
            </a:r>
            <a:r>
              <a:rPr lang="en-US" sz="1200" dirty="0" err="1" smtClean="0">
                <a:solidFill>
                  <a:schemeClr val="bg1"/>
                </a:solidFill>
              </a:rPr>
              <a:t>Lael</a:t>
            </a:r>
            <a:r>
              <a:rPr lang="en-US" sz="1200" dirty="0" smtClean="0">
                <a:solidFill>
                  <a:schemeClr val="bg1"/>
                </a:solidFill>
              </a:rPr>
              <a:t> Butler (pelican); </a:t>
            </a:r>
            <a:r>
              <a:rPr lang="en-US" sz="1200" dirty="0" err="1" smtClean="0">
                <a:solidFill>
                  <a:schemeClr val="bg1"/>
                </a:solidFill>
              </a:rPr>
              <a:t>Jesper</a:t>
            </a:r>
            <a:r>
              <a:rPr lang="en-US" sz="1200" dirty="0" smtClean="0">
                <a:solidFill>
                  <a:schemeClr val="bg1"/>
                </a:solidFill>
              </a:rPr>
              <a:t> </a:t>
            </a:r>
            <a:r>
              <a:rPr lang="en-US" sz="1200" dirty="0" err="1" smtClean="0">
                <a:solidFill>
                  <a:schemeClr val="bg1"/>
                </a:solidFill>
              </a:rPr>
              <a:t>Rautell</a:t>
            </a:r>
            <a:r>
              <a:rPr lang="en-US" sz="1200" dirty="0" smtClean="0">
                <a:solidFill>
                  <a:schemeClr val="bg1"/>
                </a:solidFill>
              </a:rPr>
              <a:t> </a:t>
            </a:r>
            <a:r>
              <a:rPr lang="en-US" sz="1200" dirty="0" err="1" smtClean="0">
                <a:solidFill>
                  <a:schemeClr val="bg1"/>
                </a:solidFill>
              </a:rPr>
              <a:t>Balle</a:t>
            </a:r>
            <a:r>
              <a:rPr lang="en-US" sz="1200" dirty="0" smtClean="0">
                <a:solidFill>
                  <a:schemeClr val="bg1"/>
                </a:solidFill>
              </a:rPr>
              <a:t> (</a:t>
            </a:r>
            <a:r>
              <a:rPr lang="en-US" sz="1200" dirty="0" err="1" smtClean="0">
                <a:solidFill>
                  <a:schemeClr val="bg1"/>
                </a:solidFill>
              </a:rPr>
              <a:t>cajun</a:t>
            </a:r>
            <a:r>
              <a:rPr lang="en-US" sz="1200" dirty="0" smtClean="0">
                <a:solidFill>
                  <a:schemeClr val="bg1"/>
                </a:solidFill>
              </a:rPr>
              <a:t> meal); Susan Adams (</a:t>
            </a:r>
            <a:r>
              <a:rPr lang="en-US" sz="1200" dirty="0" err="1" smtClean="0">
                <a:solidFill>
                  <a:schemeClr val="bg1"/>
                </a:solidFill>
              </a:rPr>
              <a:t>Chemin</a:t>
            </a:r>
            <a:r>
              <a:rPr lang="en-US" sz="1200" dirty="0" smtClean="0">
                <a:solidFill>
                  <a:schemeClr val="bg1"/>
                </a:solidFill>
              </a:rPr>
              <a:t>-a-Haut State Park) on Wikimedia Commons; Slide 19, Reginald Lankford, Clairmont Press; Image Credits Slide: </a:t>
            </a:r>
            <a:r>
              <a:rPr lang="en-US" sz="1200" dirty="0" err="1" smtClean="0">
                <a:solidFill>
                  <a:schemeClr val="bg1"/>
                </a:solidFill>
              </a:rPr>
              <a:t>Edd</a:t>
            </a:r>
            <a:r>
              <a:rPr lang="en-US" sz="1200" dirty="0" smtClean="0">
                <a:solidFill>
                  <a:schemeClr val="bg1"/>
                </a:solidFill>
              </a:rPr>
              <a:t> Prince on Wikimedia Commons; maps copyright Clairmont Press;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Section 1: Explorations and Early Settlements</a:t>
            </a:r>
          </a:p>
        </p:txBody>
      </p:sp>
      <p:sp>
        <p:nvSpPr>
          <p:cNvPr id="3" name="Content Placeholder 2"/>
          <p:cNvSpPr>
            <a:spLocks noGrp="1"/>
          </p:cNvSpPr>
          <p:nvPr>
            <p:ph idx="1"/>
          </p:nvPr>
        </p:nvSpPr>
        <p:spPr/>
        <p:txBody>
          <a:bodyPr/>
          <a:lstStyle/>
          <a:p>
            <a:r>
              <a:rPr lang="en-US" dirty="0" smtClean="0"/>
              <a:t>What terms do I need to know? </a:t>
            </a:r>
          </a:p>
          <a:p>
            <a:pPr lvl="1"/>
            <a:r>
              <a:rPr lang="en-US" dirty="0" smtClean="0"/>
              <a:t>mouth</a:t>
            </a:r>
          </a:p>
          <a:p>
            <a:pPr lvl="1"/>
            <a:r>
              <a:rPr lang="en-US" dirty="0" smtClean="0"/>
              <a:t>commandant</a:t>
            </a:r>
          </a:p>
          <a:p>
            <a:pPr lvl="1"/>
            <a:r>
              <a:rPr lang="en-US" dirty="0" smtClean="0"/>
              <a:t>commissary-commissioner</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6" name="Content Placeholder 5"/>
          <p:cNvSpPr>
            <a:spLocks noGrp="1"/>
          </p:cNvSpPr>
          <p:nvPr>
            <p:ph idx="1"/>
          </p:nvPr>
        </p:nvSpPr>
        <p:spPr/>
        <p:txBody>
          <a:bodyPr>
            <a:normAutofit/>
          </a:bodyPr>
          <a:lstStyle/>
          <a:p>
            <a:r>
              <a:rPr lang="en-US" dirty="0" smtClean="0"/>
              <a:t>The first Europeans in Louisiana were Spanish explorers: Alonso Alvarez de Pineda and Hernando de Soto. </a:t>
            </a:r>
          </a:p>
          <a:p>
            <a:r>
              <a:rPr lang="en-US" dirty="0" smtClean="0"/>
              <a:t>The Spanish lost interest in the area when no gold or silver could be found. </a:t>
            </a:r>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normAutofit/>
          </a:bodyPr>
          <a:lstStyle/>
          <a:p>
            <a:r>
              <a:rPr lang="en-US" dirty="0" smtClean="0"/>
              <a:t>La Salle’s Return and Death</a:t>
            </a:r>
            <a:endParaRPr lang="en-US" dirty="0"/>
          </a:p>
        </p:txBody>
      </p:sp>
      <p:sp>
        <p:nvSpPr>
          <p:cNvPr id="2" name="Content Placeholder 1"/>
          <p:cNvSpPr>
            <a:spLocks noGrp="1"/>
          </p:cNvSpPr>
          <p:nvPr>
            <p:ph idx="1"/>
          </p:nvPr>
        </p:nvSpPr>
        <p:spPr>
          <a:xfrm>
            <a:off x="457200" y="1371600"/>
            <a:ext cx="8229600" cy="5029200"/>
          </a:xfrm>
        </p:spPr>
        <p:txBody>
          <a:bodyPr>
            <a:noAutofit/>
          </a:bodyPr>
          <a:lstStyle/>
          <a:p>
            <a:pPr>
              <a:lnSpc>
                <a:spcPct val="110000"/>
              </a:lnSpc>
            </a:pPr>
            <a:r>
              <a:rPr lang="en-US" sz="2400" dirty="0" smtClean="0"/>
              <a:t>The French, led by René-Robert </a:t>
            </a:r>
            <a:r>
              <a:rPr lang="en-US" sz="2400" dirty="0" err="1" smtClean="0"/>
              <a:t>Cavelier</a:t>
            </a:r>
            <a:r>
              <a:rPr lang="en-US" sz="2400" dirty="0" smtClean="0"/>
              <a:t>, </a:t>
            </a:r>
            <a:r>
              <a:rPr lang="en-US" sz="2400" dirty="0" err="1" smtClean="0"/>
              <a:t>Sieur</a:t>
            </a:r>
            <a:r>
              <a:rPr lang="en-US" sz="2400" dirty="0" smtClean="0"/>
              <a:t> de La Salle, wanted to find trade routes to Asia but discovered Louisiana instead.</a:t>
            </a:r>
          </a:p>
          <a:p>
            <a:pPr>
              <a:lnSpc>
                <a:spcPct val="110000"/>
              </a:lnSpc>
            </a:pPr>
            <a:r>
              <a:rPr lang="en-US" sz="2400" dirty="0" smtClean="0"/>
              <a:t>La Salle found the </a:t>
            </a:r>
            <a:r>
              <a:rPr lang="en-US" sz="2400" b="1" dirty="0" smtClean="0"/>
              <a:t>mouth </a:t>
            </a:r>
            <a:r>
              <a:rPr lang="en-US" sz="2400" dirty="0" smtClean="0"/>
              <a:t>(where a stream enters a large body of water) of the Mississippi River.</a:t>
            </a:r>
          </a:p>
          <a:p>
            <a:pPr>
              <a:lnSpc>
                <a:spcPct val="110000"/>
              </a:lnSpc>
            </a:pPr>
            <a:r>
              <a:rPr lang="en-US" sz="2400" dirty="0" smtClean="0"/>
              <a:t>April 9, 1682- La Salle claimed Louisiana for France and named it after King Louis XIV.</a:t>
            </a:r>
          </a:p>
          <a:p>
            <a:pPr>
              <a:lnSpc>
                <a:spcPct val="110000"/>
              </a:lnSpc>
            </a:pPr>
            <a:r>
              <a:rPr lang="en-US" sz="2400" dirty="0" smtClean="0"/>
              <a:t>La Salle’s efforts to try and return to Louisiana to settle it ended when La Salle’s own men ambushed and killed him on March 19, 1687.</a:t>
            </a: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194"/>
            <a:ext cx="8229600" cy="1143000"/>
          </a:xfrm>
        </p:spPr>
        <p:txBody>
          <a:bodyPr>
            <a:normAutofit/>
          </a:bodyPr>
          <a:lstStyle/>
          <a:p>
            <a:r>
              <a:rPr lang="en-US" dirty="0" smtClean="0"/>
              <a:t>Iberville and Bienville</a:t>
            </a:r>
            <a:endParaRPr lang="en-US" dirty="0"/>
          </a:p>
        </p:txBody>
      </p:sp>
      <p:sp>
        <p:nvSpPr>
          <p:cNvPr id="2" name="Content Placeholder 1"/>
          <p:cNvSpPr>
            <a:spLocks noGrp="1"/>
          </p:cNvSpPr>
          <p:nvPr>
            <p:ph idx="1"/>
          </p:nvPr>
        </p:nvSpPr>
        <p:spPr>
          <a:xfrm>
            <a:off x="457200" y="1219200"/>
            <a:ext cx="8229600" cy="4876800"/>
          </a:xfrm>
        </p:spPr>
        <p:txBody>
          <a:bodyPr anchor="t">
            <a:normAutofit/>
          </a:bodyPr>
          <a:lstStyle/>
          <a:p>
            <a:pPr>
              <a:lnSpc>
                <a:spcPct val="120000"/>
              </a:lnSpc>
            </a:pPr>
            <a:r>
              <a:rPr lang="en-US" sz="2800" dirty="0" smtClean="0"/>
              <a:t>Twelve years after La Salle’s death, the French were forced to act on their claim when the Spanish built a fort and settlement at Pensacola Bay near the Mississippi River.</a:t>
            </a:r>
          </a:p>
          <a:p>
            <a:pPr>
              <a:lnSpc>
                <a:spcPct val="120000"/>
              </a:lnSpc>
            </a:pPr>
            <a:r>
              <a:rPr lang="en-US" sz="2800" dirty="0" smtClean="0"/>
              <a:t>1698- The king sponsored Pierre Le Moyne, </a:t>
            </a:r>
            <a:r>
              <a:rPr lang="en-US" sz="2800" dirty="0" err="1" smtClean="0"/>
              <a:t>Sieur</a:t>
            </a:r>
            <a:r>
              <a:rPr lang="en-US" sz="2800" dirty="0" smtClean="0"/>
              <a:t> </a:t>
            </a:r>
            <a:r>
              <a:rPr lang="en-US" sz="2800" dirty="0" err="1" smtClean="0"/>
              <a:t>d’Iberville</a:t>
            </a:r>
            <a:r>
              <a:rPr lang="en-US" sz="2800" dirty="0"/>
              <a:t> </a:t>
            </a:r>
            <a:r>
              <a:rPr lang="en-US" sz="2800" dirty="0" smtClean="0"/>
              <a:t>to settle Louisiana.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7</a:t>
            </a:fld>
            <a:endParaRPr lang="en-US"/>
          </a:p>
        </p:txBody>
      </p:sp>
    </p:spTree>
    <p:extLst>
      <p:ext uri="{BB962C8B-B14F-4D97-AF65-F5344CB8AC3E}">
        <p14:creationId xmlns:p14="http://schemas.microsoft.com/office/powerpoint/2010/main" val="215028535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Iberville’s</a:t>
            </a:r>
            <a:r>
              <a:rPr lang="en-US" dirty="0" smtClean="0"/>
              <a:t> Initial Voyage</a:t>
            </a:r>
            <a:endParaRPr lang="en-US" dirty="0"/>
          </a:p>
        </p:txBody>
      </p:sp>
      <p:sp>
        <p:nvSpPr>
          <p:cNvPr id="4" name="Content Placeholder 3"/>
          <p:cNvSpPr>
            <a:spLocks noGrp="1"/>
          </p:cNvSpPr>
          <p:nvPr>
            <p:ph idx="1"/>
          </p:nvPr>
        </p:nvSpPr>
        <p:spPr/>
        <p:txBody>
          <a:bodyPr>
            <a:normAutofit/>
          </a:bodyPr>
          <a:lstStyle/>
          <a:p>
            <a:pPr>
              <a:lnSpc>
                <a:spcPct val="100000"/>
              </a:lnSpc>
            </a:pPr>
            <a:r>
              <a:rPr lang="en-US" sz="2800" dirty="0" smtClean="0"/>
              <a:t>In October 1698, Iberville, along with his brother Bienville, left France with four ships.</a:t>
            </a:r>
          </a:p>
          <a:p>
            <a:pPr>
              <a:lnSpc>
                <a:spcPct val="100000"/>
              </a:lnSpc>
            </a:pPr>
            <a:r>
              <a:rPr lang="en-US" sz="2800" dirty="0" smtClean="0"/>
              <a:t>Iberville and his men arrived on the Gulf Coast in January 1699 and established a settlement on Ship Island.</a:t>
            </a:r>
          </a:p>
          <a:p>
            <a:pPr>
              <a:lnSpc>
                <a:spcPct val="100000"/>
              </a:lnSpc>
            </a:pPr>
            <a:r>
              <a:rPr lang="en-US" sz="2800" dirty="0" smtClean="0"/>
              <a:t>Iberville and his men reached the mouth of the Mississippi River on March 2, 1699 and established Point Mardi Gras.</a:t>
            </a:r>
            <a:endParaRPr lang="en-US" sz="28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8</a:t>
            </a:fld>
            <a:endParaRPr lang="en-US"/>
          </a:p>
        </p:txBody>
      </p:sp>
    </p:spTree>
    <p:extLst>
      <p:ext uri="{BB962C8B-B14F-4D97-AF65-F5344CB8AC3E}">
        <p14:creationId xmlns:p14="http://schemas.microsoft.com/office/powerpoint/2010/main" val="215028535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Founding of Fort </a:t>
            </a:r>
            <a:r>
              <a:rPr lang="en-US" dirty="0" err="1" smtClean="0"/>
              <a:t>Maurepas</a:t>
            </a:r>
            <a:endParaRPr lang="en-US" dirty="0"/>
          </a:p>
        </p:txBody>
      </p:sp>
      <p:sp>
        <p:nvSpPr>
          <p:cNvPr id="2" name="Content Placeholder 1"/>
          <p:cNvSpPr>
            <a:spLocks noGrp="1"/>
          </p:cNvSpPr>
          <p:nvPr>
            <p:ph idx="1"/>
          </p:nvPr>
        </p:nvSpPr>
        <p:spPr/>
        <p:txBody>
          <a:bodyPr>
            <a:normAutofit/>
          </a:bodyPr>
          <a:lstStyle/>
          <a:p>
            <a:r>
              <a:rPr lang="en-US" sz="2800" dirty="0" smtClean="0"/>
              <a:t>Iberville decided the Gulf Coast was a more promising location for a settlement than the mouth of the Mississippi.</a:t>
            </a:r>
          </a:p>
          <a:p>
            <a:r>
              <a:rPr lang="en-US" sz="2800" dirty="0" smtClean="0"/>
              <a:t>Their fort was called Fort </a:t>
            </a:r>
            <a:r>
              <a:rPr lang="en-US" sz="2800" dirty="0" err="1" smtClean="0"/>
              <a:t>Maurepas</a:t>
            </a:r>
            <a:r>
              <a:rPr lang="en-US" sz="2800" dirty="0" smtClean="0"/>
              <a:t> and was built near present-day Ocean Springs, Mississippi.</a:t>
            </a:r>
          </a:p>
          <a:p>
            <a:r>
              <a:rPr lang="en-US" sz="2800" dirty="0" smtClean="0"/>
              <a:t>In May of 1699, Iberville returned to France with the goal of bringing back supplies and more settlers. He left </a:t>
            </a:r>
            <a:r>
              <a:rPr lang="en-US" sz="2800" dirty="0" err="1" smtClean="0"/>
              <a:t>Sieur</a:t>
            </a:r>
            <a:r>
              <a:rPr lang="en-US" sz="2800" dirty="0" smtClean="0"/>
              <a:t> de </a:t>
            </a:r>
            <a:r>
              <a:rPr lang="en-US" sz="2800" dirty="0" err="1" smtClean="0"/>
              <a:t>Sauvole</a:t>
            </a:r>
            <a:r>
              <a:rPr lang="en-US" sz="2800" dirty="0" smtClean="0"/>
              <a:t> in charge.</a:t>
            </a:r>
          </a:p>
        </p:txBody>
      </p:sp>
      <p:sp>
        <p:nvSpPr>
          <p:cNvPr id="7" name="Slide Number Placeholder 6"/>
          <p:cNvSpPr>
            <a:spLocks noGrp="1"/>
          </p:cNvSpPr>
          <p:nvPr>
            <p:ph type="sldNum" sz="quarter" idx="12"/>
          </p:nvPr>
        </p:nvSpPr>
        <p:spPr/>
        <p:txBody>
          <a:bodyPr/>
          <a:lstStyle/>
          <a:p>
            <a:fld id="{5B75B92E-C504-4F72-91D6-D83D77D1C380}" type="slidenum">
              <a:rPr lang="en-US" smtClean="0"/>
              <a:pPr/>
              <a:t>9</a:t>
            </a:fld>
            <a:endParaRPr lang="en-US"/>
          </a:p>
        </p:txBody>
      </p:sp>
    </p:spTree>
    <p:extLst>
      <p:ext uri="{BB962C8B-B14F-4D97-AF65-F5344CB8AC3E}">
        <p14:creationId xmlns:p14="http://schemas.microsoft.com/office/powerpoint/2010/main" val="215028535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8643</TotalTime>
  <Words>2596</Words>
  <Application>Microsoft Macintosh PowerPoint</Application>
  <PresentationFormat>On-screen Show (4:3)</PresentationFormat>
  <Paragraphs>224</Paragraphs>
  <Slides>38</Slides>
  <Notes>17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Section 1: Explorations and Early Settlements</vt:lpstr>
      <vt:lpstr>Section 1: Explorations and Early Settlements</vt:lpstr>
      <vt:lpstr>Introduction</vt:lpstr>
      <vt:lpstr>La Salle’s Return and Death</vt:lpstr>
      <vt:lpstr>Iberville and Bienville</vt:lpstr>
      <vt:lpstr>Iberville’s Initial Voyage</vt:lpstr>
      <vt:lpstr>The Founding of Fort Maurepas</vt:lpstr>
      <vt:lpstr>Bienville’s Explorations</vt:lpstr>
      <vt:lpstr>The Move to Mobile Bay</vt:lpstr>
      <vt:lpstr>Administrative Challenge</vt:lpstr>
      <vt:lpstr>Explorations</vt:lpstr>
      <vt:lpstr>Section 2: Governing From Afar</vt:lpstr>
      <vt:lpstr>Section 2: Governing From Afar</vt:lpstr>
      <vt:lpstr>Introduction</vt:lpstr>
      <vt:lpstr>Proprietorship</vt:lpstr>
      <vt:lpstr>St. Denis and the Founding of Natchitoches</vt:lpstr>
      <vt:lpstr>Reconstruction of Fort St. John Baptiste – Natchitoches </vt:lpstr>
      <vt:lpstr>Problems in the Colony</vt:lpstr>
      <vt:lpstr>The Company Era</vt:lpstr>
      <vt:lpstr>A Bursting Bubble</vt:lpstr>
      <vt:lpstr>PowerPoint Presentation</vt:lpstr>
      <vt:lpstr>The Founding of New Orleans</vt:lpstr>
      <vt:lpstr>Territorial Expansion</vt:lpstr>
      <vt:lpstr>The Final Years of French Colonial Rule</vt:lpstr>
      <vt:lpstr>Trouble with the Chickasaw</vt:lpstr>
      <vt:lpstr>Bienville’s Final Departure</vt:lpstr>
      <vt:lpstr>The End of an Era</vt:lpstr>
      <vt:lpstr>The End of an Era (continued)</vt:lpstr>
      <vt:lpstr>Section 3: The Founding Generation</vt:lpstr>
      <vt:lpstr>Section 3: The Founding Generation</vt:lpstr>
      <vt:lpstr>Introduction</vt:lpstr>
      <vt:lpstr>The Diversity of Colonists</vt:lpstr>
      <vt:lpstr>The Diversity of Colonists (continued)</vt:lpstr>
      <vt:lpstr>The Diversity of the Colonists (continued)</vt:lpstr>
      <vt:lpstr>The Rise of Creole Culture</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Tommy Lankford</cp:lastModifiedBy>
  <cp:revision>576</cp:revision>
  <dcterms:created xsi:type="dcterms:W3CDTF">2014-05-25T14:53:17Z</dcterms:created>
  <dcterms:modified xsi:type="dcterms:W3CDTF">2014-10-01T18:10:41Z</dcterms:modified>
  <cp:category/>
</cp:coreProperties>
</file>