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60" r:id="rId3"/>
    <p:sldId id="258" r:id="rId4"/>
    <p:sldId id="268" r:id="rId5"/>
    <p:sldId id="370" r:id="rId6"/>
    <p:sldId id="265" r:id="rId7"/>
    <p:sldId id="356" r:id="rId8"/>
    <p:sldId id="358" r:id="rId9"/>
    <p:sldId id="357" r:id="rId10"/>
    <p:sldId id="270" r:id="rId11"/>
    <p:sldId id="276" r:id="rId12"/>
    <p:sldId id="371" r:id="rId13"/>
    <p:sldId id="359" r:id="rId14"/>
    <p:sldId id="361" r:id="rId15"/>
    <p:sldId id="362" r:id="rId16"/>
    <p:sldId id="372" r:id="rId17"/>
    <p:sldId id="360" r:id="rId18"/>
    <p:sldId id="363" r:id="rId19"/>
    <p:sldId id="369" r:id="rId20"/>
    <p:sldId id="368" r:id="rId21"/>
    <p:sldId id="367" r:id="rId22"/>
    <p:sldId id="366" r:id="rId23"/>
    <p:sldId id="365" r:id="rId24"/>
    <p:sldId id="364" r:id="rId25"/>
    <p:sldId id="31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4" autoAdjust="0"/>
    <p:restoredTop sz="89046" autoAdjust="0"/>
  </p:normalViewPr>
  <p:slideViewPr>
    <p:cSldViewPr>
      <p:cViewPr varScale="1">
        <p:scale>
          <a:sx n="119" d="100"/>
          <a:sy n="119" d="100"/>
        </p:scale>
        <p:origin x="-80" y="-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10/1/14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527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10/1/14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63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10/1/14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10/1/14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slide" Target="slide3.xml"/><Relationship Id="rId5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slide" Target="slide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crt.state.la.us/louisiana-state-parks/historic-sites/poverty-point-state-historic-site/index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5: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		Louisiana’s Native People and Early European Explorers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381000" y="1143000"/>
            <a:ext cx="7315200" cy="22098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 smtClean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LOUISIANA:</a:t>
            </a:r>
          </a:p>
          <a:p>
            <a:r>
              <a:rPr lang="en-US" sz="7200" b="1" dirty="0" smtClean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History, </a:t>
            </a:r>
          </a:p>
          <a:p>
            <a:r>
              <a:rPr lang="en-US" sz="7200" b="1" cap="none" spc="0" dirty="0" smtClean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39700">
                  <a:srgbClr val="FFFF00">
                    <a:alpha val="40000"/>
                  </a:srgb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Historic Indian Tribes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Question:</a:t>
            </a:r>
          </a:p>
          <a:p>
            <a:pPr lvl="1"/>
            <a:r>
              <a:rPr lang="en-US" dirty="0" smtClean="0"/>
              <a:t>What were the characteristics of the tribes that European explorers encountered in Louisiana?</a:t>
            </a:r>
            <a:endParaRPr lang="en-US" dirty="0" smtClean="0">
              <a:solidFill>
                <a:srgbClr val="080808"/>
              </a:solidFill>
            </a:endParaRPr>
          </a:p>
          <a:p>
            <a:pPr lvl="1">
              <a:buFontTx/>
              <a:buNone/>
            </a:pPr>
            <a:r>
              <a:rPr lang="en-US" dirty="0" smtClean="0">
                <a:solidFill>
                  <a:srgbClr val="080808"/>
                </a:solidFill>
                <a:latin typeface="Arial" charset="0"/>
              </a:rPr>
              <a:t> 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2: Historic Indian Tribes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immunity</a:t>
            </a:r>
          </a:p>
          <a:p>
            <a:pPr lvl="1"/>
            <a:r>
              <a:rPr lang="en-US" dirty="0" smtClean="0"/>
              <a:t>tribe</a:t>
            </a:r>
          </a:p>
          <a:p>
            <a:pPr lvl="1"/>
            <a:r>
              <a:rPr lang="en-US" dirty="0" smtClean="0"/>
              <a:t>treaty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shift from prehistoric to historic cultures is marked by the arrival of the written word. </a:t>
            </a:r>
          </a:p>
          <a:p>
            <a:r>
              <a:rPr lang="en-US" dirty="0" smtClean="0"/>
              <a:t>Explorers from Spain and France made the first written records about the life and customs of Native Americans. </a:t>
            </a:r>
          </a:p>
          <a:p>
            <a:r>
              <a:rPr lang="en-US" dirty="0" smtClean="0"/>
              <a:t>Unfortunately, the earliest Europeans did not understand native languages, and they misunderstood Native American customs and practices.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Spanish Encounters with Native Americans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sz="3000" dirty="0" smtClean="0">
                <a:cs typeface="Arial" charset="0"/>
              </a:rPr>
              <a:t>Spanish explorer Hernando de Soto traveled from Cuba in 1539 to look for gold in the southern region of the modern US.</a:t>
            </a:r>
          </a:p>
          <a:p>
            <a:pPr marL="762000" indent="-762000"/>
            <a:r>
              <a:rPr lang="en-US" sz="3000" dirty="0" smtClean="0">
                <a:cs typeface="Arial" charset="0"/>
              </a:rPr>
              <a:t>While the Spanish brought soldiers, horses, bloodhounds, and pigs, they also brought diseases with them.</a:t>
            </a:r>
          </a:p>
          <a:p>
            <a:pPr marL="762000" indent="-762000"/>
            <a:r>
              <a:rPr lang="en-US" sz="3000" dirty="0" smtClean="0">
                <a:cs typeface="Arial" charset="0"/>
              </a:rPr>
              <a:t>Because the natives had no </a:t>
            </a:r>
            <a:r>
              <a:rPr lang="en-US" sz="3000" b="1" dirty="0" smtClean="0">
                <a:cs typeface="Arial" charset="0"/>
              </a:rPr>
              <a:t>immunity, </a:t>
            </a:r>
            <a:r>
              <a:rPr lang="en-US" sz="3000" dirty="0" smtClean="0">
                <a:cs typeface="Arial" charset="0"/>
              </a:rPr>
              <a:t>or natural resistance, to European illnesses, nearly half of the Native American population died. </a:t>
            </a:r>
          </a:p>
          <a:p>
            <a:pPr marL="762000" indent="-762000"/>
            <a:endParaRPr lang="en-US" dirty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5521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French Encounters with Native Americans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The French began to explore ad settle around 1700.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They came across empty villages from where the natives abandoned them when diseases swept through.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French settlers and explorers identified a number of tribes. 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A </a:t>
            </a:r>
            <a:r>
              <a:rPr lang="en-US" sz="2800" b="1" dirty="0" smtClean="0">
                <a:cs typeface="Arial" charset="0"/>
              </a:rPr>
              <a:t>tribe</a:t>
            </a:r>
            <a:r>
              <a:rPr lang="en-US" sz="2800" dirty="0" smtClean="0">
                <a:cs typeface="Arial" charset="0"/>
              </a:rPr>
              <a:t> is a group of native people who share a name, common ancestry, language, and way of life.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Though tribes spoke different languages, most could communicate through the common language </a:t>
            </a:r>
            <a:r>
              <a:rPr lang="en-US" sz="2800" dirty="0" err="1" smtClean="0">
                <a:cs typeface="Arial" charset="0"/>
              </a:rPr>
              <a:t>Mobilian</a:t>
            </a:r>
            <a:r>
              <a:rPr lang="en-US" sz="2800" dirty="0" smtClean="0">
                <a:cs typeface="Arial" charset="0"/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5748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Historic Tribes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When the French arrived in present-day Louisiana, they encountered seven major tribal groups.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Many Native American tribes moved to different areas because of European settlement.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Almost </a:t>
            </a:r>
            <a:r>
              <a:rPr lang="en-US" dirty="0" smtClean="0">
                <a:cs typeface="Arial" charset="0"/>
              </a:rPr>
              <a:t>all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Native Americans began to use European trade goods, like pots, blankets, and guns.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The Atakapa and the Natchez groups ceased to exist by the 1730s.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6777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3048000" cy="3687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Historic Tribes of Louisiana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Screen Shot 2014-05-24 at 4.25.01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" t="-471" r="-768" b="-463"/>
          <a:stretch/>
        </p:blipFill>
        <p:spPr>
          <a:xfrm>
            <a:off x="4038600" y="1143000"/>
            <a:ext cx="4491210" cy="4343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2207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5867400" cy="4495800"/>
          </a:xfrm>
        </p:spPr>
        <p:txBody>
          <a:bodyPr>
            <a:normAutofit lnSpcReduction="10000"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The Atakapa lived in the southwest corner of modern Louisiana.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Their cannibalistic practices were used on slain enemies.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The Atakapa suffered greatly from European disease, and those who survived were driven from their homes by the settlers.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" t="331" r="1067" b="1121"/>
          <a:stretch/>
        </p:blipFill>
        <p:spPr>
          <a:xfrm>
            <a:off x="6553200" y="1295400"/>
            <a:ext cx="1890627" cy="452596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Atakapa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5040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54102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The Natchez people lived in the Grand Village, located on the eastern bluffs above the Mississippi River.</a:t>
            </a:r>
          </a:p>
          <a:p>
            <a:r>
              <a:rPr lang="en-US" sz="2400" dirty="0" smtClean="0"/>
              <a:t>Europeans described them as fearsome warriors.</a:t>
            </a:r>
          </a:p>
          <a:p>
            <a:r>
              <a:rPr lang="en-US" sz="2400" dirty="0" smtClean="0"/>
              <a:t>They had a highly developed class structure: a king was at the top, then the nobles, then the bottom-dwellers called </a:t>
            </a:r>
            <a:r>
              <a:rPr lang="en-US" sz="2400" dirty="0" err="1" smtClean="0"/>
              <a:t>stinkards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 Natchez wore elaborate clothing and had tattoos.</a:t>
            </a:r>
          </a:p>
          <a:p>
            <a:r>
              <a:rPr lang="en-US" sz="2400" dirty="0" smtClean="0"/>
              <a:t>They chose their land very skillfully, but the French ordered them off of their land in 1729.</a:t>
            </a:r>
          </a:p>
          <a:p>
            <a:r>
              <a:rPr lang="en-US" sz="2400" dirty="0" smtClean="0"/>
              <a:t>The few Natchez who survived could not reestablish villages for fear of French reprisal. They became parts of other groups, like the Creek and Cherokee, and the Natchez ceased to </a:t>
            </a:r>
            <a:r>
              <a:rPr lang="en-US" sz="2400" dirty="0" smtClean="0"/>
              <a:t>exist.</a:t>
            </a:r>
            <a:endParaRPr lang="en-US" sz="24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" t="-377" r="72" b="1135"/>
          <a:stretch/>
        </p:blipFill>
        <p:spPr>
          <a:xfrm>
            <a:off x="5486400" y="1905000"/>
            <a:ext cx="3444606" cy="2501631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Natchez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669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Caddo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The Caddo were traders, as well as farmers, that lived along the Red River.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They were affected by border disputes between the French, Spanish, and later the United States.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The Caddo made a </a:t>
            </a:r>
            <a:r>
              <a:rPr lang="en-US" sz="2800" b="1" dirty="0" smtClean="0">
                <a:cs typeface="Arial" charset="0"/>
              </a:rPr>
              <a:t>treaty </a:t>
            </a:r>
            <a:r>
              <a:rPr lang="en-US" sz="2800" dirty="0" smtClean="0">
                <a:cs typeface="Arial" charset="0"/>
              </a:rPr>
              <a:t>with the United States in 1835, trading land for money and goods.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The Caddo continued to be forced from their lands, and today live together as the United Caddo Nation on a reservation in Oklahoma. They have retained many of their ancient practices.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183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0400" y="3886200"/>
            <a:ext cx="5943600" cy="13716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38862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Prehistoric Cultures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Historic Indian Tribes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 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Chitimacha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The Chitimacha trace their origins to about AD 500.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At its height, 20,000 members were spread across 15 villages.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Their population dwindled due to illnesses and conflicts with the French.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In 1762, Acadians settled near the Chitimacha. Over time the two groups intermarried and French became a common language.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In 1917 the </a:t>
            </a:r>
            <a:r>
              <a:rPr lang="en-US" sz="2800" dirty="0" smtClean="0">
                <a:cs typeface="Arial" charset="0"/>
              </a:rPr>
              <a:t>U.S. </a:t>
            </a:r>
            <a:r>
              <a:rPr lang="en-US" sz="2800" dirty="0" smtClean="0">
                <a:cs typeface="Arial" charset="0"/>
              </a:rPr>
              <a:t>recognized the Chitimacha as a sovereign Indian </a:t>
            </a:r>
            <a:r>
              <a:rPr lang="en-US" sz="2800" dirty="0" smtClean="0">
                <a:cs typeface="Arial" charset="0"/>
              </a:rPr>
              <a:t>nation. Today they live </a:t>
            </a:r>
            <a:r>
              <a:rPr lang="en-US" sz="2800" dirty="0" smtClean="0">
                <a:cs typeface="Arial" charset="0"/>
              </a:rPr>
              <a:t>on a reservation near St. Mary Parish.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6417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Choctaw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700" dirty="0" smtClean="0">
                <a:cs typeface="Arial" charset="0"/>
              </a:rPr>
              <a:t>Choctaw occupied an area that is present-day Georgia, Alabama, Mississippi, and Louisiana.</a:t>
            </a:r>
          </a:p>
          <a:p>
            <a:pPr marL="762000" indent="-762000"/>
            <a:r>
              <a:rPr lang="en-US" sz="2700" dirty="0" smtClean="0">
                <a:cs typeface="Arial" charset="0"/>
              </a:rPr>
              <a:t>An internal tribal war arose after the Choctaw split alliances between the French and British during the French and Indian War of 1763.</a:t>
            </a:r>
          </a:p>
          <a:p>
            <a:pPr marL="762000" indent="-762000"/>
            <a:r>
              <a:rPr lang="en-US" sz="2700" dirty="0" smtClean="0">
                <a:cs typeface="Arial" charset="0"/>
              </a:rPr>
              <a:t>The Choctaw agreed to cede their territory to the US in the 1830s.</a:t>
            </a:r>
          </a:p>
          <a:p>
            <a:pPr marL="762000" indent="-762000"/>
            <a:r>
              <a:rPr lang="en-US" sz="2700" dirty="0" smtClean="0">
                <a:cs typeface="Arial" charset="0"/>
              </a:rPr>
              <a:t>Today, most </a:t>
            </a:r>
            <a:r>
              <a:rPr lang="en-US" sz="2700" dirty="0" smtClean="0">
                <a:cs typeface="Arial" charset="0"/>
              </a:rPr>
              <a:t>descendants </a:t>
            </a:r>
            <a:r>
              <a:rPr lang="en-US" sz="2700" dirty="0" smtClean="0">
                <a:cs typeface="Arial" charset="0"/>
              </a:rPr>
              <a:t>of the Choctaw live on reservations in Oklahoma and Mississippi. </a:t>
            </a:r>
          </a:p>
          <a:p>
            <a:pPr marL="762000" indent="-762000"/>
            <a:r>
              <a:rPr lang="en-US" sz="2700" dirty="0" smtClean="0">
                <a:cs typeface="Arial" charset="0"/>
              </a:rPr>
              <a:t>Three groups of Choctaw still live in Louisiana: the Jena Band of Choctaw, the Clifton Choctaw, and the </a:t>
            </a:r>
            <a:r>
              <a:rPr lang="en-US" sz="2700" dirty="0" err="1" smtClean="0">
                <a:cs typeface="Arial" charset="0"/>
              </a:rPr>
              <a:t>Ebarb</a:t>
            </a:r>
            <a:r>
              <a:rPr lang="en-US" sz="2700" dirty="0" smtClean="0">
                <a:cs typeface="Arial" charset="0"/>
              </a:rPr>
              <a:t>-Choctaw-Apache tribe.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6564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Houma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René-Robert </a:t>
            </a:r>
            <a:r>
              <a:rPr lang="en-US" sz="2800" dirty="0" err="1" smtClean="0"/>
              <a:t>Cavelier</a:t>
            </a:r>
            <a:r>
              <a:rPr lang="en-US" sz="2800" dirty="0" smtClean="0"/>
              <a:t> encountered the Houma people on his journey down the Mississippi River in 1682.</a:t>
            </a:r>
          </a:p>
          <a:p>
            <a:r>
              <a:rPr lang="en-US" sz="2800" dirty="0" smtClean="0"/>
              <a:t>After a period of frequent moves, the Houma ended up in swamps and marshes, where </a:t>
            </a:r>
            <a:r>
              <a:rPr lang="en-US" sz="2800" dirty="0" smtClean="0"/>
              <a:t>they </a:t>
            </a:r>
            <a:r>
              <a:rPr lang="en-US" sz="2800" dirty="0" smtClean="0"/>
              <a:t>learned to hunt, fish, and trap local animals.</a:t>
            </a:r>
          </a:p>
          <a:p>
            <a:r>
              <a:rPr lang="en-US" sz="2800" dirty="0" smtClean="0"/>
              <a:t>The crawfish is their totem symbol.</a:t>
            </a:r>
          </a:p>
          <a:p>
            <a:r>
              <a:rPr lang="en-US" sz="2800" dirty="0" smtClean="0"/>
              <a:t>The current 15,000 members of the Houma people live mainly in Terrebonne and Lafourche Parishes.</a:t>
            </a:r>
          </a:p>
          <a:p>
            <a:r>
              <a:rPr lang="en-US" sz="2800" dirty="0" smtClean="0"/>
              <a:t>The Houma are a recognized tribe by Louisiana, but they have not gained federal recognition.</a:t>
            </a:r>
          </a:p>
          <a:p>
            <a:endParaRPr lang="en-U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5240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Tunica-Biloxi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Tunica-Biloxi originally lived in Mississippi and were forced inland by the French.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The Tunica used their trading skills to control their relationships with the European settlers.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The Tunica-Biloxi gained federal </a:t>
            </a:r>
            <a:r>
              <a:rPr lang="en-US" dirty="0" smtClean="0">
                <a:cs typeface="Arial" charset="0"/>
              </a:rPr>
              <a:t>recognition </a:t>
            </a:r>
            <a:r>
              <a:rPr lang="en-US" dirty="0" smtClean="0">
                <a:cs typeface="Arial" charset="0"/>
              </a:rPr>
              <a:t>in 1986.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They live on a reservation at Avoyelles Parish and govern their own affairs.</a:t>
            </a:r>
          </a:p>
          <a:p>
            <a:pPr marL="762000" indent="-762000"/>
            <a:endParaRPr lang="en-US" dirty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02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90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Coushatta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The Coushatta originated in Tennessee, but they moved east to avoid further contact with the Spanish and English.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About 900 Coushatta migrated to Louisiana by the early 1800s.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They purchased and settled land in 1880s and remain there to this day.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They received federal recognition in 1973 and became successful with their Coushatta Casino Resort.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A cultural achievement of the Coushatta is weaving intricate baskets, </a:t>
            </a:r>
            <a:r>
              <a:rPr lang="en-US" sz="2800" dirty="0" smtClean="0">
                <a:cs typeface="Arial" charset="0"/>
              </a:rPr>
              <a:t>which are </a:t>
            </a:r>
            <a:r>
              <a:rPr lang="en-US" sz="2800" dirty="0" smtClean="0">
                <a:cs typeface="Arial" charset="0"/>
              </a:rPr>
              <a:t>highly </a:t>
            </a:r>
            <a:r>
              <a:rPr lang="en-US" sz="2800" dirty="0" smtClean="0">
                <a:cs typeface="Arial" charset="0"/>
              </a:rPr>
              <a:t>prized by museums and collectors.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5848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</a:t>
            </a:r>
            <a:r>
              <a:rPr lang="en-US" sz="1200" dirty="0" err="1" smtClean="0">
                <a:solidFill>
                  <a:schemeClr val="bg1"/>
                </a:solidFill>
              </a:rPr>
              <a:t>Miceli</a:t>
            </a:r>
            <a:r>
              <a:rPr lang="en-US" sz="1200" dirty="0" smtClean="0">
                <a:solidFill>
                  <a:schemeClr val="bg1"/>
                </a:solidFill>
              </a:rPr>
              <a:t> on Wikimedia Commons, Public Domain; Slide 2: Ken Thomas (alligator);  </a:t>
            </a:r>
            <a:r>
              <a:rPr lang="en-US" sz="1200" dirty="0" err="1" smtClean="0">
                <a:solidFill>
                  <a:schemeClr val="bg1"/>
                </a:solidFill>
              </a:rPr>
              <a:t>Jillian.E</a:t>
            </a:r>
            <a:r>
              <a:rPr lang="en-US" sz="1200" dirty="0" smtClean="0">
                <a:solidFill>
                  <a:schemeClr val="bg1"/>
                </a:solidFill>
              </a:rPr>
              <a:t> (Chicot State Park); City of Monroe, LA;  Albert Herring (Mardi Gras), </a:t>
            </a:r>
            <a:r>
              <a:rPr lang="en-US" sz="1200" dirty="0" err="1" smtClean="0">
                <a:solidFill>
                  <a:schemeClr val="bg1"/>
                </a:solidFill>
              </a:rPr>
              <a:t>Lael</a:t>
            </a:r>
            <a:r>
              <a:rPr lang="en-US" sz="1200" dirty="0" smtClean="0">
                <a:solidFill>
                  <a:schemeClr val="bg1"/>
                </a:solidFill>
              </a:rPr>
              <a:t> Butler (pelican); </a:t>
            </a:r>
            <a:r>
              <a:rPr lang="en-US" sz="1200" dirty="0" err="1" smtClean="0">
                <a:solidFill>
                  <a:schemeClr val="bg1"/>
                </a:solidFill>
              </a:rPr>
              <a:t>Jesper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Rautell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Balle</a:t>
            </a:r>
            <a:r>
              <a:rPr lang="en-US" sz="1200" dirty="0" smtClean="0">
                <a:solidFill>
                  <a:schemeClr val="bg1"/>
                </a:solidFill>
              </a:rPr>
              <a:t> (</a:t>
            </a:r>
            <a:r>
              <a:rPr lang="en-US" sz="1200" dirty="0" err="1" smtClean="0">
                <a:solidFill>
                  <a:schemeClr val="bg1"/>
                </a:solidFill>
              </a:rPr>
              <a:t>cajun</a:t>
            </a:r>
            <a:r>
              <a:rPr lang="en-US" sz="1200" dirty="0" smtClean="0">
                <a:solidFill>
                  <a:schemeClr val="bg1"/>
                </a:solidFill>
              </a:rPr>
              <a:t> meal); Susan Adams (</a:t>
            </a:r>
            <a:r>
              <a:rPr lang="en-US" sz="1200" dirty="0" err="1" smtClean="0">
                <a:solidFill>
                  <a:schemeClr val="bg1"/>
                </a:solidFill>
              </a:rPr>
              <a:t>Chemin</a:t>
            </a:r>
            <a:r>
              <a:rPr lang="en-US" sz="1200" dirty="0" smtClean="0">
                <a:solidFill>
                  <a:schemeClr val="bg1"/>
                </a:solidFill>
              </a:rPr>
              <a:t>-a-Haut State Park) on Wikimedia Commons; Slide 8: Louisiana Department of Culture, Recreation, and Tourism (original by Jon Gibson); Image Credits Slide: </a:t>
            </a:r>
            <a:r>
              <a:rPr lang="en-US" sz="1200" dirty="0" err="1" smtClean="0">
                <a:solidFill>
                  <a:schemeClr val="bg1"/>
                </a:solidFill>
              </a:rPr>
              <a:t>Edd</a:t>
            </a:r>
            <a:r>
              <a:rPr lang="en-US" sz="1200" dirty="0" smtClean="0">
                <a:solidFill>
                  <a:schemeClr val="bg1"/>
                </a:solidFill>
              </a:rPr>
              <a:t>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Prehistoric Cultures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sz="3200" dirty="0" smtClean="0"/>
              <a:t>Essential Question:</a:t>
            </a:r>
            <a:endParaRPr lang="en-US" sz="2800" dirty="0" smtClean="0"/>
          </a:p>
          <a:p>
            <a:pPr marL="742950" lvl="2" indent="-342900">
              <a:buFont typeface="Arial" pitchFamily="34" charset="0"/>
              <a:buChar char="•"/>
            </a:pPr>
            <a:r>
              <a:rPr lang="en-US" sz="2800" dirty="0" smtClean="0"/>
              <a:t>What characteristics made each of the four prehistoric cultures unique?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Section 1: Prehistoric 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artifact</a:t>
            </a:r>
          </a:p>
          <a:p>
            <a:pPr lvl="1"/>
            <a:r>
              <a:rPr lang="en-US" dirty="0" smtClean="0"/>
              <a:t>prehistoric</a:t>
            </a:r>
          </a:p>
          <a:p>
            <a:pPr lvl="1"/>
            <a:r>
              <a:rPr lang="en-US" dirty="0" smtClean="0"/>
              <a:t>archaeologist</a:t>
            </a:r>
          </a:p>
          <a:p>
            <a:pPr lvl="1"/>
            <a:r>
              <a:rPr lang="en-US" dirty="0" err="1" smtClean="0"/>
              <a:t>midden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omadic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tlatl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ound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griculture</a:t>
            </a:r>
            <a:endParaRPr lang="en-US" dirty="0" smtClean="0"/>
          </a:p>
          <a:p>
            <a:pPr lvl="1"/>
            <a:r>
              <a:rPr lang="en-US" dirty="0" smtClean="0"/>
              <a:t>maize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30763"/>
          </a:xfrm>
        </p:spPr>
        <p:txBody>
          <a:bodyPr>
            <a:noAutofit/>
          </a:bodyPr>
          <a:lstStyle/>
          <a:p>
            <a:r>
              <a:rPr lang="en-US" sz="2600" dirty="0" smtClean="0"/>
              <a:t>The first people who lived in the area that is now Louisiana did not leave written records, but some </a:t>
            </a:r>
            <a:r>
              <a:rPr lang="en-US" sz="2600" b="1" dirty="0" smtClean="0"/>
              <a:t>artifacts</a:t>
            </a:r>
            <a:r>
              <a:rPr lang="en-US" sz="2600" dirty="0" smtClean="0"/>
              <a:t>, or the items they used in their daily lives have survived, often buried deep in the ground. </a:t>
            </a:r>
          </a:p>
          <a:p>
            <a:r>
              <a:rPr lang="en-US" sz="2600" b="1" dirty="0" smtClean="0"/>
              <a:t>Prehistoric</a:t>
            </a:r>
            <a:r>
              <a:rPr lang="en-US" sz="2600" dirty="0" smtClean="0"/>
              <a:t> (before the time of written history) people left behind the tools they used for hunting and making shelters.</a:t>
            </a:r>
          </a:p>
          <a:p>
            <a:r>
              <a:rPr lang="en-US" sz="2600" dirty="0" smtClean="0"/>
              <a:t>Artifacts provide </a:t>
            </a:r>
            <a:r>
              <a:rPr lang="en-US" sz="2600" b="1" dirty="0" smtClean="0"/>
              <a:t>archaeologists</a:t>
            </a:r>
            <a:r>
              <a:rPr lang="en-US" sz="2600" dirty="0" smtClean="0"/>
              <a:t> (scientists who use artifacts from the past to try to understand prehistoric people) a window into how prehistoric people lived.</a:t>
            </a:r>
          </a:p>
          <a:p>
            <a:r>
              <a:rPr lang="en-US" sz="2600" dirty="0" smtClean="0"/>
              <a:t>One place archaeologists find artifacts in large numbers is in </a:t>
            </a:r>
            <a:r>
              <a:rPr lang="en-US" sz="2600" b="1" dirty="0" err="1" smtClean="0"/>
              <a:t>middens</a:t>
            </a:r>
            <a:r>
              <a:rPr lang="en-US" sz="2600" dirty="0" smtClean="0"/>
              <a:t> (ancient garbage dumps). 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Paleo</a:t>
            </a:r>
            <a:r>
              <a:rPr lang="en-US" dirty="0" smtClean="0"/>
              <a:t> Era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The first people to live in Louisiana date to a period called the </a:t>
            </a:r>
            <a:r>
              <a:rPr lang="en-US" dirty="0" err="1" smtClean="0">
                <a:cs typeface="Arial" charset="0"/>
              </a:rPr>
              <a:t>Paleo</a:t>
            </a:r>
            <a:r>
              <a:rPr lang="en-US" dirty="0" smtClean="0">
                <a:cs typeface="Arial" charset="0"/>
              </a:rPr>
              <a:t> Era.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Scientists believe they migrated from Asia and Siberia, beginning in 30,000 BC.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They traveled in small groups </a:t>
            </a:r>
            <a:r>
              <a:rPr lang="en-US" dirty="0" smtClean="0">
                <a:cs typeface="Arial" charset="0"/>
              </a:rPr>
              <a:t>and </a:t>
            </a:r>
            <a:r>
              <a:rPr lang="en-US" dirty="0" smtClean="0">
                <a:cs typeface="Arial" charset="0"/>
              </a:rPr>
              <a:t>based their movements on the migration patterns of the animals they hunted.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When groups of Paleo people reached Louisiana, they found animals that they needed in order to survive, as well as plants and water-based creatures they could eat.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Meso</a:t>
            </a:r>
            <a:r>
              <a:rPr lang="en-US" dirty="0" smtClean="0"/>
              <a:t> Era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People in this time were still </a:t>
            </a:r>
            <a:r>
              <a:rPr lang="en-US" sz="2800" b="1" dirty="0" smtClean="0">
                <a:cs typeface="Arial" charset="0"/>
              </a:rPr>
              <a:t>nomadic</a:t>
            </a:r>
            <a:r>
              <a:rPr lang="en-US" sz="2800" dirty="0" smtClean="0">
                <a:cs typeface="Arial" charset="0"/>
              </a:rPr>
              <a:t>, but stayed in the same places for longer periods of time.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The men hunted for food and the women gathered foods.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They developed an </a:t>
            </a:r>
            <a:r>
              <a:rPr lang="en-US" sz="2800" b="1" dirty="0" smtClean="0">
                <a:cs typeface="Arial" charset="0"/>
              </a:rPr>
              <a:t>atlatl </a:t>
            </a:r>
            <a:r>
              <a:rPr lang="en-US" sz="2800" dirty="0" smtClean="0">
                <a:cs typeface="Arial" charset="0"/>
              </a:rPr>
              <a:t>(shaft of wood with a small cup for a spear) to hunt smaller, faster animals.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Mesos began building </a:t>
            </a:r>
            <a:r>
              <a:rPr lang="en-US" sz="2800" b="1" dirty="0" smtClean="0">
                <a:cs typeface="Arial" charset="0"/>
              </a:rPr>
              <a:t>mounds </a:t>
            </a:r>
            <a:r>
              <a:rPr lang="en-US" sz="2800" dirty="0" smtClean="0">
                <a:cs typeface="Arial" charset="0"/>
              </a:rPr>
              <a:t>around 5000 BC for special ceremonies.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There have been more artifacts recovered from the </a:t>
            </a:r>
            <a:r>
              <a:rPr lang="en-US" sz="2800" dirty="0" err="1" smtClean="0">
                <a:cs typeface="Arial" charset="0"/>
              </a:rPr>
              <a:t>Meso</a:t>
            </a:r>
            <a:r>
              <a:rPr lang="en-US" sz="2800" dirty="0" smtClean="0">
                <a:cs typeface="Arial" charset="0"/>
              </a:rPr>
              <a:t> Era than </a:t>
            </a:r>
            <a:r>
              <a:rPr lang="en-US" sz="2800" dirty="0" smtClean="0">
                <a:cs typeface="Arial" charset="0"/>
              </a:rPr>
              <a:t>from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the </a:t>
            </a:r>
            <a:r>
              <a:rPr lang="en-US" sz="2800" dirty="0" err="1" smtClean="0">
                <a:cs typeface="Arial" charset="0"/>
              </a:rPr>
              <a:t>Paleo</a:t>
            </a:r>
            <a:r>
              <a:rPr lang="en-US" sz="2800" dirty="0" smtClean="0">
                <a:cs typeface="Arial" charset="0"/>
              </a:rPr>
              <a:t> Era.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2265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876800" cy="5105400"/>
          </a:xfrm>
        </p:spPr>
        <p:txBody>
          <a:bodyPr>
            <a:normAutofit fontScale="92500" lnSpcReduction="20000"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The Early Neo Era began about 2000 BC.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Archaeologists have found a large amount of pottery from this era.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An advancement that distinguished their period is the development of the bow and arrow.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People began living together in larger groups and established villages during this 2800-year period.</a:t>
            </a:r>
          </a:p>
        </p:txBody>
      </p:sp>
      <p:pic>
        <p:nvPicPr>
          <p:cNvPr id="4" name="Content Placeholder 3" descr="Screen Shot 2014-05-24 at 4.40.24 PM.p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5176" y="1981200"/>
            <a:ext cx="4224865" cy="28194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Neo Era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76800" y="60198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4"/>
              </a:rPr>
              <a:t>Poverty Point State Historic Site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029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Artist rendering of Poverty Point site about 1350 BC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302786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 Neo Era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800600"/>
          </a:xfrm>
        </p:spPr>
        <p:txBody>
          <a:bodyPr>
            <a:no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This period began about AD 800 and ended around AD 1600.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The people of this time built more permanent homes and built temples on mounds for sacred ceremonies.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The people of the Late Neo Era switched from gathering to </a:t>
            </a:r>
            <a:r>
              <a:rPr lang="en-US" sz="2800" b="1" dirty="0" smtClean="0">
                <a:cs typeface="Arial" charset="0"/>
              </a:rPr>
              <a:t>agriculture</a:t>
            </a:r>
            <a:r>
              <a:rPr lang="en-US" sz="2800" dirty="0" smtClean="0">
                <a:cs typeface="Arial" charset="0"/>
              </a:rPr>
              <a:t>, or settled farming.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Their main crops were </a:t>
            </a:r>
            <a:r>
              <a:rPr lang="en-US" sz="2800" b="1" dirty="0" smtClean="0">
                <a:cs typeface="Arial" charset="0"/>
              </a:rPr>
              <a:t>maize </a:t>
            </a:r>
            <a:r>
              <a:rPr lang="en-US" sz="2800" dirty="0" smtClean="0">
                <a:cs typeface="Arial" charset="0"/>
              </a:rPr>
              <a:t>(corn), beans, squash, and pumpkins.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They invented the method of intercropping, which is when two or more plants with different harvesting times are planted in the same plot of land.</a:t>
            </a:r>
          </a:p>
          <a:p>
            <a:pPr marL="0" indent="0">
              <a:buNone/>
            </a:pPr>
            <a:endParaRPr lang="en-US" sz="2800" dirty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0160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22023</TotalTime>
  <Words>1620</Words>
  <Application>Microsoft Macintosh PowerPoint</Application>
  <PresentationFormat>On-screen Show (4:3)</PresentationFormat>
  <Paragraphs>157</Paragraphs>
  <Slides>25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Section 1: Prehistoric Cultures</vt:lpstr>
      <vt:lpstr>Section 1: Prehistoric Cultures</vt:lpstr>
      <vt:lpstr>Introduction</vt:lpstr>
      <vt:lpstr>Paleo Era</vt:lpstr>
      <vt:lpstr>Meso Era</vt:lpstr>
      <vt:lpstr>Early Neo Era</vt:lpstr>
      <vt:lpstr>Late Neo Era</vt:lpstr>
      <vt:lpstr>Section 2: Historic Indian Tribes</vt:lpstr>
      <vt:lpstr>Section 2: Historic Indian Tribes</vt:lpstr>
      <vt:lpstr>Introduction</vt:lpstr>
      <vt:lpstr>Spanish Encounters with Native Americans</vt:lpstr>
      <vt:lpstr>French Encounters with Native Americans</vt:lpstr>
      <vt:lpstr>Historic Tribes</vt:lpstr>
      <vt:lpstr>Historic Tribes of Louisiana</vt:lpstr>
      <vt:lpstr>Atakapa</vt:lpstr>
      <vt:lpstr>Natchez</vt:lpstr>
      <vt:lpstr>Caddo</vt:lpstr>
      <vt:lpstr>Chitimacha</vt:lpstr>
      <vt:lpstr>Choctaw</vt:lpstr>
      <vt:lpstr>Houma</vt:lpstr>
      <vt:lpstr>Tunica-Biloxi</vt:lpstr>
      <vt:lpstr>Coushatta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Emmett R. Mullins, Ed.D.</dc:creator>
  <cp:keywords/>
  <dc:description>Study presentation to accompany student textbook.</dc:description>
  <cp:lastModifiedBy>Tommy Lankford</cp:lastModifiedBy>
  <cp:revision>558</cp:revision>
  <cp:lastPrinted>2014-04-03T23:53:54Z</cp:lastPrinted>
  <dcterms:created xsi:type="dcterms:W3CDTF">2014-04-03T23:45:02Z</dcterms:created>
  <dcterms:modified xsi:type="dcterms:W3CDTF">2014-10-01T18:01:06Z</dcterms:modified>
  <cp:category/>
</cp:coreProperties>
</file>