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3"/>
  </p:notesMasterIdLst>
  <p:handoutMasterIdLst>
    <p:handoutMasterId r:id="rId44"/>
  </p:handoutMasterIdLst>
  <p:sldIdLst>
    <p:sldId id="259" r:id="rId2"/>
    <p:sldId id="260" r:id="rId3"/>
    <p:sldId id="258" r:id="rId4"/>
    <p:sldId id="356" r:id="rId5"/>
    <p:sldId id="355" r:id="rId6"/>
    <p:sldId id="265" r:id="rId7"/>
    <p:sldId id="368" r:id="rId8"/>
    <p:sldId id="369" r:id="rId9"/>
    <p:sldId id="370" r:id="rId10"/>
    <p:sldId id="371" r:id="rId11"/>
    <p:sldId id="372" r:id="rId12"/>
    <p:sldId id="373" r:id="rId13"/>
    <p:sldId id="374" r:id="rId14"/>
    <p:sldId id="378" r:id="rId15"/>
    <p:sldId id="386" r:id="rId16"/>
    <p:sldId id="270" r:id="rId17"/>
    <p:sldId id="276" r:id="rId18"/>
    <p:sldId id="381" r:id="rId19"/>
    <p:sldId id="334" r:id="rId20"/>
    <p:sldId id="379" r:id="rId21"/>
    <p:sldId id="380" r:id="rId22"/>
    <p:sldId id="306" r:id="rId23"/>
    <p:sldId id="307" r:id="rId24"/>
    <p:sldId id="382" r:id="rId25"/>
    <p:sldId id="340" r:id="rId26"/>
    <p:sldId id="358" r:id="rId27"/>
    <p:sldId id="383" r:id="rId28"/>
    <p:sldId id="359" r:id="rId29"/>
    <p:sldId id="384" r:id="rId30"/>
    <p:sldId id="360" r:id="rId31"/>
    <p:sldId id="361" r:id="rId32"/>
    <p:sldId id="346" r:id="rId33"/>
    <p:sldId id="347" r:id="rId34"/>
    <p:sldId id="352" r:id="rId35"/>
    <p:sldId id="363" r:id="rId36"/>
    <p:sldId id="364" r:id="rId37"/>
    <p:sldId id="365" r:id="rId38"/>
    <p:sldId id="366" r:id="rId39"/>
    <p:sldId id="385" r:id="rId40"/>
    <p:sldId id="367"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29" d="100"/>
          <a:sy n="129"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10/3/14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10/3/14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ritage.org/index/rank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6.xml"/><Relationship Id="rId6" Type="http://schemas.openxmlformats.org/officeDocument/2006/relationships/slide" Target="slide22.xml"/><Relationship Id="rId7" Type="http://schemas.openxmlformats.org/officeDocument/2006/relationships/slide" Target="slide32.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hyperlink" Target="http://www.portfourchon.com/" TargetMode="External"/><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3434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3:</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Louisiana’s Economy</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9906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Supply and Demand</a:t>
            </a:r>
            <a:endParaRPr lang="en-US" dirty="0"/>
          </a:p>
        </p:txBody>
      </p:sp>
      <p:sp>
        <p:nvSpPr>
          <p:cNvPr id="3" name="Content Placeholder 2"/>
          <p:cNvSpPr>
            <a:spLocks noGrp="1"/>
          </p:cNvSpPr>
          <p:nvPr>
            <p:ph idx="1"/>
          </p:nvPr>
        </p:nvSpPr>
        <p:spPr>
          <a:xfrm>
            <a:off x="457200" y="762000"/>
            <a:ext cx="8610600" cy="5943600"/>
          </a:xfrm>
        </p:spPr>
        <p:txBody>
          <a:bodyPr>
            <a:noAutofit/>
          </a:bodyPr>
          <a:lstStyle/>
          <a:p>
            <a:pPr marL="762000" indent="-762000">
              <a:lnSpc>
                <a:spcPct val="100000"/>
              </a:lnSpc>
              <a:spcBef>
                <a:spcPts val="24"/>
              </a:spcBef>
            </a:pPr>
            <a:r>
              <a:rPr lang="en-US" sz="2500" b="1" dirty="0" smtClean="0"/>
              <a:t>Supply </a:t>
            </a:r>
            <a:r>
              <a:rPr lang="en-US" sz="2500" dirty="0" smtClean="0"/>
              <a:t>is the quantity of a good or service that is available for sale, and supply affects prices.</a:t>
            </a:r>
          </a:p>
          <a:p>
            <a:pPr marL="762000" indent="-762000">
              <a:lnSpc>
                <a:spcPct val="100000"/>
              </a:lnSpc>
              <a:spcBef>
                <a:spcPts val="24"/>
              </a:spcBef>
            </a:pPr>
            <a:r>
              <a:rPr lang="en-US" sz="2500" dirty="0" smtClean="0"/>
              <a:t>When the supply of an item is high, the price is low. </a:t>
            </a:r>
          </a:p>
          <a:p>
            <a:pPr marL="762000" indent="-762000">
              <a:lnSpc>
                <a:spcPct val="100000"/>
              </a:lnSpc>
              <a:spcBef>
                <a:spcPts val="24"/>
              </a:spcBef>
            </a:pPr>
            <a:r>
              <a:rPr lang="en-US" sz="2500" dirty="0" smtClean="0"/>
              <a:t>When there is a limited quantity of an item, its price rises. </a:t>
            </a:r>
          </a:p>
          <a:p>
            <a:pPr marL="762000" indent="-762000">
              <a:lnSpc>
                <a:spcPct val="100000"/>
              </a:lnSpc>
              <a:spcBef>
                <a:spcPts val="24"/>
              </a:spcBef>
            </a:pPr>
            <a:r>
              <a:rPr lang="en-US" sz="2500" b="1" dirty="0" smtClean="0"/>
              <a:t>Demand</a:t>
            </a:r>
            <a:r>
              <a:rPr lang="en-US" sz="2500" dirty="0" smtClean="0"/>
              <a:t> is the quantity of a good or service that consumers are willing to buy. </a:t>
            </a:r>
          </a:p>
          <a:p>
            <a:pPr marL="762000" indent="-762000">
              <a:lnSpc>
                <a:spcPct val="100000"/>
              </a:lnSpc>
              <a:spcBef>
                <a:spcPts val="24"/>
              </a:spcBef>
            </a:pPr>
            <a:r>
              <a:rPr lang="en-US" sz="2500" dirty="0" smtClean="0"/>
              <a:t>Demand is based on the desires of the consumer, their ability to pay for it, and their willingness to buy it. </a:t>
            </a:r>
          </a:p>
          <a:p>
            <a:pPr marL="762000" indent="-762000">
              <a:lnSpc>
                <a:spcPct val="100000"/>
              </a:lnSpc>
              <a:spcBef>
                <a:spcPts val="24"/>
              </a:spcBef>
            </a:pPr>
            <a:r>
              <a:rPr lang="en-US" sz="2500" dirty="0" smtClean="0"/>
              <a:t>As the price rises, demand usually decreases.</a:t>
            </a:r>
          </a:p>
          <a:p>
            <a:pPr marL="762000" indent="-762000">
              <a:lnSpc>
                <a:spcPct val="100000"/>
              </a:lnSpc>
              <a:spcBef>
                <a:spcPts val="24"/>
              </a:spcBef>
            </a:pPr>
            <a:r>
              <a:rPr lang="en-US" sz="2500" dirty="0" smtClean="0"/>
              <a:t>When prices go down, demand increases. </a:t>
            </a:r>
          </a:p>
          <a:p>
            <a:pPr marL="762000" indent="-762000">
              <a:lnSpc>
                <a:spcPct val="100000"/>
              </a:lnSpc>
              <a:spcBef>
                <a:spcPts val="24"/>
              </a:spcBef>
            </a:pPr>
            <a:r>
              <a:rPr lang="en-US" sz="2500" b="1" dirty="0" smtClean="0"/>
              <a:t>Profit </a:t>
            </a:r>
            <a:r>
              <a:rPr lang="en-US" sz="2500" dirty="0" smtClean="0"/>
              <a:t>is the amount gained by the producer after the resource costs are subtracted from the selling price.</a:t>
            </a:r>
          </a:p>
        </p:txBody>
      </p:sp>
      <p:sp>
        <p:nvSpPr>
          <p:cNvPr id="5" name="Slide Number Placeholder 4"/>
          <p:cNvSpPr>
            <a:spLocks noGrp="1"/>
          </p:cNvSpPr>
          <p:nvPr>
            <p:ph type="sldNum" sz="quarter" idx="12"/>
          </p:nvPr>
        </p:nvSpPr>
        <p:spPr/>
        <p:txBody>
          <a:bodyPr/>
          <a:lstStyle/>
          <a:p>
            <a:fld id="{5B75B92E-C504-4F72-91D6-D83D77D1C380}" type="slidenum">
              <a:rPr lang="en-US" smtClean="0"/>
              <a:pPr/>
              <a:t>10</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t>Basic Economic Questions and Economic Systems</a:t>
            </a:r>
            <a:endParaRPr lang="en-US" dirty="0"/>
          </a:p>
        </p:txBody>
      </p:sp>
      <p:sp>
        <p:nvSpPr>
          <p:cNvPr id="3" name="Content Placeholder 2"/>
          <p:cNvSpPr>
            <a:spLocks noGrp="1"/>
          </p:cNvSpPr>
          <p:nvPr>
            <p:ph idx="1"/>
          </p:nvPr>
        </p:nvSpPr>
        <p:spPr>
          <a:xfrm>
            <a:off x="457200" y="1524000"/>
            <a:ext cx="8382000" cy="4953000"/>
          </a:xfrm>
        </p:spPr>
        <p:txBody>
          <a:bodyPr>
            <a:normAutofit/>
          </a:bodyPr>
          <a:lstStyle/>
          <a:p>
            <a:pPr marL="762000" indent="-762000">
              <a:lnSpc>
                <a:spcPct val="110000"/>
              </a:lnSpc>
              <a:spcBef>
                <a:spcPts val="24"/>
              </a:spcBef>
            </a:pPr>
            <a:r>
              <a:rPr lang="en-US" dirty="0" smtClean="0"/>
              <a:t>An </a:t>
            </a:r>
            <a:r>
              <a:rPr lang="en-US" b="1" dirty="0" smtClean="0"/>
              <a:t>economist</a:t>
            </a:r>
            <a:r>
              <a:rPr lang="en-US" dirty="0" smtClean="0"/>
              <a:t> is a person who studies the economy. Economists try to model different economic systems.</a:t>
            </a:r>
            <a:endParaRPr lang="en-US" dirty="0"/>
          </a:p>
          <a:p>
            <a:pPr marL="762000" indent="-762000">
              <a:lnSpc>
                <a:spcPct val="110000"/>
              </a:lnSpc>
              <a:spcBef>
                <a:spcPts val="24"/>
              </a:spcBef>
            </a:pPr>
            <a:r>
              <a:rPr lang="en-US" dirty="0" smtClean="0"/>
              <a:t>There are four basic economic questions:</a:t>
            </a:r>
          </a:p>
          <a:p>
            <a:pPr marL="1144588" lvl="2" indent="-339725">
              <a:lnSpc>
                <a:spcPct val="110000"/>
              </a:lnSpc>
              <a:spcBef>
                <a:spcPts val="24"/>
              </a:spcBef>
            </a:pPr>
            <a:r>
              <a:rPr lang="en-US" i="1" dirty="0" smtClean="0"/>
              <a:t>What will be produced?</a:t>
            </a:r>
          </a:p>
          <a:p>
            <a:pPr marL="1144588" lvl="2" indent="-339725">
              <a:lnSpc>
                <a:spcPct val="110000"/>
              </a:lnSpc>
              <a:spcBef>
                <a:spcPts val="24"/>
              </a:spcBef>
            </a:pPr>
            <a:r>
              <a:rPr lang="en-US" i="1" dirty="0" smtClean="0"/>
              <a:t>How will it be produced?</a:t>
            </a:r>
          </a:p>
          <a:p>
            <a:pPr marL="1144588" lvl="2" indent="-339725">
              <a:lnSpc>
                <a:spcPct val="110000"/>
              </a:lnSpc>
              <a:spcBef>
                <a:spcPts val="24"/>
              </a:spcBef>
            </a:pPr>
            <a:r>
              <a:rPr lang="en-US" i="1" dirty="0" smtClean="0"/>
              <a:t>For whom will it be produced?</a:t>
            </a:r>
          </a:p>
          <a:p>
            <a:pPr marL="1144588" lvl="2" indent="-339725">
              <a:lnSpc>
                <a:spcPct val="110000"/>
              </a:lnSpc>
              <a:spcBef>
                <a:spcPts val="24"/>
              </a:spcBef>
            </a:pPr>
            <a:r>
              <a:rPr lang="en-US" i="1" dirty="0" smtClean="0"/>
              <a:t>How much will be produced?</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11</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Traditional Economy</a:t>
            </a:r>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10000"/>
          </a:bodyPr>
          <a:lstStyle/>
          <a:p>
            <a:pPr marL="762000" indent="-762000">
              <a:lnSpc>
                <a:spcPct val="110000"/>
              </a:lnSpc>
              <a:spcBef>
                <a:spcPts val="24"/>
              </a:spcBef>
            </a:pPr>
            <a:r>
              <a:rPr lang="en-US" dirty="0" smtClean="0"/>
              <a:t>A </a:t>
            </a:r>
            <a:r>
              <a:rPr lang="en-US" b="1" dirty="0" smtClean="0"/>
              <a:t>traditional economy</a:t>
            </a:r>
            <a:r>
              <a:rPr lang="en-US" dirty="0" smtClean="0"/>
              <a:t> is defined by three major things: </a:t>
            </a:r>
          </a:p>
          <a:p>
            <a:pPr marL="1144588" lvl="2" indent="-455613">
              <a:lnSpc>
                <a:spcPct val="110000"/>
              </a:lnSpc>
              <a:spcBef>
                <a:spcPts val="24"/>
              </a:spcBef>
            </a:pPr>
            <a:r>
              <a:rPr lang="en-US" dirty="0" smtClean="0"/>
              <a:t>It is heavily dependent on agriculture.</a:t>
            </a:r>
          </a:p>
          <a:p>
            <a:pPr marL="1144588" lvl="2" indent="-455613">
              <a:lnSpc>
                <a:spcPct val="110000"/>
              </a:lnSpc>
              <a:spcBef>
                <a:spcPts val="24"/>
              </a:spcBef>
            </a:pPr>
            <a:r>
              <a:rPr lang="en-US" dirty="0"/>
              <a:t>P</a:t>
            </a:r>
            <a:r>
              <a:rPr lang="en-US" dirty="0" smtClean="0"/>
              <a:t>eople often barter (exchanging items of value for one another rather than money).</a:t>
            </a:r>
          </a:p>
          <a:p>
            <a:pPr marL="1144588" lvl="2" indent="-455613">
              <a:lnSpc>
                <a:spcPct val="110000"/>
              </a:lnSpc>
              <a:spcBef>
                <a:spcPts val="24"/>
              </a:spcBef>
            </a:pPr>
            <a:r>
              <a:rPr lang="en-US" dirty="0"/>
              <a:t>E</a:t>
            </a:r>
            <a:r>
              <a:rPr lang="en-US" dirty="0" smtClean="0"/>
              <a:t>conomic decisions are based on tradition, beliefs, or habits.</a:t>
            </a:r>
          </a:p>
          <a:p>
            <a:pPr marL="760413" indent="-760413">
              <a:lnSpc>
                <a:spcPct val="120000"/>
              </a:lnSpc>
              <a:spcBef>
                <a:spcPts val="24"/>
              </a:spcBef>
            </a:pPr>
            <a:r>
              <a:rPr lang="en-US" dirty="0" smtClean="0"/>
              <a:t>Changes are slow in a traditional economy, and a person is likely to do the same kind of work his ancestors did. </a:t>
            </a:r>
          </a:p>
          <a:p>
            <a:pPr marL="760413" indent="-760413">
              <a:lnSpc>
                <a:spcPct val="120000"/>
              </a:lnSpc>
              <a:spcBef>
                <a:spcPts val="24"/>
              </a:spcBef>
            </a:pPr>
            <a:r>
              <a:rPr lang="en-US" dirty="0" smtClean="0"/>
              <a:t>Native American groups had a traditional economy in Louisiana before the French arrived. </a:t>
            </a:r>
          </a:p>
          <a:p>
            <a:pPr marL="760413" indent="-760413">
              <a:lnSpc>
                <a:spcPct val="12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12</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smtClean="0"/>
              <a:t>Command Economy</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762000" indent="-762000">
              <a:lnSpc>
                <a:spcPct val="100000"/>
              </a:lnSpc>
              <a:spcBef>
                <a:spcPts val="24"/>
              </a:spcBef>
            </a:pPr>
            <a:r>
              <a:rPr lang="en-US" dirty="0" smtClean="0"/>
              <a:t>The government is the director of the economy in a command economy.</a:t>
            </a:r>
          </a:p>
          <a:p>
            <a:pPr marL="762000" indent="-762000">
              <a:lnSpc>
                <a:spcPct val="100000"/>
              </a:lnSpc>
              <a:spcBef>
                <a:spcPts val="24"/>
              </a:spcBef>
            </a:pPr>
            <a:r>
              <a:rPr lang="en-US" dirty="0" smtClean="0"/>
              <a:t>The government makes rules and regulations to control what, how, and where something is produced. This affects people’s access to goods. </a:t>
            </a:r>
          </a:p>
          <a:p>
            <a:pPr marL="762000" indent="-762000">
              <a:lnSpc>
                <a:spcPct val="100000"/>
              </a:lnSpc>
              <a:spcBef>
                <a:spcPts val="24"/>
              </a:spcBef>
            </a:pPr>
            <a:r>
              <a:rPr lang="en-US" dirty="0" smtClean="0"/>
              <a:t>France had a king when Louisiana was established. This type of government has a command economy. </a:t>
            </a:r>
          </a:p>
          <a:p>
            <a:pPr marL="762000" indent="-762000">
              <a:lnSpc>
                <a:spcPct val="100000"/>
              </a:lnSpc>
              <a:spcBef>
                <a:spcPts val="24"/>
              </a:spcBef>
            </a:pPr>
            <a:r>
              <a:rPr lang="en-US" dirty="0" smtClean="0"/>
              <a:t>Under the French monarchy, the king and his advisors controlled the economy.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13</a:t>
            </a:fld>
            <a:endParaRPr lang="en-US" dirty="0"/>
          </a:p>
        </p:txBody>
      </p:sp>
    </p:spTree>
    <p:extLst>
      <p:ext uri="{BB962C8B-B14F-4D97-AF65-F5344CB8AC3E}">
        <p14:creationId xmlns:p14="http://schemas.microsoft.com/office/powerpoint/2010/main" val="35528644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76"/>
            <a:ext cx="8229600" cy="914400"/>
          </a:xfrm>
        </p:spPr>
        <p:txBody>
          <a:bodyPr>
            <a:normAutofit/>
          </a:bodyPr>
          <a:lstStyle/>
          <a:p>
            <a:r>
              <a:rPr lang="en-US" dirty="0" smtClean="0"/>
              <a:t>Market Economy</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pPr marL="762000" indent="-762000">
              <a:lnSpc>
                <a:spcPct val="100000"/>
              </a:lnSpc>
              <a:spcBef>
                <a:spcPts val="24"/>
              </a:spcBef>
            </a:pPr>
            <a:r>
              <a:rPr lang="en-US" sz="2800" dirty="0" smtClean="0"/>
              <a:t>Economic decisions are made by individuals in a market economy.</a:t>
            </a:r>
          </a:p>
          <a:p>
            <a:pPr marL="762000" indent="-762000">
              <a:lnSpc>
                <a:spcPct val="100000"/>
              </a:lnSpc>
              <a:spcBef>
                <a:spcPts val="24"/>
              </a:spcBef>
            </a:pPr>
            <a:r>
              <a:rPr lang="en-US" sz="2800" dirty="0" smtClean="0"/>
              <a:t>Producers determine what, how, and where they produce a product based on how they believe consumers will respond to their product. </a:t>
            </a:r>
          </a:p>
          <a:p>
            <a:pPr marL="762000" indent="-762000">
              <a:lnSpc>
                <a:spcPct val="100000"/>
              </a:lnSpc>
              <a:spcBef>
                <a:spcPts val="24"/>
              </a:spcBef>
            </a:pPr>
            <a:r>
              <a:rPr lang="en-US" sz="2800" dirty="0" smtClean="0"/>
              <a:t>Supply and demand determine what and how much of something is produced. </a:t>
            </a:r>
          </a:p>
          <a:p>
            <a:pPr marL="762000" indent="-762000">
              <a:lnSpc>
                <a:spcPct val="100000"/>
              </a:lnSpc>
              <a:spcBef>
                <a:spcPts val="24"/>
              </a:spcBef>
            </a:pPr>
            <a:r>
              <a:rPr lang="en-US" sz="2800" dirty="0" smtClean="0"/>
              <a:t>If there is no demand for a product, a company could lose money or go out of business. </a:t>
            </a:r>
          </a:p>
          <a:p>
            <a:pPr marL="0" indent="0">
              <a:lnSpc>
                <a:spcPct val="100000"/>
              </a:lnSpc>
              <a:spcBef>
                <a:spcPts val="24"/>
              </a:spcBef>
              <a:buNone/>
            </a:pPr>
            <a:endParaRPr lang="en-US" sz="2800"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dirty="0"/>
          </a:p>
        </p:txBody>
      </p:sp>
    </p:spTree>
    <p:extLst>
      <p:ext uri="{BB962C8B-B14F-4D97-AF65-F5344CB8AC3E}">
        <p14:creationId xmlns:p14="http://schemas.microsoft.com/office/powerpoint/2010/main" val="35528644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Economy</a:t>
            </a:r>
            <a:endParaRPr lang="en-US" dirty="0"/>
          </a:p>
        </p:txBody>
      </p:sp>
      <p:sp>
        <p:nvSpPr>
          <p:cNvPr id="3" name="Content Placeholder 2"/>
          <p:cNvSpPr>
            <a:spLocks noGrp="1"/>
          </p:cNvSpPr>
          <p:nvPr>
            <p:ph idx="1"/>
          </p:nvPr>
        </p:nvSpPr>
        <p:spPr/>
        <p:txBody>
          <a:bodyPr/>
          <a:lstStyle/>
          <a:p>
            <a:r>
              <a:rPr lang="en-US" dirty="0" smtClean="0"/>
              <a:t>Most </a:t>
            </a:r>
            <a:r>
              <a:rPr lang="en-US" dirty="0"/>
              <a:t>countries have a </a:t>
            </a:r>
            <a:r>
              <a:rPr lang="en-US" i="1" dirty="0"/>
              <a:t>mixed </a:t>
            </a:r>
            <a:r>
              <a:rPr lang="en-US" dirty="0"/>
              <a:t>economy located on a continuum between </a:t>
            </a:r>
            <a:r>
              <a:rPr lang="en-US" dirty="0" smtClean="0"/>
              <a:t>a pure market </a:t>
            </a:r>
            <a:r>
              <a:rPr lang="en-US" dirty="0"/>
              <a:t>and pure </a:t>
            </a:r>
            <a:r>
              <a:rPr lang="en-US" dirty="0" smtClean="0"/>
              <a:t>command economy. </a:t>
            </a:r>
          </a:p>
          <a:p>
            <a:pPr marL="0" indent="0">
              <a:buNone/>
            </a:pP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a:p>
        </p:txBody>
      </p:sp>
      <p:cxnSp>
        <p:nvCxnSpPr>
          <p:cNvPr id="6" name="Straight Arrow Connector 5"/>
          <p:cNvCxnSpPr/>
          <p:nvPr/>
        </p:nvCxnSpPr>
        <p:spPr>
          <a:xfrm>
            <a:off x="1295400" y="4038600"/>
            <a:ext cx="6858000" cy="76200"/>
          </a:xfrm>
          <a:prstGeom prst="straightConnector1">
            <a:avLst/>
          </a:prstGeom>
          <a:ln w="76200" cmpd="sng">
            <a:solidFill>
              <a:srgbClr val="000000"/>
            </a:solidFill>
            <a:headEnd type="arrow"/>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4400" y="4419600"/>
            <a:ext cx="1676400" cy="646331"/>
          </a:xfrm>
          <a:prstGeom prst="rect">
            <a:avLst/>
          </a:prstGeom>
          <a:noFill/>
        </p:spPr>
        <p:txBody>
          <a:bodyPr wrap="square" rtlCol="0">
            <a:spAutoFit/>
          </a:bodyPr>
          <a:lstStyle/>
          <a:p>
            <a:r>
              <a:rPr lang="en-US" dirty="0" smtClean="0"/>
              <a:t>Command</a:t>
            </a:r>
          </a:p>
          <a:p>
            <a:r>
              <a:rPr lang="en-US" dirty="0" smtClean="0"/>
              <a:t>Economy</a:t>
            </a:r>
            <a:endParaRPr lang="en-US" dirty="0"/>
          </a:p>
        </p:txBody>
      </p:sp>
      <p:sp>
        <p:nvSpPr>
          <p:cNvPr id="8" name="TextBox 7"/>
          <p:cNvSpPr txBox="1"/>
          <p:nvPr/>
        </p:nvSpPr>
        <p:spPr>
          <a:xfrm>
            <a:off x="6629400" y="4419600"/>
            <a:ext cx="1676400" cy="646331"/>
          </a:xfrm>
          <a:prstGeom prst="rect">
            <a:avLst/>
          </a:prstGeom>
          <a:noFill/>
        </p:spPr>
        <p:txBody>
          <a:bodyPr wrap="square" rtlCol="0">
            <a:spAutoFit/>
          </a:bodyPr>
          <a:lstStyle/>
          <a:p>
            <a:pPr algn="r"/>
            <a:r>
              <a:rPr lang="en-US" dirty="0" smtClean="0"/>
              <a:t>Market</a:t>
            </a:r>
          </a:p>
          <a:p>
            <a:pPr algn="r"/>
            <a:r>
              <a:rPr lang="en-US" dirty="0" smtClean="0"/>
              <a:t>Economy</a:t>
            </a:r>
            <a:endParaRPr lang="en-US" dirty="0"/>
          </a:p>
        </p:txBody>
      </p:sp>
      <p:sp>
        <p:nvSpPr>
          <p:cNvPr id="9" name="TextBox 8"/>
          <p:cNvSpPr txBox="1"/>
          <p:nvPr/>
        </p:nvSpPr>
        <p:spPr>
          <a:xfrm>
            <a:off x="2667000" y="6019800"/>
            <a:ext cx="6324600" cy="276999"/>
          </a:xfrm>
          <a:prstGeom prst="rect">
            <a:avLst/>
          </a:prstGeom>
          <a:noFill/>
        </p:spPr>
        <p:txBody>
          <a:bodyPr wrap="square" rtlCol="0">
            <a:spAutoFit/>
          </a:bodyPr>
          <a:lstStyle/>
          <a:p>
            <a:r>
              <a:rPr lang="en-US" sz="1200" dirty="0" smtClean="0">
                <a:hlinkClick r:id="rId2"/>
              </a:rPr>
              <a:t>Click here to learn more about different countries and their level of economic freedom.</a:t>
            </a:r>
            <a:endParaRPr lang="en-US" sz="1200" dirty="0"/>
          </a:p>
        </p:txBody>
      </p:sp>
    </p:spTree>
    <p:extLst>
      <p:ext uri="{BB962C8B-B14F-4D97-AF65-F5344CB8AC3E}">
        <p14:creationId xmlns:p14="http://schemas.microsoft.com/office/powerpoint/2010/main" val="125734272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Louisiana’s Economic History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Which factors shaped the development of Louisiana’s market economy?</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Louisiana’s Economic History</a:t>
            </a:r>
            <a:endParaRPr lang="en-US" dirty="0"/>
          </a:p>
        </p:txBody>
      </p:sp>
      <p:sp>
        <p:nvSpPr>
          <p:cNvPr id="3" name="Content Placeholder 2"/>
          <p:cNvSpPr>
            <a:spLocks noGrp="1"/>
          </p:cNvSpPr>
          <p:nvPr>
            <p:ph idx="1"/>
          </p:nvPr>
        </p:nvSpPr>
        <p:spPr>
          <a:xfrm>
            <a:off x="457200" y="1219200"/>
            <a:ext cx="8229600" cy="4648200"/>
          </a:xfrm>
        </p:spPr>
        <p:txBody>
          <a:bodyPr>
            <a:normAutofit/>
          </a:bodyPr>
          <a:lstStyle/>
          <a:p>
            <a:r>
              <a:rPr lang="en-US" dirty="0" smtClean="0"/>
              <a:t>What terms do I need to know? </a:t>
            </a:r>
          </a:p>
          <a:p>
            <a:pPr lvl="1"/>
            <a:r>
              <a:rPr lang="en-US" dirty="0" smtClean="0"/>
              <a:t>commerce</a:t>
            </a:r>
          </a:p>
          <a:p>
            <a:pPr lvl="1"/>
            <a:r>
              <a:rPr lang="en-US" dirty="0" smtClean="0"/>
              <a:t>mercantilism</a:t>
            </a:r>
          </a:p>
          <a:p>
            <a:pPr lvl="1"/>
            <a:r>
              <a:rPr lang="en-US" dirty="0" smtClean="0"/>
              <a:t>smuggling</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17</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143000"/>
            <a:ext cx="8229600" cy="5029200"/>
          </a:xfrm>
        </p:spPr>
        <p:txBody>
          <a:bodyPr>
            <a:noAutofit/>
          </a:bodyPr>
          <a:lstStyle/>
          <a:p>
            <a:pPr marL="762000" indent="-762000">
              <a:lnSpc>
                <a:spcPct val="90000"/>
              </a:lnSpc>
            </a:pPr>
            <a:r>
              <a:rPr lang="en-US" sz="2800" dirty="0" smtClean="0">
                <a:solidFill>
                  <a:srgbClr val="080808"/>
                </a:solidFill>
              </a:rPr>
              <a:t>Before the French arrived, Native Americans had a traditional economy, which focused heavily on agriculture and bartering. </a:t>
            </a:r>
          </a:p>
          <a:p>
            <a:pPr marL="762000" indent="-762000">
              <a:lnSpc>
                <a:spcPct val="90000"/>
              </a:lnSpc>
            </a:pPr>
            <a:r>
              <a:rPr lang="en-US" sz="2800" dirty="0" smtClean="0">
                <a:solidFill>
                  <a:srgbClr val="080808"/>
                </a:solidFill>
              </a:rPr>
              <a:t>The French brought the concept of a command economy with them. </a:t>
            </a:r>
          </a:p>
          <a:p>
            <a:pPr marL="762000" indent="-762000">
              <a:lnSpc>
                <a:spcPct val="90000"/>
              </a:lnSpc>
            </a:pPr>
            <a:r>
              <a:rPr lang="en-US" sz="2800" dirty="0" smtClean="0">
                <a:solidFill>
                  <a:srgbClr val="080808"/>
                </a:solidFill>
              </a:rPr>
              <a:t>The French economy was based heavily on </a:t>
            </a:r>
            <a:r>
              <a:rPr lang="en-US" sz="2800" b="1" dirty="0" smtClean="0">
                <a:solidFill>
                  <a:srgbClr val="080808"/>
                </a:solidFill>
              </a:rPr>
              <a:t>commerce</a:t>
            </a:r>
            <a:r>
              <a:rPr lang="en-US" sz="2800" dirty="0" smtClean="0">
                <a:solidFill>
                  <a:srgbClr val="080808"/>
                </a:solidFill>
              </a:rPr>
              <a:t>, which is the buying and selling of goods.  </a:t>
            </a:r>
          </a:p>
          <a:p>
            <a:pPr marL="762000" indent="-762000">
              <a:lnSpc>
                <a:spcPct val="90000"/>
              </a:lnSpc>
            </a:pPr>
            <a:r>
              <a:rPr lang="en-US" sz="2800" b="1" dirty="0">
                <a:solidFill>
                  <a:srgbClr val="080808"/>
                </a:solidFill>
              </a:rPr>
              <a:t>M</a:t>
            </a:r>
            <a:r>
              <a:rPr lang="en-US" sz="2800" b="1" dirty="0" smtClean="0">
                <a:solidFill>
                  <a:srgbClr val="080808"/>
                </a:solidFill>
              </a:rPr>
              <a:t>ercantilism</a:t>
            </a:r>
            <a:r>
              <a:rPr lang="en-US" sz="2800" dirty="0" smtClean="0">
                <a:solidFill>
                  <a:srgbClr val="080808"/>
                </a:solidFill>
              </a:rPr>
              <a:t> is the idea that colonies are created solely to contribute to the wealth and power of the mother nation.</a:t>
            </a:r>
          </a:p>
          <a:p>
            <a:endParaRPr lang="en-US" sz="2800" dirty="0" smtClean="0"/>
          </a:p>
          <a:p>
            <a:endParaRPr lang="en-US" sz="2800" dirty="0" smtClean="0"/>
          </a:p>
          <a:p>
            <a:endParaRPr lang="en-US" sz="2800" dirty="0" smtClean="0"/>
          </a:p>
          <a:p>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dirty="0"/>
          </a:p>
        </p:txBody>
      </p:sp>
    </p:spTree>
    <p:extLst>
      <p:ext uri="{BB962C8B-B14F-4D97-AF65-F5344CB8AC3E}">
        <p14:creationId xmlns:p14="http://schemas.microsoft.com/office/powerpoint/2010/main" val="106112833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Failure of Mercantilism</a:t>
            </a:r>
            <a:endParaRPr lang="en-US" dirty="0"/>
          </a:p>
        </p:txBody>
      </p:sp>
      <p:sp>
        <p:nvSpPr>
          <p:cNvPr id="6" name="Content Placeholder 5"/>
          <p:cNvSpPr>
            <a:spLocks noGrp="1"/>
          </p:cNvSpPr>
          <p:nvPr>
            <p:ph idx="1"/>
          </p:nvPr>
        </p:nvSpPr>
        <p:spPr>
          <a:xfrm>
            <a:off x="457200" y="1143000"/>
            <a:ext cx="8229600" cy="5181600"/>
          </a:xfrm>
        </p:spPr>
        <p:txBody>
          <a:bodyPr>
            <a:normAutofit fontScale="70000" lnSpcReduction="20000"/>
          </a:bodyPr>
          <a:lstStyle/>
          <a:p>
            <a:pPr>
              <a:lnSpc>
                <a:spcPct val="120000"/>
              </a:lnSpc>
            </a:pPr>
            <a:r>
              <a:rPr lang="en-US" dirty="0" smtClean="0"/>
              <a:t>Colonists were expected to provide raw materials, like timber, tobacco, and deerskins, to be shipped back to their home country. </a:t>
            </a:r>
          </a:p>
          <a:p>
            <a:pPr>
              <a:lnSpc>
                <a:spcPct val="120000"/>
              </a:lnSpc>
            </a:pPr>
            <a:r>
              <a:rPr lang="en-US" dirty="0" smtClean="0"/>
              <a:t>By law, French colonists could only trade with other Frenchmen, and Spaniards only with other Spaniards. </a:t>
            </a:r>
          </a:p>
          <a:p>
            <a:pPr>
              <a:lnSpc>
                <a:spcPct val="120000"/>
              </a:lnSpc>
            </a:pPr>
            <a:r>
              <a:rPr lang="en-US" dirty="0" smtClean="0"/>
              <a:t>The governments failed to provide everything the colonists needed and wanted. </a:t>
            </a:r>
          </a:p>
          <a:p>
            <a:pPr>
              <a:lnSpc>
                <a:spcPct val="120000"/>
              </a:lnSpc>
            </a:pPr>
            <a:r>
              <a:rPr lang="en-US" dirty="0" smtClean="0"/>
              <a:t>People began to provide for themselves: they grew crops, made their own goods, and traded with neighbors.</a:t>
            </a:r>
          </a:p>
          <a:p>
            <a:pPr>
              <a:lnSpc>
                <a:spcPct val="120000"/>
              </a:lnSpc>
            </a:pPr>
            <a:r>
              <a:rPr lang="en-US" dirty="0" smtClean="0"/>
              <a:t>As necessary, the colonists also began to trade illegally with another nation. This secret  and illegal trade of goods is called </a:t>
            </a:r>
            <a:r>
              <a:rPr lang="en-US" b="1" dirty="0" smtClean="0"/>
              <a:t>smuggling. </a:t>
            </a:r>
            <a:endParaRPr lang="en-US" dirty="0" smtClean="0"/>
          </a:p>
          <a:p>
            <a:pPr>
              <a:lnSpc>
                <a:spcPct val="120000"/>
              </a:lnSpc>
            </a:pPr>
            <a:r>
              <a:rPr lang="en-US" dirty="0" smtClean="0"/>
              <a:t>For both the Spanish and the French, mercantilism failed. </a:t>
            </a:r>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pPr>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3716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3352800" y="3886200"/>
            <a:ext cx="5791200" cy="1323439"/>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Basic Economic Concepts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Louisiana’s Economic History</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Louisiana’s Resources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4: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7" action="ppaction://hlinksldjump"/>
              </a:rPr>
              <a:t>Louisiana’s Modern Economy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Louisiana’s Market Economy</a:t>
            </a:r>
            <a:endParaRPr lang="en-US" dirty="0"/>
          </a:p>
        </p:txBody>
      </p:sp>
      <p:sp>
        <p:nvSpPr>
          <p:cNvPr id="6" name="Content Placeholder 5"/>
          <p:cNvSpPr>
            <a:spLocks noGrp="1"/>
          </p:cNvSpPr>
          <p:nvPr>
            <p:ph idx="1"/>
          </p:nvPr>
        </p:nvSpPr>
        <p:spPr>
          <a:xfrm>
            <a:off x="457200" y="990600"/>
            <a:ext cx="8229600" cy="5334000"/>
          </a:xfrm>
        </p:spPr>
        <p:txBody>
          <a:bodyPr>
            <a:normAutofit fontScale="25000" lnSpcReduction="20000"/>
          </a:bodyPr>
          <a:lstStyle/>
          <a:p>
            <a:pPr marL="762000" indent="-762000">
              <a:lnSpc>
                <a:spcPct val="120000"/>
              </a:lnSpc>
            </a:pPr>
            <a:r>
              <a:rPr lang="en-US" sz="8400" dirty="0" smtClean="0">
                <a:solidFill>
                  <a:srgbClr val="080808"/>
                </a:solidFill>
              </a:rPr>
              <a:t>By 1803, Louisiana had a market economy.</a:t>
            </a:r>
          </a:p>
          <a:p>
            <a:pPr marL="762000" indent="-762000">
              <a:lnSpc>
                <a:spcPct val="120000"/>
              </a:lnSpc>
            </a:pPr>
            <a:r>
              <a:rPr lang="en-US" sz="8400" dirty="0" smtClean="0">
                <a:solidFill>
                  <a:srgbClr val="080808"/>
                </a:solidFill>
              </a:rPr>
              <a:t>Cotton and sugar were cash crops.</a:t>
            </a:r>
          </a:p>
          <a:p>
            <a:pPr marL="762000" indent="-762000">
              <a:lnSpc>
                <a:spcPct val="120000"/>
              </a:lnSpc>
            </a:pPr>
            <a:r>
              <a:rPr lang="en-US" sz="8400" dirty="0" smtClean="0">
                <a:solidFill>
                  <a:srgbClr val="080808"/>
                </a:solidFill>
              </a:rPr>
              <a:t>The Mississippi River was used to transport crops to places where they could make a profit. </a:t>
            </a:r>
          </a:p>
          <a:p>
            <a:pPr>
              <a:lnSpc>
                <a:spcPct val="120000"/>
              </a:lnSpc>
            </a:pPr>
            <a:r>
              <a:rPr lang="en-US" sz="8400" dirty="0" smtClean="0"/>
              <a:t>New Orleans became a very large and busy port. Until 1860, only New York City’s port could compete with it. </a:t>
            </a:r>
          </a:p>
          <a:p>
            <a:pPr>
              <a:lnSpc>
                <a:spcPct val="120000"/>
              </a:lnSpc>
            </a:pPr>
            <a:r>
              <a:rPr lang="en-US" sz="8400" dirty="0" smtClean="0"/>
              <a:t>New Orleans was of great economic importance until 1860, when the Civil War ruined Louisiana’s economy. </a:t>
            </a:r>
          </a:p>
          <a:p>
            <a:pPr>
              <a:lnSpc>
                <a:spcPct val="120000"/>
              </a:lnSpc>
            </a:pPr>
            <a:r>
              <a:rPr lang="en-US" sz="8400" dirty="0" smtClean="0"/>
              <a:t>There was very little change for decades after 1860. Farmers came from other states to use Louisiana’s rich farmland for rice. </a:t>
            </a:r>
          </a:p>
          <a:p>
            <a:pPr>
              <a:lnSpc>
                <a:spcPct val="120000"/>
              </a:lnSpc>
            </a:pPr>
            <a:r>
              <a:rPr lang="en-US" sz="8400" dirty="0" smtClean="0"/>
              <a:t>In the early 1900s, out-of-state companies cut down trees in Louisiana’s forests to ship the timber elsewhere. Louisiana made very little money from these deals. </a:t>
            </a:r>
          </a:p>
          <a:p>
            <a:pPr>
              <a:lnSpc>
                <a:spcPct val="120000"/>
              </a:lnSpc>
            </a:pPr>
            <a:endParaRPr lang="en-US" dirty="0" smtClean="0"/>
          </a:p>
          <a:p>
            <a:pPr>
              <a:lnSpc>
                <a:spcPct val="120000"/>
              </a:lnSpc>
            </a:pPr>
            <a:endParaRPr lang="en-US" dirty="0" smtClean="0"/>
          </a:p>
          <a:p>
            <a:pPr>
              <a:lnSpc>
                <a:spcPct val="120000"/>
              </a:lnSpc>
            </a:pPr>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20</a:t>
            </a:fld>
            <a:endParaRPr lang="en-US" dirty="0"/>
          </a:p>
        </p:txBody>
      </p:sp>
    </p:spTree>
    <p:extLst>
      <p:ext uri="{BB962C8B-B14F-4D97-AF65-F5344CB8AC3E}">
        <p14:creationId xmlns:p14="http://schemas.microsoft.com/office/powerpoint/2010/main" val="93294010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295400"/>
            <a:ext cx="8305800" cy="4876800"/>
          </a:xfrm>
        </p:spPr>
        <p:txBody>
          <a:bodyPr wrap="square" anchor="t">
            <a:noAutofit/>
          </a:bodyPr>
          <a:lstStyle/>
          <a:p>
            <a:r>
              <a:rPr lang="en-US" sz="2300" dirty="0" smtClean="0">
                <a:solidFill>
                  <a:srgbClr val="080808"/>
                </a:solidFill>
              </a:rPr>
              <a:t>1901- Oil was discovered in Louisiana bringing many jobs. </a:t>
            </a:r>
          </a:p>
          <a:p>
            <a:r>
              <a:rPr lang="en-US" sz="2300" dirty="0" smtClean="0">
                <a:solidFill>
                  <a:srgbClr val="080808"/>
                </a:solidFill>
              </a:rPr>
              <a:t>The Standard Oil Company came to Louisiana and built a major refinery in Baton Rouge in 1909. </a:t>
            </a:r>
          </a:p>
          <a:p>
            <a:r>
              <a:rPr lang="en-US" sz="2300" dirty="0" smtClean="0"/>
              <a:t>Since the 1950s, Louisiana’s economy has been dependent on the oil industry and petrochemical companies.</a:t>
            </a:r>
          </a:p>
          <a:p>
            <a:r>
              <a:rPr lang="en-US" sz="2300" dirty="0" smtClean="0"/>
              <a:t>Louisiana’s goal is to diversify its economy and attract new kinds of businesses. This is important because the price of oil can rise and fall dramatically which can make life difficult for workers. </a:t>
            </a:r>
          </a:p>
        </p:txBody>
      </p:sp>
      <p:pic>
        <p:nvPicPr>
          <p:cNvPr id="3" name="Content Placeholder 2" descr="3691 Baton Rouge ExxonMobile Refinery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495800" y="4419600"/>
            <a:ext cx="4407907" cy="1973222"/>
          </a:xfrm>
        </p:spPr>
      </p:pic>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dirty="0"/>
          </a:p>
        </p:txBody>
      </p:sp>
      <p:sp>
        <p:nvSpPr>
          <p:cNvPr id="5" name="Title 4"/>
          <p:cNvSpPr>
            <a:spLocks noGrp="1"/>
          </p:cNvSpPr>
          <p:nvPr>
            <p:ph type="title"/>
          </p:nvPr>
        </p:nvSpPr>
        <p:spPr/>
        <p:txBody>
          <a:bodyPr>
            <a:normAutofit/>
          </a:bodyPr>
          <a:lstStyle/>
          <a:p>
            <a:r>
              <a:rPr lang="en-US" dirty="0" smtClean="0"/>
              <a:t>Oil and Manufacturing</a:t>
            </a:r>
            <a:endParaRPr lang="en-US" dirty="0"/>
          </a:p>
        </p:txBody>
      </p:sp>
      <p:sp>
        <p:nvSpPr>
          <p:cNvPr id="4" name="TextBox 3"/>
          <p:cNvSpPr txBox="1"/>
          <p:nvPr/>
        </p:nvSpPr>
        <p:spPr>
          <a:xfrm>
            <a:off x="1524000" y="5791200"/>
            <a:ext cx="2743200" cy="584776"/>
          </a:xfrm>
          <a:prstGeom prst="rect">
            <a:avLst/>
          </a:prstGeom>
          <a:noFill/>
        </p:spPr>
        <p:txBody>
          <a:bodyPr wrap="square" rtlCol="0">
            <a:spAutoFit/>
          </a:bodyPr>
          <a:lstStyle/>
          <a:p>
            <a:pPr algn="r"/>
            <a:r>
              <a:rPr lang="en-US" sz="1600" dirty="0" err="1" smtClean="0"/>
              <a:t>ExxonMobile</a:t>
            </a:r>
            <a:r>
              <a:rPr lang="en-US" sz="1600" dirty="0" smtClean="0"/>
              <a:t> refinery in Baton Rouge</a:t>
            </a:r>
            <a:endParaRPr lang="en-US" sz="1600" dirty="0"/>
          </a:p>
        </p:txBody>
      </p:sp>
    </p:spTree>
    <p:extLst>
      <p:ext uri="{BB962C8B-B14F-4D97-AF65-F5344CB8AC3E}">
        <p14:creationId xmlns:p14="http://schemas.microsoft.com/office/powerpoint/2010/main" val="93294010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Louisiana’s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229600" cy="4144963"/>
          </a:xfrm>
        </p:spPr>
        <p:txBody>
          <a:bodyPr/>
          <a:lstStyle/>
          <a:p>
            <a:r>
              <a:rPr lang="en-US" dirty="0" smtClean="0"/>
              <a:t>Essential Question:</a:t>
            </a:r>
          </a:p>
          <a:p>
            <a:pPr lvl="1"/>
            <a:r>
              <a:rPr lang="en-US" dirty="0" smtClean="0">
                <a:solidFill>
                  <a:srgbClr val="080808"/>
                </a:solidFill>
              </a:rPr>
              <a:t> What are Louisiana’s important natural, human, and capital resources?</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Louisiana’s Resources</a:t>
            </a:r>
            <a:endParaRPr lang="en-US" dirty="0"/>
          </a:p>
        </p:txBody>
      </p:sp>
      <p:sp>
        <p:nvSpPr>
          <p:cNvPr id="3" name="Content Placeholder 2"/>
          <p:cNvSpPr>
            <a:spLocks noGrp="1"/>
          </p:cNvSpPr>
          <p:nvPr>
            <p:ph idx="1"/>
          </p:nvPr>
        </p:nvSpPr>
        <p:spPr>
          <a:xfrm>
            <a:off x="457200" y="1295400"/>
            <a:ext cx="8229600" cy="4419600"/>
          </a:xfrm>
        </p:spPr>
        <p:txBody>
          <a:bodyPr>
            <a:normAutofit/>
          </a:bodyPr>
          <a:lstStyle/>
          <a:p>
            <a:r>
              <a:rPr lang="en-US" dirty="0" smtClean="0"/>
              <a:t>What terms do I need to know? </a:t>
            </a:r>
          </a:p>
          <a:p>
            <a:pPr lvl="1"/>
            <a:r>
              <a:rPr lang="en-US" dirty="0" smtClean="0"/>
              <a:t>biological resource</a:t>
            </a:r>
          </a:p>
          <a:p>
            <a:pPr lvl="1"/>
            <a:r>
              <a:rPr lang="en-US" dirty="0" smtClean="0"/>
              <a:t>reforestation</a:t>
            </a:r>
          </a:p>
          <a:p>
            <a:pPr lvl="1"/>
            <a:r>
              <a:rPr lang="en-US" dirty="0" smtClean="0"/>
              <a:t>habitat</a:t>
            </a:r>
          </a:p>
          <a:p>
            <a:pPr lvl="1"/>
            <a:r>
              <a:rPr lang="en-US" dirty="0" smtClean="0"/>
              <a:t>mineral resource</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143000"/>
            <a:ext cx="8229600" cy="4525963"/>
          </a:xfrm>
        </p:spPr>
        <p:txBody>
          <a:bodyPr>
            <a:normAutofit/>
          </a:bodyPr>
          <a:lstStyle/>
          <a:p>
            <a:pPr marL="762000" indent="-762000">
              <a:lnSpc>
                <a:spcPct val="100000"/>
              </a:lnSpc>
            </a:pPr>
            <a:r>
              <a:rPr lang="en-US" dirty="0" smtClean="0">
                <a:solidFill>
                  <a:srgbClr val="080808"/>
                </a:solidFill>
              </a:rPr>
              <a:t>Resources are the foundation of an economy.</a:t>
            </a:r>
          </a:p>
          <a:p>
            <a:pPr marL="762000" indent="-762000">
              <a:lnSpc>
                <a:spcPct val="100000"/>
              </a:lnSpc>
            </a:pPr>
            <a:r>
              <a:rPr lang="en-US" dirty="0" smtClean="0">
                <a:solidFill>
                  <a:srgbClr val="080808"/>
                </a:solidFill>
              </a:rPr>
              <a:t>An economic system uses human, natural, and capital resources for goods and services. </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24</a:t>
            </a:fld>
            <a:endParaRPr lang="en-US" dirty="0"/>
          </a:p>
        </p:txBody>
      </p:sp>
    </p:spTree>
    <p:extLst>
      <p:ext uri="{BB962C8B-B14F-4D97-AF65-F5344CB8AC3E}">
        <p14:creationId xmlns:p14="http://schemas.microsoft.com/office/powerpoint/2010/main" val="106112833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Natural Resources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marL="461963" indent="-461963">
              <a:lnSpc>
                <a:spcPct val="120000"/>
              </a:lnSpc>
              <a:spcBef>
                <a:spcPts val="24"/>
              </a:spcBef>
            </a:pPr>
            <a:r>
              <a:rPr lang="en-US" dirty="0" smtClean="0"/>
              <a:t>Natural resources are products of Earth and its atmosphere, like air, water, and soil.</a:t>
            </a:r>
          </a:p>
          <a:p>
            <a:pPr marL="461963" indent="-461963">
              <a:lnSpc>
                <a:spcPct val="120000"/>
              </a:lnSpc>
              <a:spcBef>
                <a:spcPts val="24"/>
              </a:spcBef>
            </a:pPr>
            <a:r>
              <a:rPr lang="en-US" dirty="0" smtClean="0"/>
              <a:t>Louisiana’s has rich soil, which provides sugar cane, rice, soybeans, corn, and cotton.</a:t>
            </a:r>
          </a:p>
          <a:p>
            <a:pPr marL="461963" indent="-461963">
              <a:lnSpc>
                <a:spcPct val="120000"/>
              </a:lnSpc>
              <a:spcBef>
                <a:spcPts val="24"/>
              </a:spcBef>
            </a:pPr>
            <a:r>
              <a:rPr lang="en-US" dirty="0" smtClean="0"/>
              <a:t>Soybeans can be used for food for livestock, soy milk, soy sauce, and tofu.</a:t>
            </a:r>
          </a:p>
          <a:p>
            <a:pPr marL="461963" indent="-461963">
              <a:lnSpc>
                <a:spcPct val="120000"/>
              </a:lnSpc>
              <a:spcBef>
                <a:spcPts val="24"/>
              </a:spcBef>
            </a:pPr>
            <a:r>
              <a:rPr lang="en-US" dirty="0" smtClean="0"/>
              <a:t>Animal products are also a resource. The soil, climate, and abundant water sources contribute to cattle farming, which generated $189 million in 2009. </a:t>
            </a:r>
          </a:p>
          <a:p>
            <a:pPr marL="461963" indent="-461963">
              <a:lnSpc>
                <a:spcPct val="120000"/>
              </a:lnSpc>
              <a:spcBef>
                <a:spcPts val="24"/>
              </a:spcBef>
            </a:pPr>
            <a:r>
              <a:rPr lang="en-US" dirty="0" smtClean="0"/>
              <a:t>Dairy and poultry farming are also very profitable.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Biological Resources</a:t>
            </a:r>
            <a:endParaRPr lang="en-US" dirty="0"/>
          </a:p>
        </p:txBody>
      </p:sp>
      <p:sp>
        <p:nvSpPr>
          <p:cNvPr id="3" name="Content Placeholder 2"/>
          <p:cNvSpPr>
            <a:spLocks noGrp="1"/>
          </p:cNvSpPr>
          <p:nvPr>
            <p:ph idx="1"/>
          </p:nvPr>
        </p:nvSpPr>
        <p:spPr>
          <a:xfrm>
            <a:off x="381000" y="990600"/>
            <a:ext cx="8382000" cy="5867400"/>
          </a:xfrm>
        </p:spPr>
        <p:txBody>
          <a:bodyPr>
            <a:normAutofit fontScale="77500" lnSpcReduction="20000"/>
          </a:bodyPr>
          <a:lstStyle/>
          <a:p>
            <a:pPr marL="762000" indent="-762000">
              <a:lnSpc>
                <a:spcPct val="120000"/>
              </a:lnSpc>
              <a:spcBef>
                <a:spcPts val="24"/>
              </a:spcBef>
            </a:pPr>
            <a:r>
              <a:rPr lang="en-US" sz="3100" dirty="0" smtClean="0"/>
              <a:t>Biological resources come from plants and animals and renew themselves over time.</a:t>
            </a:r>
          </a:p>
          <a:p>
            <a:pPr marL="762000" indent="-762000">
              <a:lnSpc>
                <a:spcPct val="120000"/>
              </a:lnSpc>
              <a:spcBef>
                <a:spcPts val="24"/>
              </a:spcBef>
            </a:pPr>
            <a:r>
              <a:rPr lang="en-US" sz="3100" dirty="0" smtClean="0"/>
              <a:t>Sometimes humans must help the renewal process.</a:t>
            </a:r>
          </a:p>
          <a:p>
            <a:pPr marL="762000" indent="-762000">
              <a:lnSpc>
                <a:spcPct val="120000"/>
              </a:lnSpc>
              <a:spcBef>
                <a:spcPts val="24"/>
              </a:spcBef>
            </a:pPr>
            <a:r>
              <a:rPr lang="en-US" sz="3100" dirty="0" smtClean="0"/>
              <a:t>Trees are a profitable crop for Louisiana. The pine is the most abundant type of tree. </a:t>
            </a:r>
          </a:p>
          <a:p>
            <a:pPr marL="762000" indent="-762000">
              <a:lnSpc>
                <a:spcPct val="120000"/>
              </a:lnSpc>
              <a:spcBef>
                <a:spcPts val="24"/>
              </a:spcBef>
            </a:pPr>
            <a:r>
              <a:rPr lang="en-US" sz="3100" b="1" dirty="0" smtClean="0"/>
              <a:t>Reforestation</a:t>
            </a:r>
            <a:r>
              <a:rPr lang="en-US" sz="3100" dirty="0" smtClean="0"/>
              <a:t> began in 1921. This is when new trees are planted to replace the ones that were cut down. This is an example of humans helping the renewal process. </a:t>
            </a:r>
          </a:p>
          <a:p>
            <a:pPr marL="762000" indent="-762000">
              <a:lnSpc>
                <a:spcPct val="120000"/>
              </a:lnSpc>
              <a:spcBef>
                <a:spcPts val="24"/>
              </a:spcBef>
            </a:pPr>
            <a:r>
              <a:rPr lang="en-US" sz="3100" dirty="0" smtClean="0"/>
              <a:t>Animals are also a resource. </a:t>
            </a:r>
          </a:p>
          <a:p>
            <a:pPr marL="762000" indent="-762000">
              <a:lnSpc>
                <a:spcPct val="120000"/>
              </a:lnSpc>
              <a:spcBef>
                <a:spcPts val="24"/>
              </a:spcBef>
            </a:pPr>
            <a:r>
              <a:rPr lang="en-US" sz="3100" dirty="0" smtClean="0"/>
              <a:t>Cutting timber and clearing land for farming reduced Louisiana’s wildlife </a:t>
            </a:r>
            <a:r>
              <a:rPr lang="en-US" sz="3100" b="1" dirty="0" smtClean="0"/>
              <a:t>habitats</a:t>
            </a:r>
            <a:r>
              <a:rPr lang="en-US" sz="3100" dirty="0" smtClean="0"/>
              <a:t> (places where plants and animals naturally and normally grow).</a:t>
            </a:r>
          </a:p>
          <a:p>
            <a:pPr marL="762000" indent="-762000">
              <a:lnSpc>
                <a:spcPct val="120000"/>
              </a:lnSpc>
              <a:spcBef>
                <a:spcPts val="24"/>
              </a:spcBef>
            </a:pPr>
            <a:r>
              <a:rPr lang="en-US" sz="3100" dirty="0" smtClean="0"/>
              <a:t>The white-tailed deer and the alligator are both heavily hunted</a:t>
            </a:r>
            <a:r>
              <a:rPr lang="en-US" sz="3100" dirty="0"/>
              <a:t>.</a:t>
            </a:r>
            <a:endParaRPr lang="en-US" sz="3100"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dirty="0"/>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19200"/>
            <a:ext cx="5562600" cy="5257800"/>
          </a:xfrm>
        </p:spPr>
        <p:txBody>
          <a:bodyPr>
            <a:normAutofit fontScale="92500" lnSpcReduction="10000"/>
          </a:bodyPr>
          <a:lstStyle/>
          <a:p>
            <a:pPr marL="762000" indent="-762000">
              <a:lnSpc>
                <a:spcPct val="100000"/>
              </a:lnSpc>
              <a:spcBef>
                <a:spcPts val="24"/>
              </a:spcBef>
            </a:pPr>
            <a:r>
              <a:rPr lang="en-US" dirty="0" smtClean="0"/>
              <a:t>Louisiana has many different bodies of water: bayous, lakes, rivers, and man-made canals. </a:t>
            </a:r>
          </a:p>
          <a:p>
            <a:pPr marL="762000" indent="-762000">
              <a:lnSpc>
                <a:spcPct val="100000"/>
              </a:lnSpc>
              <a:spcBef>
                <a:spcPts val="24"/>
              </a:spcBef>
            </a:pPr>
            <a:r>
              <a:rPr lang="en-US" dirty="0" smtClean="0"/>
              <a:t>The bodies of water and aquatic animals are resources. </a:t>
            </a:r>
          </a:p>
          <a:p>
            <a:pPr marL="762000" indent="-762000">
              <a:lnSpc>
                <a:spcPct val="100000"/>
              </a:lnSpc>
              <a:spcBef>
                <a:spcPts val="24"/>
              </a:spcBef>
            </a:pPr>
            <a:r>
              <a:rPr lang="en-US" dirty="0" smtClean="0"/>
              <a:t>Recreational fishing and commercial fishing are both popular in the state. Commercial fishing is one of the most important sources of income for the state. </a:t>
            </a:r>
          </a:p>
          <a:p>
            <a:pPr marL="762000" indent="-762000">
              <a:lnSpc>
                <a:spcPct val="100000"/>
              </a:lnSpc>
              <a:spcBef>
                <a:spcPts val="24"/>
              </a:spcBef>
            </a:pPr>
            <a:r>
              <a:rPr lang="en-US" dirty="0" smtClean="0"/>
              <a:t>Seafood from Louisiana is shipped all over the country. </a:t>
            </a:r>
          </a:p>
          <a:p>
            <a:pPr lvl="1"/>
            <a:endParaRPr lang="en-US" dirty="0" smtClean="0"/>
          </a:p>
          <a:p>
            <a:pPr lvl="1"/>
            <a:endParaRPr lang="en-US" dirty="0"/>
          </a:p>
        </p:txBody>
      </p:sp>
      <p:pic>
        <p:nvPicPr>
          <p:cNvPr id="6" name="Content Placeholder 5" descr="Shrimp boat, Chauvin (LT).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559046" y="1600201"/>
            <a:ext cx="3127754" cy="3505200"/>
          </a:xfrm>
        </p:spPr>
      </p:pic>
      <p:sp>
        <p:nvSpPr>
          <p:cNvPr id="5" name="Slide Number Placeholder 4"/>
          <p:cNvSpPr>
            <a:spLocks noGrp="1"/>
          </p:cNvSpPr>
          <p:nvPr>
            <p:ph type="sldNum" sz="quarter" idx="12"/>
          </p:nvPr>
        </p:nvSpPr>
        <p:spPr/>
        <p:txBody>
          <a:bodyPr/>
          <a:lstStyle/>
          <a:p>
            <a:fld id="{5B75B92E-C504-4F72-91D6-D83D77D1C380}" type="slidenum">
              <a:rPr lang="en-US" smtClean="0"/>
              <a:pPr/>
              <a:t>27</a:t>
            </a:fld>
            <a:endParaRPr lang="en-US" dirty="0"/>
          </a:p>
        </p:txBody>
      </p:sp>
      <p:sp>
        <p:nvSpPr>
          <p:cNvPr id="2" name="Title 1"/>
          <p:cNvSpPr>
            <a:spLocks noGrp="1"/>
          </p:cNvSpPr>
          <p:nvPr>
            <p:ph type="title"/>
          </p:nvPr>
        </p:nvSpPr>
        <p:spPr/>
        <p:txBody>
          <a:bodyPr>
            <a:normAutofit fontScale="90000"/>
          </a:bodyPr>
          <a:lstStyle/>
          <a:p>
            <a:r>
              <a:rPr lang="en-US" dirty="0" smtClean="0"/>
              <a:t>Biological Resources (Continued)</a:t>
            </a:r>
            <a:endParaRPr lang="en-US" dirty="0"/>
          </a:p>
        </p:txBody>
      </p:sp>
      <p:sp>
        <p:nvSpPr>
          <p:cNvPr id="7" name="TextBox 6"/>
          <p:cNvSpPr txBox="1"/>
          <p:nvPr/>
        </p:nvSpPr>
        <p:spPr>
          <a:xfrm>
            <a:off x="5791200" y="5181600"/>
            <a:ext cx="2895600" cy="307777"/>
          </a:xfrm>
          <a:prstGeom prst="rect">
            <a:avLst/>
          </a:prstGeom>
          <a:noFill/>
        </p:spPr>
        <p:txBody>
          <a:bodyPr wrap="square" rtlCol="0">
            <a:spAutoFit/>
          </a:bodyPr>
          <a:lstStyle/>
          <a:p>
            <a:pPr algn="r"/>
            <a:r>
              <a:rPr lang="en-US" sz="1400" dirty="0" smtClean="0"/>
              <a:t>Shrimp boat, Chauvin</a:t>
            </a:r>
            <a:endParaRPr lang="en-US" sz="1400" dirty="0"/>
          </a:p>
        </p:txBody>
      </p:sp>
    </p:spTree>
    <p:extLst>
      <p:ext uri="{BB962C8B-B14F-4D97-AF65-F5344CB8AC3E}">
        <p14:creationId xmlns:p14="http://schemas.microsoft.com/office/powerpoint/2010/main" val="27601533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19200"/>
            <a:ext cx="4800600" cy="5181600"/>
          </a:xfrm>
        </p:spPr>
        <p:txBody>
          <a:bodyPr>
            <a:normAutofit fontScale="70000" lnSpcReduction="20000"/>
          </a:bodyPr>
          <a:lstStyle/>
          <a:p>
            <a:pPr marL="762000" indent="-762000">
              <a:lnSpc>
                <a:spcPct val="110000"/>
              </a:lnSpc>
              <a:spcBef>
                <a:spcPts val="24"/>
              </a:spcBef>
            </a:pPr>
            <a:r>
              <a:rPr lang="en-US" b="1" dirty="0" smtClean="0"/>
              <a:t>Mineral resources</a:t>
            </a:r>
            <a:r>
              <a:rPr lang="en-US" dirty="0" smtClean="0"/>
              <a:t> are natural substances found inside the earth formed by slow geological processes. They are nonrenewable.</a:t>
            </a:r>
          </a:p>
          <a:p>
            <a:pPr marL="762000" indent="-762000">
              <a:lnSpc>
                <a:spcPct val="110000"/>
              </a:lnSpc>
              <a:spcBef>
                <a:spcPts val="24"/>
              </a:spcBef>
            </a:pPr>
            <a:r>
              <a:rPr lang="en-US" dirty="0" smtClean="0"/>
              <a:t>Examples of mineral resources include silver, gold, and oil.</a:t>
            </a:r>
          </a:p>
          <a:p>
            <a:pPr marL="762000" indent="-762000">
              <a:lnSpc>
                <a:spcPct val="110000"/>
              </a:lnSpc>
              <a:spcBef>
                <a:spcPts val="24"/>
              </a:spcBef>
            </a:pPr>
            <a:r>
              <a:rPr lang="en-US" dirty="0" smtClean="0"/>
              <a:t>Louisiana’s most profitable resource is oil, but natural gas, </a:t>
            </a:r>
            <a:r>
              <a:rPr lang="en-US" dirty="0" err="1" smtClean="0"/>
              <a:t>sulphur</a:t>
            </a:r>
            <a:r>
              <a:rPr lang="en-US" dirty="0" smtClean="0"/>
              <a:t>, and salt are also important. </a:t>
            </a:r>
          </a:p>
          <a:p>
            <a:pPr marL="762000" indent="-762000">
              <a:lnSpc>
                <a:spcPct val="110000"/>
              </a:lnSpc>
              <a:spcBef>
                <a:spcPts val="24"/>
              </a:spcBef>
            </a:pPr>
            <a:r>
              <a:rPr lang="en-US" dirty="0" smtClean="0"/>
              <a:t>Plants that decayed millions of years ago created the oil we use today. </a:t>
            </a:r>
          </a:p>
          <a:p>
            <a:pPr marL="762000" indent="-762000">
              <a:lnSpc>
                <a:spcPct val="110000"/>
              </a:lnSpc>
              <a:spcBef>
                <a:spcPts val="24"/>
              </a:spcBef>
            </a:pPr>
            <a:r>
              <a:rPr lang="en-US" dirty="0" smtClean="0"/>
              <a:t>Louisiana is one of the top oil producing states in the nation. The most common product of oil is gasoline. </a:t>
            </a:r>
          </a:p>
          <a:p>
            <a:pPr marL="762000" indent="-762000">
              <a:lnSpc>
                <a:spcPct val="110000"/>
              </a:lnSpc>
              <a:spcBef>
                <a:spcPts val="24"/>
              </a:spcBef>
            </a:pPr>
            <a:endParaRPr lang="en-US" dirty="0" smtClean="0"/>
          </a:p>
          <a:p>
            <a:pPr lvl="1">
              <a:buNone/>
            </a:pPr>
            <a:endParaRPr lang="en-US" dirty="0" smtClean="0"/>
          </a:p>
          <a:p>
            <a:pPr lvl="1"/>
            <a:endParaRPr lang="en-US" dirty="0" smtClean="0"/>
          </a:p>
          <a:p>
            <a:pPr lvl="1"/>
            <a:endParaRPr lang="en-US" dirty="0"/>
          </a:p>
        </p:txBody>
      </p:sp>
      <p:pic>
        <p:nvPicPr>
          <p:cNvPr id="7" name="Content Placeholder 6" descr="Sulfur sample (WC).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953000" y="1447800"/>
            <a:ext cx="4038600" cy="4525963"/>
          </a:xfrm>
        </p:spPr>
      </p:pic>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a:p>
        </p:txBody>
      </p:sp>
      <p:sp>
        <p:nvSpPr>
          <p:cNvPr id="2" name="Title 1"/>
          <p:cNvSpPr>
            <a:spLocks noGrp="1"/>
          </p:cNvSpPr>
          <p:nvPr>
            <p:ph type="title"/>
          </p:nvPr>
        </p:nvSpPr>
        <p:spPr/>
        <p:txBody>
          <a:bodyPr>
            <a:normAutofit/>
          </a:bodyPr>
          <a:lstStyle/>
          <a:p>
            <a:r>
              <a:rPr lang="en-US" dirty="0" smtClean="0"/>
              <a:t>Mineral Resources</a:t>
            </a:r>
            <a:endParaRPr lang="en-US" dirty="0"/>
          </a:p>
        </p:txBody>
      </p:sp>
      <p:sp>
        <p:nvSpPr>
          <p:cNvPr id="8" name="TextBox 7"/>
          <p:cNvSpPr txBox="1"/>
          <p:nvPr/>
        </p:nvSpPr>
        <p:spPr>
          <a:xfrm>
            <a:off x="6096000" y="6096000"/>
            <a:ext cx="2819400" cy="369332"/>
          </a:xfrm>
          <a:prstGeom prst="rect">
            <a:avLst/>
          </a:prstGeom>
          <a:noFill/>
        </p:spPr>
        <p:txBody>
          <a:bodyPr wrap="square" rtlCol="0">
            <a:spAutoFit/>
          </a:bodyPr>
          <a:lstStyle/>
          <a:p>
            <a:pPr algn="r"/>
            <a:r>
              <a:rPr lang="en-US" dirty="0" err="1" smtClean="0"/>
              <a:t>sulphur</a:t>
            </a:r>
            <a:r>
              <a:rPr lang="en-US" dirty="0" smtClean="0"/>
              <a:t> sample</a:t>
            </a:r>
            <a:endParaRPr lang="en-US" dirty="0"/>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95400"/>
            <a:ext cx="5334000" cy="5105400"/>
          </a:xfrm>
        </p:spPr>
        <p:txBody>
          <a:bodyPr>
            <a:noAutofit/>
          </a:bodyPr>
          <a:lstStyle/>
          <a:p>
            <a:pPr>
              <a:lnSpc>
                <a:spcPct val="110000"/>
              </a:lnSpc>
              <a:spcBef>
                <a:spcPts val="24"/>
              </a:spcBef>
            </a:pPr>
            <a:r>
              <a:rPr lang="en-US" sz="2200" dirty="0" smtClean="0"/>
              <a:t>Natural gas from Louisiana provides over 25% of the nation’s supply. </a:t>
            </a:r>
          </a:p>
          <a:p>
            <a:pPr>
              <a:lnSpc>
                <a:spcPct val="110000"/>
              </a:lnSpc>
            </a:pPr>
            <a:r>
              <a:rPr lang="en-US" sz="2200" dirty="0" smtClean="0"/>
              <a:t>Salt was first used by the Native Americans. During the Civil War, a large deposit was discovered at Avery Island. This mine still produces commercial quantities of salt today. </a:t>
            </a:r>
          </a:p>
          <a:p>
            <a:pPr>
              <a:lnSpc>
                <a:spcPct val="110000"/>
              </a:lnSpc>
            </a:pPr>
            <a:r>
              <a:rPr lang="en-US" sz="2200" dirty="0" err="1" smtClean="0"/>
              <a:t>Sulphur</a:t>
            </a:r>
            <a:r>
              <a:rPr lang="en-US" sz="2200" dirty="0" smtClean="0"/>
              <a:t> is used in medicine, plastics, gunpowder, and matches. </a:t>
            </a:r>
          </a:p>
          <a:p>
            <a:pPr>
              <a:lnSpc>
                <a:spcPct val="110000"/>
              </a:lnSpc>
            </a:pPr>
            <a:r>
              <a:rPr lang="en-US" sz="2200" dirty="0" smtClean="0"/>
              <a:t>The price of </a:t>
            </a:r>
            <a:r>
              <a:rPr lang="en-US" sz="2200" dirty="0" err="1" smtClean="0"/>
              <a:t>sulphur</a:t>
            </a:r>
            <a:r>
              <a:rPr lang="en-US" sz="2200" dirty="0" smtClean="0"/>
              <a:t> has recently dropped because the supply is very high. It is not very profitable in Louisiana. </a:t>
            </a:r>
          </a:p>
        </p:txBody>
      </p:sp>
      <p:pic>
        <p:nvPicPr>
          <p:cNvPr id="6" name="Content Placeholder 5" descr="Avery Island Salt Works, Akzo Salt Inc., c1970 (LC).eps"/>
          <p:cNvPicPr>
            <a:picLocks noGrp="1" noChangeAspect="1"/>
          </p:cNvPicPr>
          <p:nvPr>
            <p:ph sz="half" idx="2"/>
          </p:nvPr>
        </p:nvPicPr>
        <p:blipFill>
          <a:blip r:embed="rId3" cstate="print">
            <a:extLst>
              <a:ext uri="{28A0092B-C50C-407E-A947-70E740481C1C}">
                <a14:useLocalDpi xmlns:a14="http://schemas.microsoft.com/office/drawing/2010/main"/>
              </a:ext>
            </a:extLst>
          </a:blip>
          <a:srcRect l="20282" r="20282"/>
          <a:stretch>
            <a:fillRect/>
          </a:stretch>
        </p:blipFill>
        <p:spPr>
          <a:xfrm>
            <a:off x="5523872" y="1371601"/>
            <a:ext cx="3467727" cy="3886199"/>
          </a:xfrm>
        </p:spPr>
      </p:pic>
      <p:sp>
        <p:nvSpPr>
          <p:cNvPr id="5" name="Slide Number Placeholder 4"/>
          <p:cNvSpPr>
            <a:spLocks noGrp="1"/>
          </p:cNvSpPr>
          <p:nvPr>
            <p:ph type="sldNum" sz="quarter" idx="12"/>
          </p:nvPr>
        </p:nvSpPr>
        <p:spPr/>
        <p:txBody>
          <a:bodyPr/>
          <a:lstStyle/>
          <a:p>
            <a:fld id="{5B75B92E-C504-4F72-91D6-D83D77D1C380}" type="slidenum">
              <a:rPr lang="en-US" smtClean="0"/>
              <a:pPr/>
              <a:t>29</a:t>
            </a:fld>
            <a:endParaRPr lang="en-US"/>
          </a:p>
        </p:txBody>
      </p:sp>
      <p:sp>
        <p:nvSpPr>
          <p:cNvPr id="2" name="Title 1"/>
          <p:cNvSpPr>
            <a:spLocks noGrp="1"/>
          </p:cNvSpPr>
          <p:nvPr>
            <p:ph type="title"/>
          </p:nvPr>
        </p:nvSpPr>
        <p:spPr/>
        <p:txBody>
          <a:bodyPr>
            <a:normAutofit/>
          </a:bodyPr>
          <a:lstStyle/>
          <a:p>
            <a:r>
              <a:rPr lang="en-US" dirty="0" smtClean="0"/>
              <a:t>Mineral Resources (Continued)</a:t>
            </a:r>
            <a:endParaRPr lang="en-US" dirty="0"/>
          </a:p>
        </p:txBody>
      </p:sp>
      <p:sp>
        <p:nvSpPr>
          <p:cNvPr id="7" name="TextBox 6"/>
          <p:cNvSpPr txBox="1"/>
          <p:nvPr/>
        </p:nvSpPr>
        <p:spPr>
          <a:xfrm>
            <a:off x="6248400" y="5334000"/>
            <a:ext cx="2743200" cy="338554"/>
          </a:xfrm>
          <a:prstGeom prst="rect">
            <a:avLst/>
          </a:prstGeom>
          <a:noFill/>
        </p:spPr>
        <p:txBody>
          <a:bodyPr wrap="square" rtlCol="0">
            <a:spAutoFit/>
          </a:bodyPr>
          <a:lstStyle/>
          <a:p>
            <a:pPr algn="r"/>
            <a:r>
              <a:rPr lang="en-US" sz="1600" dirty="0" smtClean="0"/>
              <a:t>Avery Island Salt Works</a:t>
            </a:r>
            <a:endParaRPr lang="en-US" sz="1600" dirty="0"/>
          </a:p>
        </p:txBody>
      </p:sp>
    </p:spTree>
    <p:extLst>
      <p:ext uri="{BB962C8B-B14F-4D97-AF65-F5344CB8AC3E}">
        <p14:creationId xmlns:p14="http://schemas.microsoft.com/office/powerpoint/2010/main" val="27601533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Basic Economic Concepts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are the basic concepts needed to understand </a:t>
            </a:r>
            <a:r>
              <a:rPr lang="en-US" sz="2800" smtClean="0"/>
              <a:t>economics? </a:t>
            </a:r>
            <a:endParaRPr lang="en-US" sz="2800" dirty="0" smtClean="0"/>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Capital Resources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Capital resources are used to process natura</a:t>
            </a:r>
            <a:r>
              <a:rPr lang="en-US" dirty="0"/>
              <a:t>l</a:t>
            </a:r>
            <a:r>
              <a:rPr lang="en-US" dirty="0" smtClean="0"/>
              <a:t> resources. </a:t>
            </a:r>
          </a:p>
          <a:p>
            <a:pPr marL="762000" indent="-762000">
              <a:lnSpc>
                <a:spcPct val="100000"/>
              </a:lnSpc>
              <a:spcBef>
                <a:spcPts val="24"/>
              </a:spcBef>
            </a:pPr>
            <a:r>
              <a:rPr lang="en-US" dirty="0" smtClean="0"/>
              <a:t>Examples of capital resources found in Louisiana include: lumber mills, sugar refineries, rice mills, and oil refineries. </a:t>
            </a:r>
          </a:p>
          <a:p>
            <a:pPr marL="760413" indent="-760413">
              <a:lnSpc>
                <a:spcPct val="100000"/>
              </a:lnSpc>
              <a:spcBef>
                <a:spcPts val="24"/>
              </a:spcBef>
            </a:pPr>
            <a:r>
              <a:rPr lang="en-US" dirty="0" smtClean="0"/>
              <a:t>The machines and equipment used inside buildings are also capital resources.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Human Resources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762000" indent="-762000">
              <a:lnSpc>
                <a:spcPct val="100000"/>
              </a:lnSpc>
              <a:spcBef>
                <a:spcPts val="24"/>
              </a:spcBef>
            </a:pPr>
            <a:r>
              <a:rPr lang="en-US" dirty="0" smtClean="0"/>
              <a:t>When humans supply the labor (physical or mental) for a good or service, they are an economic resource.  </a:t>
            </a:r>
          </a:p>
          <a:p>
            <a:pPr marL="762000" indent="-762000">
              <a:lnSpc>
                <a:spcPct val="100000"/>
              </a:lnSpc>
              <a:spcBef>
                <a:spcPts val="24"/>
              </a:spcBef>
            </a:pPr>
            <a:r>
              <a:rPr lang="en-US" dirty="0" smtClean="0"/>
              <a:t>Laborers are paid for the work they do.</a:t>
            </a:r>
          </a:p>
          <a:p>
            <a:pPr marL="762000" indent="-762000">
              <a:lnSpc>
                <a:spcPct val="100000"/>
              </a:lnSpc>
              <a:spcBef>
                <a:spcPts val="24"/>
              </a:spcBef>
            </a:pPr>
            <a:r>
              <a:rPr lang="en-US" dirty="0" smtClean="0"/>
              <a:t>Today’s diverse and interconnected state, national, and global economies require new skills and specialization.</a:t>
            </a:r>
          </a:p>
          <a:p>
            <a:pPr marL="762000" indent="-762000">
              <a:lnSpc>
                <a:spcPct val="100000"/>
              </a:lnSpc>
              <a:spcBef>
                <a:spcPts val="24"/>
              </a:spcBef>
            </a:pPr>
            <a:r>
              <a:rPr lang="en-US" dirty="0" smtClean="0"/>
              <a:t>People who want good jobs need to have education and specialized training to make them attractive to employers.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4: </a:t>
            </a:r>
            <a:r>
              <a:rPr lang="en-US" dirty="0" smtClean="0"/>
              <a:t>Louisiana’s Modern Economy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solidFill>
                  <a:srgbClr val="080808"/>
                </a:solidFill>
              </a:rPr>
              <a:t> Which factors are the most influential on Louisiana’s economy today?</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4: Louisiana’s Modern Economy</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corporation</a:t>
            </a:r>
          </a:p>
          <a:p>
            <a:pPr lvl="1"/>
            <a:r>
              <a:rPr lang="en-US" dirty="0" smtClean="0"/>
              <a:t>right-to-work laws</a:t>
            </a:r>
          </a:p>
          <a:p>
            <a:pPr lvl="1"/>
            <a:r>
              <a:rPr lang="en-US" dirty="0" smtClean="0"/>
              <a:t>tariff</a:t>
            </a:r>
          </a:p>
          <a:p>
            <a:pPr lvl="1"/>
            <a:r>
              <a:rPr lang="en-US" dirty="0" smtClean="0"/>
              <a:t>Gross Domestic Product (GDP)</a:t>
            </a:r>
          </a:p>
          <a:p>
            <a:pPr lvl="1"/>
            <a:r>
              <a:rPr lang="en-US" dirty="0" smtClean="0"/>
              <a:t>Consumer Price Index (CPI)</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33</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Louisiana is home to many types of manufactured goods, including ships, trucks, electrical equipment, glass products, and mobile homes.</a:t>
            </a:r>
          </a:p>
          <a:p>
            <a:pPr marL="762000" indent="-762000">
              <a:spcBef>
                <a:spcPts val="24"/>
              </a:spcBef>
            </a:pPr>
            <a:r>
              <a:rPr lang="en-US" dirty="0" smtClean="0">
                <a:cs typeface="Arial" charset="0"/>
              </a:rPr>
              <a:t>Some of these products are shipped to other states; some are shipped to other countries. </a:t>
            </a:r>
          </a:p>
          <a:p>
            <a:pPr marL="762000" indent="-762000">
              <a:spcBef>
                <a:spcPts val="24"/>
              </a:spcBef>
            </a:pPr>
            <a:r>
              <a:rPr lang="en-US" dirty="0" smtClean="0">
                <a:cs typeface="Arial" charset="0"/>
              </a:rPr>
              <a:t>Oil refineries create gasoline, fertilizer, and plastics. </a:t>
            </a:r>
            <a:endParaRPr lang="en-US" dirty="0">
              <a:cs typeface="Arial" charset="0"/>
            </a:endParaRPr>
          </a:p>
          <a:p>
            <a:pPr marL="762000" indent="-762000">
              <a:spcBef>
                <a:spcPts val="24"/>
              </a:spcBef>
            </a:pPr>
            <a:r>
              <a:rPr lang="en-US" dirty="0" smtClean="0">
                <a:cs typeface="Arial" charset="0"/>
              </a:rPr>
              <a:t>Louisiana ranks second in the production of petrochemicals. </a:t>
            </a: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34</a:t>
            </a:fld>
            <a:endParaRPr lang="en-US"/>
          </a:p>
        </p:txBody>
      </p:sp>
      <p:sp>
        <p:nvSpPr>
          <p:cNvPr id="2" name="Title 1"/>
          <p:cNvSpPr>
            <a:spLocks noGrp="1"/>
          </p:cNvSpPr>
          <p:nvPr>
            <p:ph type="title"/>
          </p:nvPr>
        </p:nvSpPr>
        <p:spPr>
          <a:xfrm>
            <a:off x="457200" y="0"/>
            <a:ext cx="8229600" cy="1143000"/>
          </a:xfrm>
        </p:spPr>
        <p:txBody>
          <a:bodyPr>
            <a:normAutofit/>
          </a:bodyPr>
          <a:lstStyle/>
          <a:p>
            <a:r>
              <a:rPr lang="en-US" dirty="0" smtClean="0"/>
              <a:t>Manufacturing</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Service Industries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762000" indent="-762000">
              <a:lnSpc>
                <a:spcPct val="100000"/>
              </a:lnSpc>
              <a:spcBef>
                <a:spcPts val="24"/>
              </a:spcBef>
            </a:pPr>
            <a:r>
              <a:rPr lang="en-US" dirty="0" smtClean="0"/>
              <a:t>Tourism is a major service industry in the state. People come to experience the culture and sights that make Louisiana unique.  </a:t>
            </a:r>
          </a:p>
          <a:p>
            <a:pPr marL="762000" indent="-762000">
              <a:lnSpc>
                <a:spcPct val="100000"/>
              </a:lnSpc>
              <a:spcBef>
                <a:spcPts val="24"/>
              </a:spcBef>
            </a:pPr>
            <a:r>
              <a:rPr lang="en-US" dirty="0" smtClean="0"/>
              <a:t>The people of Louisiana benefit from the money travelers spend on food, outdoor activities, sightseeing, and lodging. </a:t>
            </a:r>
          </a:p>
          <a:p>
            <a:pPr marL="762000" indent="-762000">
              <a:lnSpc>
                <a:spcPct val="100000"/>
              </a:lnSpc>
              <a:spcBef>
                <a:spcPts val="24"/>
              </a:spcBef>
            </a:pPr>
            <a:r>
              <a:rPr lang="en-US" dirty="0" smtClean="0"/>
              <a:t>In recent years, Louisiana has become a very popular place for film and television production.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Economic Institutions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pPr marL="762000" indent="-762000">
              <a:lnSpc>
                <a:spcPct val="110000"/>
              </a:lnSpc>
              <a:spcBef>
                <a:spcPts val="24"/>
              </a:spcBef>
            </a:pPr>
            <a:r>
              <a:rPr lang="en-US" dirty="0" smtClean="0"/>
              <a:t>An economic institution is a group of people who have come together to focus on economic activities.</a:t>
            </a:r>
          </a:p>
          <a:p>
            <a:pPr marL="1144588" lvl="2" indent="-339725">
              <a:lnSpc>
                <a:spcPct val="110000"/>
              </a:lnSpc>
              <a:spcBef>
                <a:spcPts val="24"/>
              </a:spcBef>
            </a:pPr>
            <a:r>
              <a:rPr lang="en-US" dirty="0" smtClean="0"/>
              <a:t>Examples include banks, small businesses, corporations, and labor unions </a:t>
            </a:r>
            <a:endParaRPr lang="en-US" dirty="0"/>
          </a:p>
          <a:p>
            <a:pPr marL="762000" indent="-762000">
              <a:lnSpc>
                <a:spcPct val="110000"/>
              </a:lnSpc>
              <a:spcBef>
                <a:spcPts val="24"/>
              </a:spcBef>
            </a:pPr>
            <a:r>
              <a:rPr lang="en-US" dirty="0" smtClean="0"/>
              <a:t>Banks hold and loan money to customers, which can be an individual or a business. </a:t>
            </a:r>
          </a:p>
          <a:p>
            <a:pPr marL="762000" indent="-762000">
              <a:lnSpc>
                <a:spcPct val="110000"/>
              </a:lnSpc>
              <a:spcBef>
                <a:spcPts val="24"/>
              </a:spcBef>
            </a:pPr>
            <a:r>
              <a:rPr lang="en-US" dirty="0" smtClean="0"/>
              <a:t>Small businesses usually have fewer than 50 people and are owned by one person or a very small group. </a:t>
            </a:r>
          </a:p>
          <a:p>
            <a:pPr marL="762000" indent="-762000">
              <a:lnSpc>
                <a:spcPct val="110000"/>
              </a:lnSpc>
              <a:spcBef>
                <a:spcPts val="24"/>
              </a:spcBef>
            </a:pPr>
            <a:r>
              <a:rPr lang="en-US" b="1" dirty="0" smtClean="0"/>
              <a:t>Corporations</a:t>
            </a:r>
            <a:r>
              <a:rPr lang="en-US" dirty="0" smtClean="0"/>
              <a:t> are large complex businesses with investors called shareholders.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normAutofit fontScale="90000"/>
          </a:bodyPr>
          <a:lstStyle/>
          <a:p>
            <a:r>
              <a:rPr lang="en-US" dirty="0" smtClean="0"/>
              <a:t>Economic Institutions (Continued)</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marL="762000" indent="-762000">
              <a:lnSpc>
                <a:spcPct val="110000"/>
              </a:lnSpc>
              <a:spcBef>
                <a:spcPts val="24"/>
              </a:spcBef>
            </a:pPr>
            <a:r>
              <a:rPr lang="en-US" dirty="0" smtClean="0"/>
              <a:t>Labor </a:t>
            </a:r>
            <a:r>
              <a:rPr lang="en-US" dirty="0"/>
              <a:t>unions are formed by people who do the same kind of work. They come together to negotiate safe working conditions and fair wages between themselves and their employers.</a:t>
            </a:r>
            <a:r>
              <a:rPr lang="en-US" dirty="0" smtClean="0"/>
              <a:t> </a:t>
            </a:r>
          </a:p>
          <a:p>
            <a:pPr marL="762000" indent="-762000">
              <a:lnSpc>
                <a:spcPct val="110000"/>
              </a:lnSpc>
              <a:spcBef>
                <a:spcPts val="24"/>
              </a:spcBef>
            </a:pPr>
            <a:r>
              <a:rPr lang="en-US" dirty="0" smtClean="0"/>
              <a:t>In </a:t>
            </a:r>
            <a:r>
              <a:rPr lang="en-US" dirty="0"/>
              <a:t>the early</a:t>
            </a:r>
            <a:r>
              <a:rPr lang="en-US" dirty="0" smtClean="0"/>
              <a:t> 1900s, unions </a:t>
            </a:r>
            <a:r>
              <a:rPr lang="en-US" dirty="0"/>
              <a:t>were very influential. When the </a:t>
            </a:r>
            <a:r>
              <a:rPr lang="en-US" b="1" dirty="0"/>
              <a:t>right-to-work laws </a:t>
            </a:r>
            <a:r>
              <a:rPr lang="en-US" dirty="0"/>
              <a:t>went into effect in 1976, labor unions became less powerful.</a:t>
            </a:r>
            <a:r>
              <a:rPr lang="en-US" dirty="0" smtClean="0"/>
              <a:t> </a:t>
            </a:r>
          </a:p>
          <a:p>
            <a:pPr marL="762000" indent="-762000">
              <a:lnSpc>
                <a:spcPct val="110000"/>
              </a:lnSpc>
              <a:spcBef>
                <a:spcPts val="24"/>
              </a:spcBef>
            </a:pPr>
            <a:r>
              <a:rPr lang="en-US" dirty="0" smtClean="0"/>
              <a:t>These </a:t>
            </a:r>
            <a:r>
              <a:rPr lang="en-US" dirty="0"/>
              <a:t>laws stated that no one could be forced to join a union to get a certain kind of job.</a:t>
            </a:r>
          </a:p>
          <a:p>
            <a:pPr marL="762000" indent="-762000">
              <a:lnSpc>
                <a:spcPct val="10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458200" cy="2666999"/>
          </a:xfrm>
        </p:spPr>
        <p:txBody>
          <a:bodyPr>
            <a:normAutofit fontScale="70000" lnSpcReduction="20000"/>
          </a:bodyPr>
          <a:lstStyle/>
          <a:p>
            <a:pPr marL="762000" indent="-762000">
              <a:lnSpc>
                <a:spcPct val="120000"/>
              </a:lnSpc>
              <a:spcBef>
                <a:spcPts val="24"/>
              </a:spcBef>
            </a:pPr>
            <a:r>
              <a:rPr lang="en-US" dirty="0" smtClean="0"/>
              <a:t>The Mississippi River and the Gulf of Mexico provide excellent means of importing and exporting goods. </a:t>
            </a:r>
          </a:p>
          <a:p>
            <a:pPr marL="762000" indent="-762000">
              <a:lnSpc>
                <a:spcPct val="120000"/>
              </a:lnSpc>
              <a:spcBef>
                <a:spcPts val="24"/>
              </a:spcBef>
            </a:pPr>
            <a:r>
              <a:rPr lang="en-US" dirty="0" smtClean="0"/>
              <a:t>Louisiana has two major deepwater ports, New Orleans and Baton Rouge, and four deep draft ports. </a:t>
            </a:r>
          </a:p>
          <a:p>
            <a:pPr marL="762000" indent="-762000">
              <a:lnSpc>
                <a:spcPct val="120000"/>
              </a:lnSpc>
              <a:spcBef>
                <a:spcPts val="24"/>
              </a:spcBef>
            </a:pPr>
            <a:r>
              <a:rPr lang="en-US" dirty="0" smtClean="0"/>
              <a:t>The state has one </a:t>
            </a:r>
            <a:r>
              <a:rPr lang="en-US" dirty="0" err="1" smtClean="0"/>
              <a:t>superport</a:t>
            </a:r>
            <a:r>
              <a:rPr lang="en-US" dirty="0" smtClean="0"/>
              <a:t> located off of the Lafourche Parish dedicated solely to transporting oil. Supertankers, which are too large to come into any other port, deposit their oil into pipelines and it is taken inland underground.</a:t>
            </a:r>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38</a:t>
            </a:fld>
            <a:endParaRPr lang="en-US"/>
          </a:p>
        </p:txBody>
      </p:sp>
      <p:sp>
        <p:nvSpPr>
          <p:cNvPr id="2" name="Title 1"/>
          <p:cNvSpPr>
            <a:spLocks noGrp="1"/>
          </p:cNvSpPr>
          <p:nvPr>
            <p:ph type="title"/>
          </p:nvPr>
        </p:nvSpPr>
        <p:spPr/>
        <p:txBody>
          <a:bodyPr>
            <a:normAutofit fontScale="90000"/>
          </a:bodyPr>
          <a:lstStyle/>
          <a:p>
            <a:r>
              <a:rPr lang="en-US" dirty="0" smtClean="0"/>
              <a:t>Louisiana in the </a:t>
            </a:r>
            <a:br>
              <a:rPr lang="en-US" dirty="0" smtClean="0"/>
            </a:br>
            <a:r>
              <a:rPr lang="en-US" dirty="0" smtClean="0"/>
              <a:t>U.S. and Global Economies</a:t>
            </a:r>
            <a:endParaRPr lang="en-US" dirty="0"/>
          </a:p>
        </p:txBody>
      </p:sp>
      <p:pic>
        <p:nvPicPr>
          <p:cNvPr id="8" name="Content Placeholder 7" descr="3657 Port of Baton Rouge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63"/>
          <a:stretch/>
        </p:blipFill>
        <p:spPr>
          <a:xfrm>
            <a:off x="2971800" y="4143013"/>
            <a:ext cx="6078053" cy="2276068"/>
          </a:xfrm>
        </p:spPr>
      </p:pic>
      <p:sp>
        <p:nvSpPr>
          <p:cNvPr id="9" name="TextBox 8"/>
          <p:cNvSpPr txBox="1"/>
          <p:nvPr/>
        </p:nvSpPr>
        <p:spPr>
          <a:xfrm>
            <a:off x="1066800" y="5715000"/>
            <a:ext cx="1752600" cy="276999"/>
          </a:xfrm>
          <a:prstGeom prst="rect">
            <a:avLst/>
          </a:prstGeom>
          <a:noFill/>
        </p:spPr>
        <p:txBody>
          <a:bodyPr wrap="square" rtlCol="0">
            <a:spAutoFit/>
          </a:bodyPr>
          <a:lstStyle/>
          <a:p>
            <a:pPr algn="r"/>
            <a:r>
              <a:rPr lang="en-US" sz="1200" dirty="0" smtClean="0"/>
              <a:t>Port of Baton Rouge</a:t>
            </a:r>
            <a:endParaRPr lang="en-US" dirty="0"/>
          </a:p>
        </p:txBody>
      </p:sp>
      <p:sp>
        <p:nvSpPr>
          <p:cNvPr id="10" name="TextBox 9"/>
          <p:cNvSpPr txBox="1"/>
          <p:nvPr/>
        </p:nvSpPr>
        <p:spPr>
          <a:xfrm>
            <a:off x="533400" y="4800600"/>
            <a:ext cx="1828800" cy="461665"/>
          </a:xfrm>
          <a:prstGeom prst="rect">
            <a:avLst/>
          </a:prstGeom>
          <a:noFill/>
        </p:spPr>
        <p:txBody>
          <a:bodyPr wrap="square" rtlCol="0">
            <a:spAutoFit/>
          </a:bodyPr>
          <a:lstStyle/>
          <a:p>
            <a:r>
              <a:rPr lang="en-US" sz="1200" dirty="0" smtClean="0">
                <a:hlinkClick r:id="rId4"/>
              </a:rPr>
              <a:t>Click to learn more about Louisiana ports</a:t>
            </a:r>
            <a:endParaRPr lang="en-US" sz="1200"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Trade Policies</a:t>
            </a:r>
            <a:endParaRPr lang="en-US" dirty="0"/>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pPr marL="762000" indent="-762000">
              <a:lnSpc>
                <a:spcPct val="100000"/>
              </a:lnSpc>
              <a:spcBef>
                <a:spcPts val="24"/>
              </a:spcBef>
            </a:pPr>
            <a:r>
              <a:rPr lang="en-US" dirty="0" smtClean="0"/>
              <a:t>The North American Free Trade Agreement (NAFTA) ended restrictions, like tariffs, on US trading with Mexico and Canada. </a:t>
            </a:r>
          </a:p>
          <a:p>
            <a:pPr marL="762000" indent="-762000">
              <a:lnSpc>
                <a:spcPct val="100000"/>
              </a:lnSpc>
              <a:spcBef>
                <a:spcPts val="24"/>
              </a:spcBef>
            </a:pPr>
            <a:r>
              <a:rPr lang="en-US" dirty="0" smtClean="0"/>
              <a:t>As a result of NAFTA, many businesses moved their textile companies in Louisiana to Mexico where the labor was cheaper. </a:t>
            </a:r>
          </a:p>
          <a:p>
            <a:pPr marL="762000" indent="-762000">
              <a:lnSpc>
                <a:spcPct val="100000"/>
              </a:lnSpc>
              <a:spcBef>
                <a:spcPts val="24"/>
              </a:spcBef>
            </a:pPr>
            <a:r>
              <a:rPr lang="en-US" dirty="0" smtClean="0"/>
              <a:t>Canada can now send oil through pipes to the U.S.</a:t>
            </a:r>
          </a:p>
          <a:p>
            <a:pPr marL="762000" indent="-762000">
              <a:lnSpc>
                <a:spcPct val="100000"/>
              </a:lnSpc>
              <a:spcBef>
                <a:spcPts val="24"/>
              </a:spcBef>
            </a:pPr>
            <a:r>
              <a:rPr lang="en-US" b="1" dirty="0" smtClean="0"/>
              <a:t>Tariffs </a:t>
            </a:r>
            <a:r>
              <a:rPr lang="en-US" dirty="0" smtClean="0"/>
              <a:t>(taxes placed on imported goods) once protected U.S. producers from losing business due to cheaper prices for goods abroad. </a:t>
            </a:r>
          </a:p>
          <a:p>
            <a:pPr marL="762000" indent="-762000">
              <a:lnSpc>
                <a:spcPct val="100000"/>
              </a:lnSpc>
              <a:spcBef>
                <a:spcPts val="24"/>
              </a:spcBef>
            </a:pPr>
            <a:r>
              <a:rPr lang="en-US" dirty="0" smtClean="0"/>
              <a:t>The U.S. is now moving toward a market based on free trade.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39</a:t>
            </a:fld>
            <a:endParaRPr lang="en-US"/>
          </a:p>
        </p:txBody>
      </p:sp>
    </p:spTree>
    <p:extLst>
      <p:ext uri="{BB962C8B-B14F-4D97-AF65-F5344CB8AC3E}">
        <p14:creationId xmlns:p14="http://schemas.microsoft.com/office/powerpoint/2010/main" val="411103984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1: Basic Economic Concepts</a:t>
            </a:r>
            <a:endParaRPr lang="en-US" dirty="0"/>
          </a:p>
        </p:txBody>
      </p:sp>
      <p:sp>
        <p:nvSpPr>
          <p:cNvPr id="3" name="Content Placeholder 2"/>
          <p:cNvSpPr>
            <a:spLocks noGrp="1"/>
          </p:cNvSpPr>
          <p:nvPr>
            <p:ph idx="1"/>
          </p:nvPr>
        </p:nvSpPr>
        <p:spPr>
          <a:xfrm>
            <a:off x="457200" y="1828800"/>
            <a:ext cx="8229600" cy="4343400"/>
          </a:xfrm>
        </p:spPr>
        <p:txBody>
          <a:bodyPr numCol="2">
            <a:normAutofit/>
          </a:bodyPr>
          <a:lstStyle/>
          <a:p>
            <a:pPr lvl="1">
              <a:buFont typeface="Arial"/>
              <a:buChar char="•"/>
            </a:pPr>
            <a:r>
              <a:rPr lang="en-US" dirty="0" smtClean="0"/>
              <a:t>economy</a:t>
            </a:r>
          </a:p>
          <a:p>
            <a:pPr lvl="1"/>
            <a:r>
              <a:rPr lang="en-US" dirty="0" smtClean="0"/>
              <a:t>goods</a:t>
            </a:r>
          </a:p>
          <a:p>
            <a:pPr lvl="1"/>
            <a:r>
              <a:rPr lang="en-US" dirty="0" smtClean="0"/>
              <a:t>services</a:t>
            </a:r>
          </a:p>
          <a:p>
            <a:pPr lvl="1"/>
            <a:r>
              <a:rPr lang="en-US" dirty="0" smtClean="0"/>
              <a:t>consumer</a:t>
            </a:r>
          </a:p>
          <a:p>
            <a:pPr lvl="1"/>
            <a:r>
              <a:rPr lang="en-US" dirty="0" smtClean="0"/>
              <a:t>producer</a:t>
            </a:r>
          </a:p>
          <a:p>
            <a:pPr lvl="1"/>
            <a:r>
              <a:rPr lang="en-US" dirty="0" smtClean="0"/>
              <a:t>natural resource</a:t>
            </a:r>
          </a:p>
          <a:p>
            <a:pPr lvl="1"/>
            <a:r>
              <a:rPr lang="en-US" dirty="0" smtClean="0"/>
              <a:t>human resource</a:t>
            </a:r>
          </a:p>
          <a:p>
            <a:pPr lvl="1"/>
            <a:r>
              <a:rPr lang="en-US" dirty="0" smtClean="0"/>
              <a:t>capital resource</a:t>
            </a:r>
          </a:p>
          <a:p>
            <a:pPr lvl="1"/>
            <a:r>
              <a:rPr lang="en-US" dirty="0" smtClean="0"/>
              <a:t>scarcity</a:t>
            </a:r>
          </a:p>
          <a:p>
            <a:pPr lvl="1"/>
            <a:r>
              <a:rPr lang="en-US" dirty="0" smtClean="0"/>
              <a:t>supply</a:t>
            </a:r>
          </a:p>
          <a:p>
            <a:pPr lvl="1"/>
            <a:r>
              <a:rPr lang="en-US" dirty="0" smtClean="0"/>
              <a:t>demand</a:t>
            </a:r>
            <a:endParaRPr lang="en-US" dirty="0"/>
          </a:p>
          <a:p>
            <a:pPr lvl="1"/>
            <a:r>
              <a:rPr lang="en-US" dirty="0" smtClean="0"/>
              <a:t>profit</a:t>
            </a:r>
          </a:p>
          <a:p>
            <a:pPr lvl="1"/>
            <a:r>
              <a:rPr lang="en-US" dirty="0" smtClean="0"/>
              <a:t>economist</a:t>
            </a:r>
          </a:p>
          <a:p>
            <a:pPr lvl="1"/>
            <a:r>
              <a:rPr lang="en-US" dirty="0" smtClean="0"/>
              <a:t>traditional economy</a:t>
            </a:r>
          </a:p>
          <a:p>
            <a:pPr lvl="1"/>
            <a:r>
              <a:rPr lang="en-US" dirty="0" smtClean="0"/>
              <a:t>command economy</a:t>
            </a:r>
          </a:p>
          <a:p>
            <a:pPr lvl="1"/>
            <a:r>
              <a:rPr lang="en-US" dirty="0" smtClean="0"/>
              <a:t>market economy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4" name="TextBox 3"/>
          <p:cNvSpPr txBox="1"/>
          <p:nvPr/>
        </p:nvSpPr>
        <p:spPr>
          <a:xfrm>
            <a:off x="533400" y="1295400"/>
            <a:ext cx="7086600" cy="523220"/>
          </a:xfrm>
          <a:prstGeom prst="rect">
            <a:avLst/>
          </a:prstGeom>
          <a:noFill/>
        </p:spPr>
        <p:txBody>
          <a:bodyPr wrap="square" rtlCol="0">
            <a:spAutoFit/>
          </a:bodyPr>
          <a:lstStyle/>
          <a:p>
            <a:pPr marL="285750" indent="-285750">
              <a:buFont typeface="Wingdings" charset="2"/>
              <a:buChar char="Ø"/>
            </a:pPr>
            <a:r>
              <a:rPr lang="en-US" sz="2800" dirty="0"/>
              <a:t>What terms do I need to know? </a:t>
            </a:r>
          </a:p>
        </p:txBody>
      </p:sp>
    </p:spTree>
    <p:extLst>
      <p:ext uri="{BB962C8B-B14F-4D97-AF65-F5344CB8AC3E}">
        <p14:creationId xmlns:p14="http://schemas.microsoft.com/office/powerpoint/2010/main" val="200280755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Measuring the Economy</a:t>
            </a:r>
            <a:endParaRPr lang="en-US" dirty="0"/>
          </a:p>
        </p:txBody>
      </p:sp>
      <p:sp>
        <p:nvSpPr>
          <p:cNvPr id="3" name="Content Placeholder 2"/>
          <p:cNvSpPr>
            <a:spLocks noGrp="1"/>
          </p:cNvSpPr>
          <p:nvPr>
            <p:ph idx="1"/>
          </p:nvPr>
        </p:nvSpPr>
        <p:spPr>
          <a:xfrm>
            <a:off x="457200" y="990600"/>
            <a:ext cx="8382000" cy="5486400"/>
          </a:xfrm>
        </p:spPr>
        <p:txBody>
          <a:bodyPr>
            <a:normAutofit fontScale="55000" lnSpcReduction="20000"/>
          </a:bodyPr>
          <a:lstStyle/>
          <a:p>
            <a:pPr marL="762000" indent="-762000">
              <a:lnSpc>
                <a:spcPct val="120000"/>
              </a:lnSpc>
              <a:spcBef>
                <a:spcPts val="24"/>
              </a:spcBef>
            </a:pPr>
            <a:r>
              <a:rPr lang="en-US" sz="4909" dirty="0" smtClean="0"/>
              <a:t>Economists gather information to determine an economy’s strength. Businesses and governments use </a:t>
            </a:r>
            <a:r>
              <a:rPr lang="en-US" sz="4909" dirty="0"/>
              <a:t>this </a:t>
            </a:r>
            <a:r>
              <a:rPr lang="en-US" sz="4909" dirty="0" smtClean="0"/>
              <a:t>to make </a:t>
            </a:r>
            <a:r>
              <a:rPr lang="en-US" sz="4909" dirty="0"/>
              <a:t>decisions </a:t>
            </a:r>
            <a:r>
              <a:rPr lang="en-US" sz="4909" dirty="0" smtClean="0"/>
              <a:t>and plan their budgets.</a:t>
            </a:r>
          </a:p>
          <a:p>
            <a:pPr marL="762000" indent="-762000">
              <a:lnSpc>
                <a:spcPct val="120000"/>
              </a:lnSpc>
              <a:spcBef>
                <a:spcPts val="24"/>
              </a:spcBef>
            </a:pPr>
            <a:r>
              <a:rPr lang="en-US" sz="4909" b="1" dirty="0" smtClean="0"/>
              <a:t>Gross Domestic Product (GDP) </a:t>
            </a:r>
            <a:r>
              <a:rPr lang="en-US" sz="4909" dirty="0" smtClean="0"/>
              <a:t>is one of the best economic indicators. It is the amount of goods and services produced in a year in one country.</a:t>
            </a:r>
          </a:p>
          <a:p>
            <a:pPr marL="762000" indent="-762000">
              <a:lnSpc>
                <a:spcPct val="120000"/>
              </a:lnSpc>
              <a:spcBef>
                <a:spcPts val="24"/>
              </a:spcBef>
            </a:pPr>
            <a:r>
              <a:rPr lang="en-US" sz="4909" b="1" dirty="0" smtClean="0"/>
              <a:t>The Consumer Price Index (CPI) </a:t>
            </a:r>
            <a:r>
              <a:rPr lang="en-US" sz="4909" dirty="0" smtClean="0"/>
              <a:t>is also a good economic indicator. The CPI measures prices and compares them to previous months. </a:t>
            </a:r>
          </a:p>
          <a:p>
            <a:pPr marL="762000" indent="-762000">
              <a:lnSpc>
                <a:spcPct val="120000"/>
              </a:lnSpc>
              <a:spcBef>
                <a:spcPts val="24"/>
              </a:spcBef>
            </a:pPr>
            <a:r>
              <a:rPr lang="en-US" sz="4909" dirty="0" smtClean="0"/>
              <a:t>The unemployment rate is also an </a:t>
            </a:r>
            <a:r>
              <a:rPr lang="en-US" sz="4909" smtClean="0"/>
              <a:t>important economic </a:t>
            </a:r>
            <a:r>
              <a:rPr lang="en-US" sz="4909" dirty="0" smtClean="0"/>
              <a:t>indicator. </a:t>
            </a:r>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40</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41</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pPr>
              <a:lnSpc>
                <a:spcPct val="100000"/>
              </a:lnSpc>
            </a:pPr>
            <a:r>
              <a:rPr lang="en-US" b="1" dirty="0" smtClean="0"/>
              <a:t>Economy</a:t>
            </a:r>
            <a:r>
              <a:rPr lang="en-US" dirty="0" smtClean="0"/>
              <a:t> refers to the way that a group of people manages their material resources.</a:t>
            </a:r>
          </a:p>
          <a:p>
            <a:pPr>
              <a:lnSpc>
                <a:spcPct val="100000"/>
              </a:lnSpc>
            </a:pPr>
            <a:r>
              <a:rPr lang="en-US" dirty="0" smtClean="0"/>
              <a:t>Households, cities, states, and nations all have an economy. </a:t>
            </a:r>
          </a:p>
          <a:p>
            <a:pPr>
              <a:lnSpc>
                <a:spcPct val="100000"/>
              </a:lnSpc>
            </a:pPr>
            <a:r>
              <a:rPr lang="en-US" dirty="0" smtClean="0"/>
              <a:t>Worldwide interaction has caused a global economy. </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Needs and Wants</a:t>
            </a:r>
            <a:endParaRPr lang="en-US" dirty="0"/>
          </a:p>
        </p:txBody>
      </p:sp>
      <p:sp>
        <p:nvSpPr>
          <p:cNvPr id="2" name="Content Placeholder 1"/>
          <p:cNvSpPr>
            <a:spLocks noGrp="1"/>
          </p:cNvSpPr>
          <p:nvPr>
            <p:ph idx="1"/>
          </p:nvPr>
        </p:nvSpPr>
        <p:spPr>
          <a:xfrm>
            <a:off x="457200" y="990600"/>
            <a:ext cx="8229600" cy="5257800"/>
          </a:xfrm>
        </p:spPr>
        <p:txBody>
          <a:bodyPr>
            <a:normAutofit fontScale="70000" lnSpcReduction="20000"/>
          </a:bodyPr>
          <a:lstStyle/>
          <a:p>
            <a:pPr>
              <a:lnSpc>
                <a:spcPct val="120000"/>
              </a:lnSpc>
            </a:pPr>
            <a:r>
              <a:rPr lang="en-US" dirty="0" smtClean="0"/>
              <a:t>Human needs include: air, food, water, shelter, and clothing.</a:t>
            </a:r>
          </a:p>
          <a:p>
            <a:pPr>
              <a:lnSpc>
                <a:spcPct val="120000"/>
              </a:lnSpc>
            </a:pPr>
            <a:r>
              <a:rPr lang="en-US" dirty="0" smtClean="0"/>
              <a:t>Things we desire beyond basic needs are called wants. These wants include goods and services.</a:t>
            </a:r>
          </a:p>
          <a:p>
            <a:pPr>
              <a:lnSpc>
                <a:spcPct val="120000"/>
              </a:lnSpc>
            </a:pPr>
            <a:r>
              <a:rPr lang="en-US" b="1" dirty="0" smtClean="0"/>
              <a:t>Goods</a:t>
            </a:r>
            <a:r>
              <a:rPr lang="en-US" dirty="0" smtClean="0"/>
              <a:t> are things you can touch: food, clothing, cars, and houses.</a:t>
            </a:r>
          </a:p>
          <a:p>
            <a:pPr>
              <a:lnSpc>
                <a:spcPct val="120000"/>
              </a:lnSpc>
            </a:pPr>
            <a:r>
              <a:rPr lang="en-US" b="1" dirty="0" smtClean="0"/>
              <a:t>Services </a:t>
            </a:r>
            <a:r>
              <a:rPr lang="en-US" dirty="0" smtClean="0"/>
              <a:t>are activities performed for a fee, like a concert or an oil change.</a:t>
            </a:r>
          </a:p>
          <a:p>
            <a:pPr>
              <a:lnSpc>
                <a:spcPct val="120000"/>
              </a:lnSpc>
            </a:pPr>
            <a:r>
              <a:rPr lang="en-US" dirty="0" smtClean="0"/>
              <a:t>When you purchase a meal, you are a </a:t>
            </a:r>
            <a:r>
              <a:rPr lang="en-US" b="1" dirty="0" smtClean="0"/>
              <a:t>consumer</a:t>
            </a:r>
            <a:r>
              <a:rPr lang="en-US" dirty="0" smtClean="0"/>
              <a:t>: a person who satisfies a want or need by buying a good or </a:t>
            </a:r>
            <a:r>
              <a:rPr lang="en-US" dirty="0" smtClean="0">
                <a:solidFill>
                  <a:srgbClr val="000000"/>
                </a:solidFill>
              </a:rPr>
              <a:t>service</a:t>
            </a:r>
            <a:r>
              <a:rPr lang="en-US" dirty="0" smtClean="0"/>
              <a:t>.</a:t>
            </a:r>
          </a:p>
          <a:p>
            <a:pPr>
              <a:lnSpc>
                <a:spcPct val="120000"/>
              </a:lnSpc>
            </a:pPr>
            <a:r>
              <a:rPr lang="en-US" dirty="0" smtClean="0">
                <a:solidFill>
                  <a:srgbClr val="000000"/>
                </a:solidFill>
              </a:rPr>
              <a:t>A </a:t>
            </a:r>
            <a:r>
              <a:rPr lang="en-US" b="1" dirty="0" smtClean="0">
                <a:solidFill>
                  <a:srgbClr val="000000"/>
                </a:solidFill>
              </a:rPr>
              <a:t>producer</a:t>
            </a:r>
            <a:r>
              <a:rPr lang="en-US" dirty="0" smtClean="0">
                <a:solidFill>
                  <a:srgbClr val="000000"/>
                </a:solidFill>
              </a:rPr>
              <a:t> is the person or group who uses resources to make goods or provide services.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Resources and Scarcity</a:t>
            </a:r>
            <a:endParaRPr lang="en-US" dirty="0"/>
          </a:p>
        </p:txBody>
      </p:sp>
      <p:sp>
        <p:nvSpPr>
          <p:cNvPr id="3" name="Content Placeholder 2"/>
          <p:cNvSpPr>
            <a:spLocks noGrp="1"/>
          </p:cNvSpPr>
          <p:nvPr>
            <p:ph idx="1"/>
          </p:nvPr>
        </p:nvSpPr>
        <p:spPr>
          <a:xfrm>
            <a:off x="457200" y="990600"/>
            <a:ext cx="8229600" cy="5257800"/>
          </a:xfrm>
        </p:spPr>
        <p:txBody>
          <a:bodyPr>
            <a:noAutofit/>
          </a:bodyPr>
          <a:lstStyle/>
          <a:p>
            <a:pPr marL="519113" indent="-519113">
              <a:lnSpc>
                <a:spcPct val="120000"/>
              </a:lnSpc>
              <a:spcBef>
                <a:spcPts val="24"/>
              </a:spcBef>
            </a:pPr>
            <a:r>
              <a:rPr lang="en-US" sz="2000" dirty="0" smtClean="0"/>
              <a:t>Resources satisfy needs and wants.  </a:t>
            </a:r>
          </a:p>
          <a:p>
            <a:pPr marL="519113" indent="-519113">
              <a:lnSpc>
                <a:spcPct val="120000"/>
              </a:lnSpc>
              <a:spcBef>
                <a:spcPts val="24"/>
              </a:spcBef>
              <a:tabLst>
                <a:tab pos="850900" algn="l"/>
              </a:tabLst>
            </a:pPr>
            <a:r>
              <a:rPr lang="en-US" sz="2000" dirty="0" smtClean="0"/>
              <a:t>There are different types of resources:</a:t>
            </a:r>
          </a:p>
          <a:p>
            <a:pPr marL="1198563" lvl="1" indent="-461963">
              <a:lnSpc>
                <a:spcPct val="120000"/>
              </a:lnSpc>
              <a:spcBef>
                <a:spcPts val="24"/>
              </a:spcBef>
            </a:pPr>
            <a:r>
              <a:rPr lang="en-US" sz="2000" b="1" dirty="0" smtClean="0"/>
              <a:t>Natural resources: </a:t>
            </a:r>
            <a:r>
              <a:rPr lang="en-US" sz="2000" dirty="0" smtClean="0"/>
              <a:t>things that</a:t>
            </a:r>
            <a:r>
              <a:rPr lang="en-US" sz="2000" b="1" dirty="0" smtClean="0"/>
              <a:t> </a:t>
            </a:r>
            <a:r>
              <a:rPr lang="en-US" sz="2000" dirty="0" smtClean="0"/>
              <a:t>come from nature and include things like water, trees, fruit, and precious metals. </a:t>
            </a:r>
          </a:p>
          <a:p>
            <a:pPr marL="1198563" lvl="1" indent="-461963">
              <a:lnSpc>
                <a:spcPct val="120000"/>
              </a:lnSpc>
              <a:spcBef>
                <a:spcPts val="24"/>
              </a:spcBef>
            </a:pPr>
            <a:r>
              <a:rPr lang="en-US" sz="2000" b="1" dirty="0" smtClean="0"/>
              <a:t>Human resources</a:t>
            </a:r>
            <a:r>
              <a:rPr lang="en-US" sz="2000" dirty="0" smtClean="0"/>
              <a:t>: people who produce goods or provide services.</a:t>
            </a:r>
          </a:p>
          <a:p>
            <a:pPr marL="1198563" lvl="1" indent="-461963">
              <a:lnSpc>
                <a:spcPct val="120000"/>
              </a:lnSpc>
              <a:spcBef>
                <a:spcPts val="24"/>
              </a:spcBef>
            </a:pPr>
            <a:r>
              <a:rPr lang="en-US" sz="2000" b="1" dirty="0" smtClean="0"/>
              <a:t>Capital resources</a:t>
            </a:r>
            <a:r>
              <a:rPr lang="en-US" sz="2000" dirty="0" smtClean="0"/>
              <a:t>: the things and places used in the production of goods and services.</a:t>
            </a:r>
          </a:p>
          <a:p>
            <a:pPr marL="762000" indent="-762000">
              <a:lnSpc>
                <a:spcPct val="120000"/>
              </a:lnSpc>
              <a:spcBef>
                <a:spcPts val="24"/>
              </a:spcBef>
            </a:pPr>
            <a:r>
              <a:rPr lang="en-US" sz="2000" dirty="0" smtClean="0"/>
              <a:t>All resources are limited. Scarcity comes about when people try to satisfy unlimited demand with limited resources. </a:t>
            </a:r>
          </a:p>
          <a:p>
            <a:pPr marL="762000" indent="-762000">
              <a:lnSpc>
                <a:spcPct val="120000"/>
              </a:lnSpc>
              <a:spcBef>
                <a:spcPts val="24"/>
              </a:spcBef>
            </a:pPr>
            <a:r>
              <a:rPr lang="en-US" sz="2000" dirty="0" smtClean="0"/>
              <a:t>Money limits the quantity of a good or service that a consumer is able to purchase. </a:t>
            </a:r>
          </a:p>
          <a:p>
            <a:pPr marL="762000" indent="-762000">
              <a:lnSpc>
                <a:spcPct val="120000"/>
              </a:lnSpc>
              <a:spcBef>
                <a:spcPts val="24"/>
              </a:spcBef>
            </a:pPr>
            <a:r>
              <a:rPr lang="en-US" sz="2000" dirty="0" smtClean="0"/>
              <a:t>The amount of goods produced by a producer depends on the resources available. </a:t>
            </a:r>
          </a:p>
          <a:p>
            <a:pPr marL="762000" indent="-762000">
              <a:lnSpc>
                <a:spcPct val="100000"/>
              </a:lnSpc>
              <a:spcBef>
                <a:spcPts val="24"/>
              </a:spcBef>
            </a:pPr>
            <a:endParaRPr lang="en-US" sz="2000" dirty="0" smtClean="0"/>
          </a:p>
          <a:p>
            <a:pPr lvl="1">
              <a:buNone/>
            </a:pPr>
            <a:endParaRPr lang="en-US" sz="2000" dirty="0" smtClean="0"/>
          </a:p>
          <a:p>
            <a:pPr lvl="1"/>
            <a:endParaRPr lang="en-US" sz="2000" dirty="0" smtClean="0"/>
          </a:p>
          <a:p>
            <a:pPr lvl="1"/>
            <a:endParaRPr lang="en-US" sz="20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7</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Costs and Benefits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Each financial choice has a benefit and cost.</a:t>
            </a:r>
          </a:p>
          <a:p>
            <a:pPr marL="762000" indent="-762000">
              <a:lnSpc>
                <a:spcPct val="100000"/>
              </a:lnSpc>
              <a:spcBef>
                <a:spcPts val="24"/>
              </a:spcBef>
            </a:pPr>
            <a:r>
              <a:rPr lang="en-US" dirty="0" smtClean="0"/>
              <a:t>If a consumer chooses to buy a hat instead of a scarf, the hat is the benefit while the scarf is the cost. </a:t>
            </a:r>
          </a:p>
          <a:p>
            <a:pPr marL="762000" indent="-762000">
              <a:lnSpc>
                <a:spcPct val="100000"/>
              </a:lnSpc>
              <a:spcBef>
                <a:spcPts val="24"/>
              </a:spcBef>
            </a:pPr>
            <a:r>
              <a:rPr lang="en-US" dirty="0" smtClean="0"/>
              <a:t>Other things can have costs and benefits, such as time and resources. </a:t>
            </a:r>
          </a:p>
          <a:p>
            <a:pPr marL="762000" indent="-762000">
              <a:lnSpc>
                <a:spcPct val="100000"/>
              </a:lnSpc>
              <a:spcBef>
                <a:spcPts val="24"/>
              </a:spcBef>
            </a:pPr>
            <a:r>
              <a:rPr lang="en-US" dirty="0" smtClean="0"/>
              <a:t>These two terms are also known as “opportunity benefit” and “opportunity cost.”</a:t>
            </a:r>
          </a:p>
          <a:p>
            <a:pPr marL="762000" indent="-762000">
              <a:lnSpc>
                <a:spcPct val="10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8</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Trade-Offs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Trade-offs occur when an individual, a business, or a government chooses to have less of one thing to get more of something else. </a:t>
            </a:r>
          </a:p>
          <a:p>
            <a:pPr marL="762000" indent="-762000">
              <a:lnSpc>
                <a:spcPct val="100000"/>
              </a:lnSpc>
              <a:spcBef>
                <a:spcPts val="24"/>
              </a:spcBef>
            </a:pPr>
            <a:r>
              <a:rPr lang="en-US" dirty="0" smtClean="0"/>
              <a:t>To evaluate trade-offs, you must compare costs and benefits.  </a:t>
            </a:r>
          </a:p>
          <a:p>
            <a:pPr marL="762000" indent="-762000">
              <a:lnSpc>
                <a:spcPct val="100000"/>
              </a:lnSpc>
              <a:spcBef>
                <a:spcPts val="24"/>
              </a:spcBef>
            </a:pPr>
            <a:r>
              <a:rPr lang="en-US" dirty="0" smtClean="0"/>
              <a:t>Sometimes compromises can be made, allowing the consumer an opportunity to get a little of both things.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9</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7019</TotalTime>
  <Words>2790</Words>
  <Application>Microsoft Macintosh PowerPoint</Application>
  <PresentationFormat>On-screen Show (4:3)</PresentationFormat>
  <Paragraphs>315</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Section 1: Basic Economic Concepts</vt:lpstr>
      <vt:lpstr>Section 1: Basic Economic Concepts</vt:lpstr>
      <vt:lpstr>Introduction</vt:lpstr>
      <vt:lpstr>Needs and Wants</vt:lpstr>
      <vt:lpstr>Resources and Scarcity</vt:lpstr>
      <vt:lpstr>Costs and Benefits</vt:lpstr>
      <vt:lpstr>Trade-Offs</vt:lpstr>
      <vt:lpstr>Supply and Demand</vt:lpstr>
      <vt:lpstr>Basic Economic Questions and Economic Systems</vt:lpstr>
      <vt:lpstr>Traditional Economy</vt:lpstr>
      <vt:lpstr>Command Economy</vt:lpstr>
      <vt:lpstr>Market Economy</vt:lpstr>
      <vt:lpstr>Mixed Economy</vt:lpstr>
      <vt:lpstr>Section 2: Louisiana’s Economic History</vt:lpstr>
      <vt:lpstr>Section 2: Louisiana’s Economic History</vt:lpstr>
      <vt:lpstr>Introduction</vt:lpstr>
      <vt:lpstr>The Failure of Mercantilism</vt:lpstr>
      <vt:lpstr>Louisiana’s Market Economy</vt:lpstr>
      <vt:lpstr>Oil and Manufacturing</vt:lpstr>
      <vt:lpstr>Section 3: Louisiana’s Resources</vt:lpstr>
      <vt:lpstr>Section 3: Louisiana’s Resources</vt:lpstr>
      <vt:lpstr>Introduction</vt:lpstr>
      <vt:lpstr>Natural Resources</vt:lpstr>
      <vt:lpstr>Biological Resources</vt:lpstr>
      <vt:lpstr>Biological Resources (Continued)</vt:lpstr>
      <vt:lpstr>Mineral Resources</vt:lpstr>
      <vt:lpstr>Mineral Resources (Continued)</vt:lpstr>
      <vt:lpstr>Capital Resources</vt:lpstr>
      <vt:lpstr>Human Resources</vt:lpstr>
      <vt:lpstr>Section 4: Louisiana’s Modern Economy</vt:lpstr>
      <vt:lpstr>Section 4: Louisiana’s Modern Economy</vt:lpstr>
      <vt:lpstr>Manufacturing</vt:lpstr>
      <vt:lpstr>Service Industries</vt:lpstr>
      <vt:lpstr>Economic Institutions</vt:lpstr>
      <vt:lpstr>Economic Institutions (Continued)</vt:lpstr>
      <vt:lpstr>Louisiana in the  U.S. and Global Economies</vt:lpstr>
      <vt:lpstr>Trade Policies</vt:lpstr>
      <vt:lpstr>Measuring the Economy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600</cp:revision>
  <cp:lastPrinted>2014-03-31T23:34:06Z</cp:lastPrinted>
  <dcterms:created xsi:type="dcterms:W3CDTF">2014-04-18T03:03:20Z</dcterms:created>
  <dcterms:modified xsi:type="dcterms:W3CDTF">2014-10-03T13:47:05Z</dcterms:modified>
  <cp:category/>
</cp:coreProperties>
</file>