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  <p:sldMasterId id="2147483706" r:id="rId2"/>
  </p:sldMasterIdLst>
  <p:notesMasterIdLst>
    <p:notesMasterId r:id="rId58"/>
  </p:notesMasterIdLst>
  <p:handoutMasterIdLst>
    <p:handoutMasterId r:id="rId59"/>
  </p:handoutMasterIdLst>
  <p:sldIdLst>
    <p:sldId id="259" r:id="rId3"/>
    <p:sldId id="260" r:id="rId4"/>
    <p:sldId id="258" r:id="rId5"/>
    <p:sldId id="268" r:id="rId6"/>
    <p:sldId id="355" r:id="rId7"/>
    <p:sldId id="265" r:id="rId8"/>
    <p:sldId id="394" r:id="rId9"/>
    <p:sldId id="395" r:id="rId10"/>
    <p:sldId id="398" r:id="rId11"/>
    <p:sldId id="359" r:id="rId12"/>
    <p:sldId id="270" r:id="rId13"/>
    <p:sldId id="276" r:id="rId14"/>
    <p:sldId id="334" r:id="rId15"/>
    <p:sldId id="396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06" r:id="rId31"/>
    <p:sldId id="307" r:id="rId32"/>
    <p:sldId id="340" r:id="rId33"/>
    <p:sldId id="397" r:id="rId34"/>
    <p:sldId id="376" r:id="rId35"/>
    <p:sldId id="377" r:id="rId36"/>
    <p:sldId id="379" r:id="rId37"/>
    <p:sldId id="380" r:id="rId38"/>
    <p:sldId id="381" r:id="rId39"/>
    <p:sldId id="382" r:id="rId40"/>
    <p:sldId id="346" r:id="rId41"/>
    <p:sldId id="347" r:id="rId42"/>
    <p:sldId id="352" r:id="rId43"/>
    <p:sldId id="383" r:id="rId44"/>
    <p:sldId id="384" r:id="rId45"/>
    <p:sldId id="385" r:id="rId46"/>
    <p:sldId id="386" r:id="rId47"/>
    <p:sldId id="387" r:id="rId48"/>
    <p:sldId id="389" r:id="rId49"/>
    <p:sldId id="356" r:id="rId50"/>
    <p:sldId id="357" r:id="rId51"/>
    <p:sldId id="358" r:id="rId52"/>
    <p:sldId id="390" r:id="rId53"/>
    <p:sldId id="391" r:id="rId54"/>
    <p:sldId id="392" r:id="rId55"/>
    <p:sldId id="393" r:id="rId56"/>
    <p:sldId id="31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8D506"/>
    <a:srgbClr val="A20000"/>
    <a:srgbClr val="000000"/>
    <a:srgbClr val="2A63A8"/>
    <a:srgbClr val="10253F"/>
    <a:srgbClr val="F2F2F2"/>
    <a:srgbClr val="D91528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4" autoAdjust="0"/>
    <p:restoredTop sz="89046" autoAdjust="0"/>
  </p:normalViewPr>
  <p:slideViewPr>
    <p:cSldViewPr>
      <p:cViewPr varScale="1">
        <p:scale>
          <a:sx n="119" d="100"/>
          <a:sy n="119" d="100"/>
        </p:scale>
        <p:origin x="-128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992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A19CD-9D74-41E9-B768-C71BE1364B6D}" type="datetimeFigureOut">
              <a:rPr lang="en-US" smtClean="0"/>
              <a:pPr/>
              <a:t>10/1/14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E7B5C-58A7-4F03-B666-B00A14710F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84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CB89C-0AB5-4304-9B4F-22E21E75F6E4}" type="datetimeFigureOut">
              <a:rPr lang="en-US" smtClean="0"/>
              <a:pPr/>
              <a:t>10/1/14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AE612-DB33-4ACD-A8E0-BFDFE9CE38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444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35DE-C53D-464B-87B2-9C182F7C043A}" type="datetime1">
              <a:rPr lang="en-US" smtClean="0"/>
              <a:pPr/>
              <a:t>10/1/14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66DA49-9B42-FD4E-B9E4-00887AD31E9F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5138B-C10A-0F47-AC9C-9967E95EB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77152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04A940-FB81-F24D-BBA3-8A96933F6B85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6C55B-A0F3-8D4F-AF72-128AE4E249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03168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1BF040-1F9F-504F-9B8A-37648610EA11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F7129-20E2-2044-B025-34537F7600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11702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028FE8-E349-C041-9121-A5DC7E1359AC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127A3-1AF3-504A-8892-CA146D804C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03873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5414E1-6463-4945-97C3-8B2715DF152B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3E6DA-BDFB-5640-94F0-C0761DFDF6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94005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54553A-D1DA-A342-98B4-E778B80BAF1D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C7C2B-7E13-0C4B-AE65-3BE1C8EA6E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87848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96C50C-C7ED-D047-9BC8-A3E4E680B0EA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0DFF0-3F5D-8D4B-A52E-AEF4B898D4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38664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758952" indent="-758952">
              <a:lnSpc>
                <a:spcPct val="80000"/>
              </a:lnSpc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BC316-8B67-4C24-8B37-CF997F8807BD}" type="datetime1">
              <a:rPr lang="en-US" smtClean="0"/>
              <a:pPr/>
              <a:t>10/1/14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8E69-793B-4CF3-8D70-00DA8A1D08E0}" type="datetime1">
              <a:rPr lang="en-US" smtClean="0"/>
              <a:pPr/>
              <a:t>10/1/14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E952-5D3A-4424-A646-FA5679813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0951-C29D-4786-935A-1F568872D7DC}" type="datetime1">
              <a:rPr lang="en-US" smtClean="0"/>
              <a:pPr/>
              <a:t>10/1/14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E01F-2B5D-483B-B578-D0B7379AF51E}" type="datetime1">
              <a:rPr lang="en-US" smtClean="0"/>
              <a:pPr/>
              <a:t>10/1/14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F16425-419C-7047-8D22-79269AC9DD52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AF4B6-B5BD-8B43-8FE4-A12ABD8611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93825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Emmett\Local Settings\Temporary Internet Files\Content.IE5\E39IRJ7W\MP900362831[1]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20456773">
            <a:off x="291176" y="5992359"/>
            <a:ext cx="742120" cy="493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0CECA7-D2A3-8043-892C-C91E1A3C431F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09657-3B98-5040-B9EE-D4872D6CDC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40960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1F391C-1CCD-2848-8E4F-7BDBDF945D13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B53AB-6DE3-3A49-AE4B-DDBD5A7510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91422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Emmett\Local Settings\Temporary Internet Files\Content.IE5\E39IRJ7W\MP900362831[1]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20456773">
            <a:off x="291176" y="5992359"/>
            <a:ext cx="742120" cy="493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8EF94-EA9E-7048-82CF-EEA18F62CD3C}" type="datetime1">
              <a:rPr lang="en-US"/>
              <a:pPr/>
              <a:t>10/1/14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07E70-1E56-C549-866E-36DA8CC4B5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24188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4A7D-03F0-4537-95DB-E5D029F5F344}" type="datetime1">
              <a:rPr lang="en-US" smtClean="0"/>
              <a:pPr/>
              <a:t>10/1/14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F9FA8F0B-D33C-4076-B785-5A39BEA698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2" r:id="rId3"/>
    <p:sldLayoutId id="2147483703" r:id="rId4"/>
    <p:sldLayoutId id="2147483705" r:id="rId5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3D5FD9-0E3D-E045-A9DD-F672150CDB35}" type="datetime1"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10/1/14</a:t>
            </a:fld>
            <a:endParaRPr lang="en-US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DE23B9-B913-A047-B312-B34C2D2F0BCE}" type="slidenum"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oo.gl/maps/Qzbn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slide" Target="slide3.xml"/><Relationship Id="rId5" Type="http://schemas.openxmlformats.org/officeDocument/2006/relationships/slide" Target="slide11.xml"/><Relationship Id="rId6" Type="http://schemas.openxmlformats.org/officeDocument/2006/relationships/slide" Target="slide29.xml"/><Relationship Id="rId7" Type="http://schemas.openxmlformats.org/officeDocument/2006/relationships/slide" Target="slide39.xml"/><Relationship Id="rId8" Type="http://schemas.openxmlformats.org/officeDocument/2006/relationships/slide" Target="slide48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upload.wikimedia.org/wikipedia/commons/8/87/LoessVicksburg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upload.wikimedia.org/wikipedia/commons/5/56/Salt_pannes_and_pools_high_and_low_tide.gi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goo.gl/maps/EOQSv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en.wikipedia.org/wiki/File:Hurricane_Katrina_August_28_2005_NASA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4958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Chapter 1:</a:t>
            </a:r>
          </a:p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Louisiana’s Geography</a:t>
            </a:r>
          </a:p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STUDY PRESENTATION</a:t>
            </a:r>
            <a:endParaRPr lang="en-US" sz="3200" b="1" dirty="0">
              <a:ln w="17780" cmpd="sng">
                <a:noFill/>
                <a:prstDash val="solid"/>
                <a:miter lim="800000"/>
              </a:ln>
              <a:solidFill>
                <a:srgbClr val="F8D50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43800" y="6545790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© </a:t>
            </a:r>
            <a:r>
              <a:rPr lang="en-US" sz="1000" smtClean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2015 </a:t>
            </a:r>
            <a:r>
              <a:rPr lang="en-US" sz="1000" dirty="0" smtClean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Clairmont </a:t>
            </a:r>
            <a:r>
              <a:rPr 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34200" y="228600"/>
            <a:ext cx="1961565" cy="1961565"/>
            <a:chOff x="6786458" y="1071459"/>
            <a:chExt cx="1961565" cy="1961565"/>
          </a:xfrm>
          <a:effectLst>
            <a:glow rad="228600">
              <a:srgbClr val="FFFF00">
                <a:alpha val="40000"/>
              </a:srgbClr>
            </a:glow>
          </a:effectLst>
        </p:grpSpPr>
        <p:sp>
          <p:nvSpPr>
            <p:cNvPr id="7" name="Rectangle 6"/>
            <p:cNvSpPr/>
            <p:nvPr/>
          </p:nvSpPr>
          <p:spPr>
            <a:xfrm>
              <a:off x="7081440" y="1480741"/>
              <a:ext cx="13716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eal_of_Louisiana_201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607130">
              <a:off x="6786458" y="1071459"/>
              <a:ext cx="1961565" cy="1961565"/>
            </a:xfrm>
            <a:prstGeom prst="rect">
              <a:avLst/>
            </a:prstGeom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381000" y="1143000"/>
            <a:ext cx="7315200" cy="22098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cap="none" spc="0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LOUISIANA:</a:t>
            </a:r>
          </a:p>
          <a:p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Our History, </a:t>
            </a:r>
          </a:p>
          <a:p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Our Home</a:t>
            </a:r>
            <a:endParaRPr lang="en-US" sz="7200" b="1" cap="none" spc="0" dirty="0">
              <a:ln w="12700">
                <a:solidFill>
                  <a:schemeClr val="bg1"/>
                </a:solidFill>
              </a:ln>
              <a:solidFill>
                <a:srgbClr val="A20000"/>
              </a:solidFill>
              <a:effectLst>
                <a:glow rad="139700">
                  <a:srgbClr val="FFFF00"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8991600" cy="5638800"/>
          </a:xfrm>
        </p:spPr>
        <p:txBody>
          <a:bodyPr>
            <a:normAutofit lnSpcReduction="10000"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The boundary that runs east to west between Louisiana and Mississippi is near 31</a:t>
            </a:r>
            <a:r>
              <a:rPr lang="en-US" dirty="0" smtClean="0">
                <a:cs typeface="Times New Roman"/>
              </a:rPr>
              <a:t>°N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Arial" charset="0"/>
              </a:rPr>
              <a:t>latitude.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boundary that runs east to west between Louisiana and Arkansas is along 33</a:t>
            </a:r>
            <a:r>
              <a:rPr lang="en-US" dirty="0" smtClean="0">
                <a:cs typeface="Times New Roman"/>
              </a:rPr>
              <a:t>°N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Arial" charset="0"/>
              </a:rPr>
              <a:t>latitude.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meridian at 94</a:t>
            </a:r>
            <a:r>
              <a:rPr lang="en-US" dirty="0" smtClean="0">
                <a:cs typeface="Times New Roman"/>
              </a:rPr>
              <a:t>°W</a:t>
            </a:r>
            <a:r>
              <a:rPr lang="en-US" dirty="0" smtClean="0">
                <a:cs typeface="Arial" charset="0"/>
              </a:rPr>
              <a:t> separates Louisiana from Texas.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Mississippi and the Pearl Rivers are used as boundaries between Mississippi and Louisiana.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Sabine River and Toledo Bend Reservoir separate southwestern Louisiana from Texas.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Gulf of Mexico is Louisiana’s southern boundary.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Boundaries</a:t>
            </a:r>
            <a:endParaRPr lang="en-US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477000" y="5867400"/>
            <a:ext cx="209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hlinkClick r:id="rId3"/>
              </a:rPr>
              <a:t>Link to Internet Map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 Natural Regions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/>
              <a:t>How do the characteristics of each region affect the lives of those who live there? </a:t>
            </a:r>
            <a:endParaRPr lang="en-US" dirty="0" smtClean="0">
              <a:solidFill>
                <a:srgbClr val="080808"/>
              </a:solidFill>
            </a:endParaRPr>
          </a:p>
          <a:p>
            <a:pPr lvl="1">
              <a:buFontTx/>
              <a:buNone/>
            </a:pPr>
            <a:r>
              <a:rPr lang="en-US" dirty="0" smtClean="0">
                <a:solidFill>
                  <a:srgbClr val="080808"/>
                </a:solidFill>
                <a:latin typeface="Arial" charset="0"/>
              </a:rPr>
              <a:t> 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Section 2: Natural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physical geography</a:t>
            </a:r>
          </a:p>
          <a:p>
            <a:pPr lvl="1"/>
            <a:r>
              <a:rPr lang="en-US" dirty="0" smtClean="0"/>
              <a:t>elevation</a:t>
            </a:r>
          </a:p>
          <a:p>
            <a:pPr lvl="1"/>
            <a:r>
              <a:rPr lang="en-US" dirty="0" smtClean="0"/>
              <a:t>relief</a:t>
            </a:r>
          </a:p>
          <a:p>
            <a:pPr lvl="1"/>
            <a:r>
              <a:rPr lang="en-US" dirty="0" smtClean="0"/>
              <a:t>alluvial soil</a:t>
            </a:r>
          </a:p>
          <a:p>
            <a:pPr lvl="1"/>
            <a:r>
              <a:rPr lang="en-US" dirty="0" smtClean="0"/>
              <a:t>estuary</a:t>
            </a:r>
          </a:p>
          <a:p>
            <a:pPr lvl="1"/>
            <a:r>
              <a:rPr lang="en-US" dirty="0" smtClean="0"/>
              <a:t>loess soil</a:t>
            </a:r>
          </a:p>
          <a:p>
            <a:pPr lvl="1"/>
            <a:r>
              <a:rPr lang="en-US" dirty="0" smtClean="0"/>
              <a:t>erosion</a:t>
            </a:r>
          </a:p>
          <a:p>
            <a:pPr lvl="1"/>
            <a:r>
              <a:rPr lang="en-US" dirty="0" smtClean="0"/>
              <a:t>salt dome</a:t>
            </a:r>
          </a:p>
          <a:p>
            <a:pPr lvl="1"/>
            <a:r>
              <a:rPr lang="en-US" dirty="0" smtClean="0"/>
              <a:t>geologist</a:t>
            </a:r>
          </a:p>
          <a:p>
            <a:pPr lvl="1"/>
            <a:r>
              <a:rPr lang="en-US" dirty="0" smtClean="0"/>
              <a:t>uplift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715000"/>
          </a:xfrm>
        </p:spPr>
        <p:txBody>
          <a:bodyPr>
            <a:normAutofit fontScale="92500" lnSpcReduction="10000"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Louisiana has a diverse natural environment. </a:t>
            </a:r>
          </a:p>
          <a:p>
            <a:pPr marL="762000" indent="-762000">
              <a:lnSpc>
                <a:spcPct val="90000"/>
              </a:lnSpc>
            </a:pPr>
            <a:r>
              <a:rPr lang="en-US" b="1" dirty="0" smtClean="0">
                <a:solidFill>
                  <a:srgbClr val="080808"/>
                </a:solidFill>
              </a:rPr>
              <a:t>Physical geography</a:t>
            </a:r>
            <a:r>
              <a:rPr lang="en-US" dirty="0" smtClean="0">
                <a:solidFill>
                  <a:srgbClr val="080808"/>
                </a:solidFill>
              </a:rPr>
              <a:t> is the study of the terrain, </a:t>
            </a:r>
            <a:r>
              <a:rPr lang="en-US" b="1" dirty="0" smtClean="0">
                <a:solidFill>
                  <a:srgbClr val="080808"/>
                </a:solidFill>
              </a:rPr>
              <a:t>relief</a:t>
            </a:r>
            <a:r>
              <a:rPr lang="en-US" dirty="0" smtClean="0">
                <a:solidFill>
                  <a:srgbClr val="080808"/>
                </a:solidFill>
              </a:rPr>
              <a:t>, soil, vegetation, and climate of a place.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Louisiana is in the Gulf Coastal Plain. </a:t>
            </a:r>
          </a:p>
          <a:p>
            <a:pPr marL="762000" indent="-762000">
              <a:lnSpc>
                <a:spcPct val="90000"/>
              </a:lnSpc>
            </a:pPr>
            <a:r>
              <a:rPr lang="en-US" b="1" dirty="0" smtClean="0">
                <a:solidFill>
                  <a:srgbClr val="080808"/>
                </a:solidFill>
              </a:rPr>
              <a:t>Elevation </a:t>
            </a:r>
            <a:r>
              <a:rPr lang="en-US" dirty="0" smtClean="0">
                <a:solidFill>
                  <a:srgbClr val="080808"/>
                </a:solidFill>
              </a:rPr>
              <a:t>is the height of a place above sea level; </a:t>
            </a:r>
            <a:r>
              <a:rPr lang="en-US" b="1" dirty="0" smtClean="0">
                <a:solidFill>
                  <a:srgbClr val="080808"/>
                </a:solidFill>
              </a:rPr>
              <a:t>relief</a:t>
            </a:r>
            <a:r>
              <a:rPr lang="en-US" dirty="0" smtClean="0">
                <a:solidFill>
                  <a:srgbClr val="080808"/>
                </a:solidFill>
              </a:rPr>
              <a:t> is the difference between the highest and lowest places in an area.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Louisiana is made-up of five natural regions: the Mississippi Floodplain; the Red River Valley; the Terraces; the Marshes; and the Hills.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Atlas03_LA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80470"/>
            <a:ext cx="6337001" cy="631332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1981200" cy="3154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Natural Regions of Louisiana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4071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Mississippi Floodplain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A floodplain is the flat land along a river that is likely to flood.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floodplain of the Mississippi is made of </a:t>
            </a:r>
            <a:r>
              <a:rPr lang="en-US" b="1" dirty="0" smtClean="0">
                <a:solidFill>
                  <a:srgbClr val="080808"/>
                </a:solidFill>
              </a:rPr>
              <a:t>alluvial soil</a:t>
            </a:r>
            <a:r>
              <a:rPr lang="en-US" dirty="0" smtClean="0">
                <a:solidFill>
                  <a:srgbClr val="080808"/>
                </a:solidFill>
              </a:rPr>
              <a:t> (sediment from the river).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soil is fertile and good for farming.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There are three parts to the floodplain: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smtClean="0">
                <a:solidFill>
                  <a:srgbClr val="080808"/>
                </a:solidFill>
              </a:rPr>
              <a:t>natural levees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smtClean="0">
                <a:solidFill>
                  <a:srgbClr val="080808"/>
                </a:solidFill>
              </a:rPr>
              <a:t>swamp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smtClean="0">
                <a:solidFill>
                  <a:srgbClr val="080808"/>
                </a:solidFill>
              </a:rPr>
              <a:t>passes</a:t>
            </a:r>
          </a:p>
          <a:p>
            <a:pPr marL="762000" indent="-762000">
              <a:lnSpc>
                <a:spcPct val="90000"/>
              </a:lnSpc>
              <a:buNone/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Natural Levee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Natural levees (10 -15 feet high) form when a river floods and silt is deposited on the banks as the flood recedes.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They cannot reliably stop river flooding, so man-made levees were built.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Only trees that can stand flooding can live on the levee.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Switch cane is a grass that once thrived on the natural levees but is now rare. 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876800" cy="5029200"/>
          </a:xfrm>
        </p:spPr>
        <p:txBody>
          <a:bodyPr>
            <a:normAutofit fontScale="92500"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A swamp is the lowest part of a river basin and may be thought of as a seasonally flooded forest.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invention of pumps in the early 1900s allowed swampland to be drained and people to build on the lands at the edge of New Orleans.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Cypress and tupelo gum trees grow well here along with Spanish moss.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1600200"/>
            <a:ext cx="3603717" cy="4038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Swamp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Passes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passes are the paths the Mississippi River takes to the Gulf of Mexico (also called the delta).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</a:t>
            </a:r>
            <a:r>
              <a:rPr lang="en-US" b="1" dirty="0" smtClean="0">
                <a:solidFill>
                  <a:srgbClr val="080808"/>
                </a:solidFill>
              </a:rPr>
              <a:t>estuary</a:t>
            </a:r>
            <a:r>
              <a:rPr lang="en-US" dirty="0" smtClean="0">
                <a:solidFill>
                  <a:srgbClr val="080808"/>
                </a:solidFill>
              </a:rPr>
              <a:t> is where the river meets the sea and freshwater mixes with saltwater.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Marsh grasses grow best here.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Red River Valley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This region borders the Red River as it flows from the northwestern corner to central Louisiana.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region is similar to, but smaller than, the Mississippi Floodplain.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Soil here is reddish and was deposited by the river’s floods.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Shreveport, Bossier City and Alexandria are in this region.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0400" y="3886200"/>
            <a:ext cx="5943600" cy="1676400"/>
          </a:xfrm>
          <a:prstGeom prst="rect">
            <a:avLst/>
          </a:prstGeom>
          <a:solidFill>
            <a:srgbClr val="10253F">
              <a:alpha val="81961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3886200"/>
            <a:ext cx="579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Location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Natural Regions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Waterways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4: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Climate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5: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/>
              </a:rPr>
              <a:t>People and the Environment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Terraces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Landforms here were formed by changes in the course of the Mississippi River to the Gulf of Mexico.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Activity during every ancient ice age caused the river to change course.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Terraces region is divided into three parts: 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err="1" smtClean="0">
                <a:solidFill>
                  <a:srgbClr val="080808"/>
                </a:solidFill>
              </a:rPr>
              <a:t>blufflands</a:t>
            </a:r>
            <a:endParaRPr lang="en-US" sz="2800" dirty="0" smtClean="0">
              <a:solidFill>
                <a:srgbClr val="080808"/>
              </a:solidFill>
            </a:endParaRPr>
          </a:p>
          <a:p>
            <a:pPr marL="1603248" lvl="3" indent="-762000">
              <a:lnSpc>
                <a:spcPct val="90000"/>
              </a:lnSpc>
            </a:pPr>
            <a:r>
              <a:rPr lang="en-US" sz="2800" dirty="0" smtClean="0">
                <a:solidFill>
                  <a:srgbClr val="080808"/>
                </a:solidFill>
              </a:rPr>
              <a:t>prairies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err="1" smtClean="0">
                <a:solidFill>
                  <a:srgbClr val="080808"/>
                </a:solidFill>
              </a:rPr>
              <a:t>flatwoods</a:t>
            </a:r>
            <a:r>
              <a:rPr lang="en-US" sz="2800" dirty="0" smtClean="0">
                <a:solidFill>
                  <a:srgbClr val="080808"/>
                </a:solidFill>
              </a:rPr>
              <a:t>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Blufflands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 lnSpcReduction="10000"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</a:t>
            </a:r>
            <a:r>
              <a:rPr lang="en-US" dirty="0" err="1" smtClean="0">
                <a:solidFill>
                  <a:srgbClr val="080808"/>
                </a:solidFill>
              </a:rPr>
              <a:t>blufflands</a:t>
            </a:r>
            <a:r>
              <a:rPr lang="en-US" dirty="0" smtClean="0">
                <a:solidFill>
                  <a:srgbClr val="080808"/>
                </a:solidFill>
              </a:rPr>
              <a:t> are the highest part of the Terraces region.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area formed the natural levee of the old river path.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</a:t>
            </a:r>
            <a:r>
              <a:rPr lang="en-US" dirty="0" err="1" smtClean="0">
                <a:solidFill>
                  <a:srgbClr val="080808"/>
                </a:solidFill>
              </a:rPr>
              <a:t>blufflands</a:t>
            </a:r>
            <a:r>
              <a:rPr lang="en-US" dirty="0" smtClean="0">
                <a:solidFill>
                  <a:srgbClr val="080808"/>
                </a:solidFill>
              </a:rPr>
              <a:t>’ height increased as fine soil (</a:t>
            </a:r>
            <a:r>
              <a:rPr lang="en-US" b="1" dirty="0" smtClean="0">
                <a:solidFill>
                  <a:srgbClr val="080808"/>
                </a:solidFill>
                <a:hlinkClick r:id="rId3"/>
              </a:rPr>
              <a:t>loess</a:t>
            </a:r>
            <a:r>
              <a:rPr lang="en-US" dirty="0" smtClean="0">
                <a:solidFill>
                  <a:srgbClr val="080808"/>
                </a:solidFill>
              </a:rPr>
              <a:t>) was blown onto the bluffs.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Because the soil here is light and contains silt, wind and water can easily cause </a:t>
            </a:r>
            <a:r>
              <a:rPr lang="en-US" b="1" dirty="0" smtClean="0">
                <a:solidFill>
                  <a:srgbClr val="080808"/>
                </a:solidFill>
              </a:rPr>
              <a:t>erosion </a:t>
            </a:r>
            <a:r>
              <a:rPr lang="en-US" dirty="0" smtClean="0">
                <a:solidFill>
                  <a:srgbClr val="080808"/>
                </a:solidFill>
              </a:rPr>
              <a:t>(wearing away of soil) making steep slopes.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area naturally has forests of holly, ash, oak, dogwood, and magnolia trees.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52578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area is flat and was once covered by tall (up to 6 feet) grasses covering 2.5 million acres in southwest Louisiana.</a:t>
            </a:r>
          </a:p>
          <a:p>
            <a:r>
              <a:rPr lang="en-US" dirty="0" smtClean="0"/>
              <a:t>Rich soil and easily cleared land encouraged farming. </a:t>
            </a:r>
          </a:p>
          <a:p>
            <a:r>
              <a:rPr lang="en-US" dirty="0" smtClean="0"/>
              <a:t>Only about 200 acres of natural prairie remain. </a:t>
            </a:r>
          </a:p>
          <a:p>
            <a:r>
              <a:rPr lang="en-US" dirty="0" smtClean="0"/>
              <a:t>Efforts are being made to restore parts of the original prairie land and protect wildlife.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7400" y="1828800"/>
            <a:ext cx="2895600" cy="324503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Prairies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flatwoods</a:t>
            </a:r>
            <a:r>
              <a:rPr lang="en-US" dirty="0" smtClean="0"/>
              <a:t> region is flat, but it is covered in forests of pine, hardwoods, palmetto, and wire grass. </a:t>
            </a:r>
          </a:p>
          <a:p>
            <a:r>
              <a:rPr lang="en-US" dirty="0" smtClean="0"/>
              <a:t>The area is also known as the “piney woods.”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Flatwoods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Marsh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Found along coasts, a </a:t>
            </a:r>
            <a:r>
              <a:rPr lang="en-US" b="1" dirty="0" smtClean="0"/>
              <a:t>marsh</a:t>
            </a:r>
            <a:r>
              <a:rPr lang="en-US" dirty="0" smtClean="0"/>
              <a:t> is covered by grasses with shallow roots that grow in the muck and peat soil. </a:t>
            </a:r>
          </a:p>
          <a:p>
            <a:r>
              <a:rPr lang="en-US" dirty="0" smtClean="0"/>
              <a:t>This area is a transition zone between the land and the Gulf of Mexico. </a:t>
            </a:r>
          </a:p>
          <a:p>
            <a:r>
              <a:rPr lang="en-US" dirty="0" smtClean="0"/>
              <a:t>There are about 2.5 million acres of marsh in the state. </a:t>
            </a:r>
          </a:p>
          <a:p>
            <a:r>
              <a:rPr lang="en-US" dirty="0" smtClean="0"/>
              <a:t>About 180 different species of birds live in the marshes at some time during the year.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4102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The salt marsh is closest to the ocean. </a:t>
            </a:r>
          </a:p>
          <a:p>
            <a:r>
              <a:rPr lang="en-US" dirty="0" smtClean="0"/>
              <a:t>The water is brackish (a mixture of fresh and salt water). </a:t>
            </a:r>
          </a:p>
          <a:p>
            <a:r>
              <a:rPr lang="en-US" dirty="0" smtClean="0"/>
              <a:t>Salt grass, cord grass, and mangrove live here.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1524000"/>
            <a:ext cx="2991765" cy="33528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Salt Marsh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5867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Tides in Salt Marsh Animation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10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This area of marsh has freshwater from the river. </a:t>
            </a:r>
          </a:p>
          <a:p>
            <a:r>
              <a:rPr lang="en-US" dirty="0" smtClean="0"/>
              <a:t>Plants here like iris and cattails cannot live in brackish water. </a:t>
            </a:r>
          </a:p>
          <a:p>
            <a:r>
              <a:rPr lang="en-US" dirty="0" smtClean="0"/>
              <a:t>If saltwater enters a freshwater marsh, freshwater plants will die. This is called saltwater incursion.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Freshwater Marsh</a:t>
            </a:r>
            <a:endParaRPr lang="en-US" dirty="0"/>
          </a:p>
        </p:txBody>
      </p:sp>
      <p:pic>
        <p:nvPicPr>
          <p:cNvPr id="8" name="Content Placeholder 7" descr="Screen Shot 2014-05-24 at 12.56.46 PM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1524000"/>
            <a:ext cx="2667000" cy="29888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Salt Domes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Salt domes </a:t>
            </a:r>
            <a:r>
              <a:rPr lang="en-US" dirty="0" smtClean="0"/>
              <a:t>are found in the salt marsh. They rise above the surrounding area in a dome shape. </a:t>
            </a:r>
          </a:p>
          <a:p>
            <a:r>
              <a:rPr lang="en-US" dirty="0" smtClean="0"/>
              <a:t>Salt, sulfur, petroleum and other minerals may be found here. </a:t>
            </a:r>
          </a:p>
          <a:p>
            <a:r>
              <a:rPr lang="en-US" dirty="0" smtClean="0"/>
              <a:t>The five largest domes are Avery Island, Weeks Island, Cote Blanche, Belle Isle, and Jefferson Island.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Hills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62000"/>
            <a:ext cx="8458200" cy="5943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3000" dirty="0" smtClean="0"/>
              <a:t>This region is mostly in northern Louisiana, as well as in a small area of the southeast. </a:t>
            </a:r>
          </a:p>
          <a:p>
            <a:pPr>
              <a:lnSpc>
                <a:spcPct val="110000"/>
              </a:lnSpc>
            </a:pPr>
            <a:r>
              <a:rPr lang="en-US" sz="3000" dirty="0" smtClean="0"/>
              <a:t>The land is rough and of higher altitude than the rest of the state; the soil is reddish due to iron.  </a:t>
            </a:r>
          </a:p>
          <a:p>
            <a:pPr>
              <a:lnSpc>
                <a:spcPct val="110000"/>
              </a:lnSpc>
            </a:pPr>
            <a:r>
              <a:rPr lang="en-US" sz="3000" b="1" dirty="0" smtClean="0"/>
              <a:t>Geologists </a:t>
            </a:r>
            <a:r>
              <a:rPr lang="en-US" sz="3000" dirty="0" smtClean="0"/>
              <a:t>(people who study the Earth) have observed differences in the rock formations here. </a:t>
            </a:r>
          </a:p>
          <a:p>
            <a:pPr>
              <a:lnSpc>
                <a:spcPct val="110000"/>
              </a:lnSpc>
            </a:pPr>
            <a:r>
              <a:rPr lang="en-US" sz="3000" b="1" dirty="0" smtClean="0"/>
              <a:t>Uplifts, </a:t>
            </a:r>
            <a:r>
              <a:rPr lang="en-US" sz="3000" dirty="0" smtClean="0"/>
              <a:t>such as the Sabine Uplift and </a:t>
            </a:r>
            <a:r>
              <a:rPr lang="en-US" sz="3000" dirty="0" err="1" smtClean="0"/>
              <a:t>Dolet</a:t>
            </a:r>
            <a:r>
              <a:rPr lang="en-US" sz="3000" dirty="0" smtClean="0"/>
              <a:t> Hills, are formed as rocks push against each other and are lifted. Ridges (</a:t>
            </a:r>
            <a:r>
              <a:rPr lang="en-US" sz="3000" dirty="0" err="1" smtClean="0"/>
              <a:t>wolds</a:t>
            </a:r>
            <a:r>
              <a:rPr lang="en-US" sz="3000" dirty="0" smtClean="0"/>
              <a:t>) are formed when these uplifts erode. </a:t>
            </a:r>
          </a:p>
          <a:p>
            <a:pPr>
              <a:lnSpc>
                <a:spcPct val="110000"/>
              </a:lnSpc>
            </a:pPr>
            <a:r>
              <a:rPr lang="en-US" sz="3000" dirty="0" smtClean="0"/>
              <a:t>The </a:t>
            </a:r>
            <a:r>
              <a:rPr lang="en-US" sz="3000" dirty="0" err="1" smtClean="0"/>
              <a:t>Kisatchie</a:t>
            </a:r>
            <a:r>
              <a:rPr lang="en-US" sz="3000" dirty="0" smtClean="0"/>
              <a:t> </a:t>
            </a:r>
            <a:r>
              <a:rPr lang="en-US" sz="3000" dirty="0" err="1" smtClean="0"/>
              <a:t>Wold</a:t>
            </a:r>
            <a:r>
              <a:rPr lang="en-US" sz="3000" dirty="0" smtClean="0"/>
              <a:t> (NW Louisiana) has the state’s highest point, </a:t>
            </a:r>
            <a:r>
              <a:rPr lang="en-US" sz="3000" dirty="0" err="1" smtClean="0">
                <a:hlinkClick r:id="rId3"/>
              </a:rPr>
              <a:t>Driskill</a:t>
            </a:r>
            <a:r>
              <a:rPr lang="en-US" sz="3000" dirty="0" smtClean="0">
                <a:hlinkClick r:id="rId3"/>
              </a:rPr>
              <a:t> Mountain</a:t>
            </a:r>
            <a:r>
              <a:rPr lang="en-US" sz="3000" dirty="0" smtClean="0"/>
              <a:t> (535 feet). </a:t>
            </a:r>
          </a:p>
          <a:p>
            <a:pPr>
              <a:lnSpc>
                <a:spcPct val="110000"/>
              </a:lnSpc>
            </a:pPr>
            <a:r>
              <a:rPr lang="en-US" sz="3000" dirty="0" smtClean="0"/>
              <a:t>Pine trees grow well here naturally and on pine tree farms.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3: </a:t>
            </a:r>
            <a:r>
              <a:rPr lang="en-US" dirty="0" smtClean="0"/>
              <a:t>Waterways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144963"/>
          </a:xfrm>
        </p:spPr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>
                <a:solidFill>
                  <a:srgbClr val="080808"/>
                </a:solidFill>
              </a:rPr>
              <a:t>What role do waterways play in the lives of people in Louisiana? 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1: Location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" pitchFamily="2" charset="2"/>
              <a:buChar char="Ø"/>
            </a:pPr>
            <a:r>
              <a:rPr lang="en-US" sz="3200" dirty="0" smtClean="0"/>
              <a:t>Essential Question: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sz="2800" dirty="0" smtClean="0"/>
              <a:t>How does geographic location affect Louisiana? 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Section 3: Waterways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navigable</a:t>
            </a:r>
          </a:p>
          <a:p>
            <a:pPr lvl="1"/>
            <a:r>
              <a:rPr lang="en-US" dirty="0" smtClean="0"/>
              <a:t>drainage basin</a:t>
            </a:r>
          </a:p>
          <a:p>
            <a:pPr lvl="1"/>
            <a:r>
              <a:rPr lang="en-US" dirty="0" smtClean="0"/>
              <a:t>sediment</a:t>
            </a:r>
          </a:p>
          <a:p>
            <a:pPr lvl="1"/>
            <a:r>
              <a:rPr lang="en-US" dirty="0" smtClean="0"/>
              <a:t>cutoff lake</a:t>
            </a:r>
          </a:p>
          <a:p>
            <a:pPr lvl="1"/>
            <a:r>
              <a:rPr lang="en-US" dirty="0" smtClean="0"/>
              <a:t>raft lake</a:t>
            </a:r>
          </a:p>
          <a:p>
            <a:pPr lvl="1"/>
            <a:r>
              <a:rPr lang="en-US" dirty="0" smtClean="0"/>
              <a:t>marsh lake</a:t>
            </a:r>
          </a:p>
          <a:p>
            <a:pPr lvl="1"/>
            <a:r>
              <a:rPr lang="en-US" dirty="0" smtClean="0"/>
              <a:t>bayou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The dominant physical feature of Louisiana is the nearly 5,000 miles of </a:t>
            </a:r>
            <a:r>
              <a:rPr lang="en-US" b="1" dirty="0" smtClean="0"/>
              <a:t>navigable </a:t>
            </a:r>
            <a:r>
              <a:rPr lang="en-US" dirty="0" smtClean="0"/>
              <a:t>waterways.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Waterways were a major part of the state’s history and are important today for trade and transportation.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The Mississippi River ends its journey through the U.S. in Louisiana at the Gulf of Mexico.  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0" y="228600"/>
            <a:ext cx="5853574" cy="577770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2133600" cy="3154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Waterways of Louisiana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415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dirty="0" smtClean="0"/>
              <a:t>The Mississippi is the most important river in Louisiana.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dirty="0" smtClean="0"/>
              <a:t>The </a:t>
            </a:r>
            <a:r>
              <a:rPr lang="en-US" sz="2400" b="1" dirty="0" smtClean="0"/>
              <a:t>drainage basin </a:t>
            </a:r>
            <a:r>
              <a:rPr lang="en-US" sz="2400" dirty="0" smtClean="0"/>
              <a:t>(an area of land that drains into tributaries and rivers) of the Mississippi is over 1.2 million mi</a:t>
            </a:r>
            <a:r>
              <a:rPr lang="en-US" sz="2400" dirty="0" smtClean="0">
                <a:latin typeface="Trebuchet MS"/>
              </a:rPr>
              <a:t>² and extends to 31 states and two Canadian provinces.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dirty="0" smtClean="0">
                <a:latin typeface="Trebuchet MS"/>
              </a:rPr>
              <a:t>The basin extends from New York to Montana and carries 375 million gallons of water daily through Louisiana.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b="1" dirty="0" smtClean="0">
                <a:latin typeface="Trebuchet MS"/>
              </a:rPr>
              <a:t>Sediment </a:t>
            </a:r>
            <a:r>
              <a:rPr lang="en-US" sz="2400" dirty="0" smtClean="0">
                <a:latin typeface="Trebuchet MS"/>
              </a:rPr>
              <a:t>(matter that settles to the bottom of liquid) from floods created rich farmlands.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dirty="0" smtClean="0">
                <a:latin typeface="Trebuchet MS"/>
              </a:rPr>
              <a:t>Flood control systems now direct this sediment to the Gulf of Mexico. 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Rivers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562600"/>
          </a:xfrm>
        </p:spPr>
        <p:txBody>
          <a:bodyPr>
            <a:no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600" dirty="0" smtClean="0"/>
              <a:t>Red River: second largest river drainage system in Louisiana; begins in New Mexico and flows into the Atchafalaya and Mississippi Rivers.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600" dirty="0" smtClean="0"/>
              <a:t>Ouachita River: begins in Arkansas; merges with the Tensas and Little Rivers to form the Black River.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600" dirty="0" smtClean="0"/>
              <a:t>Atchafalaya River: cleared in the 1830s for navigation; the Army Corps of Engineers controls the flow of Mississippi River water into the Atchafalaya.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600" dirty="0" smtClean="0"/>
              <a:t>Pearl River: runs from east-central Mississippi into Lake </a:t>
            </a:r>
            <a:r>
              <a:rPr lang="en-US" sz="2600" dirty="0" err="1" smtClean="0"/>
              <a:t>Borgne</a:t>
            </a:r>
            <a:r>
              <a:rPr lang="en-US" sz="2600" dirty="0" smtClean="0"/>
              <a:t>; the river splits into the East and West Pearl River branches surrounding Honey Island Swamp. </a:t>
            </a:r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Rivers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5626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Calcasieu River: flows from east of Leesville to Lake Charles; a deepwater channel connects Lake Charles to the Gulf of Mexico.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The port at Lake Charles is successful because of its location near the Gulf Intracoastal Waterway.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Sabine River: part of the border with Texas; the Toledo Bend Reservoir was formed on the river by a dam to generate hydroelectric power.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Lakes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58674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Louisiana has several man-made lakes (e.g. Toledo Bend, Lake </a:t>
            </a:r>
            <a:r>
              <a:rPr lang="en-US" sz="2800" dirty="0" err="1" smtClean="0"/>
              <a:t>D’Arbonne</a:t>
            </a:r>
            <a:r>
              <a:rPr lang="en-US" sz="2800" dirty="0" smtClean="0"/>
              <a:t>, Lake Claiborne, Sibley Lake, and Lake Chicot).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Pontchartrain is a large, shallow natural lake and is crossed by the 24-mile-long Causeway Bridge. The lake is a tidal lagoon with brackish water connected to the Gulf of Mexico.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Lake </a:t>
            </a:r>
            <a:r>
              <a:rPr lang="en-US" sz="2800" dirty="0" err="1" smtClean="0"/>
              <a:t>Maurepas</a:t>
            </a:r>
            <a:r>
              <a:rPr lang="en-US" sz="2800" dirty="0" smtClean="0"/>
              <a:t> is another lake and tidal lagoon with brackish water connected to Lake Pontchartrain.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b="1" dirty="0" smtClean="0"/>
              <a:t>Cutoff lakes,</a:t>
            </a:r>
            <a:r>
              <a:rPr lang="en-US" sz="2800" dirty="0" smtClean="0"/>
              <a:t> such as Cain River Lake and False River, are formed when a river changes course leaving behind water-filled bends.</a:t>
            </a:r>
            <a:endParaRPr lang="en-US" sz="2800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Lakes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5626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b="1" dirty="0" smtClean="0"/>
              <a:t>Raft lakes</a:t>
            </a:r>
            <a:r>
              <a:rPr lang="en-US" dirty="0" smtClean="0"/>
              <a:t> were created as a result of rivers blocked by logjams which flooded nearby swamps (e.g. Caddo Lake and Lake </a:t>
            </a:r>
            <a:r>
              <a:rPr lang="en-US" dirty="0" err="1" smtClean="0"/>
              <a:t>Bistineau</a:t>
            </a:r>
            <a:r>
              <a:rPr lang="en-US" dirty="0" smtClean="0"/>
              <a:t>).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b="1" dirty="0" smtClean="0"/>
              <a:t>Marsh lakes</a:t>
            </a:r>
            <a:r>
              <a:rPr lang="en-US" dirty="0" smtClean="0"/>
              <a:t> were created behind low groups of ridges which retain water after floods (e.g. White Lake, Grand Lake, and Calcasieu Lake).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  <a:buNone/>
            </a:pPr>
            <a:endParaRPr lang="en-US" b="1" dirty="0" smtClean="0"/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endParaRPr lang="en-US" dirty="0" smtClean="0"/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Bayous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5626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b="1" dirty="0" smtClean="0"/>
              <a:t>Bayous</a:t>
            </a:r>
            <a:r>
              <a:rPr lang="en-US" dirty="0" smtClean="0"/>
              <a:t> are waterways that are associated with Louisiana; sometimes the state is called the Bayou State.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Some bayous are short and shallow, others long and navigable.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Hundreds of bayous spread across the state (e.g. Bayou Lafitte and Bayou Lafourche).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  <a:buNone/>
            </a:pPr>
            <a:endParaRPr lang="en-US" b="1" dirty="0" smtClean="0"/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endParaRPr lang="en-US" dirty="0" smtClean="0"/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4: </a:t>
            </a:r>
            <a:r>
              <a:rPr lang="en-US" dirty="0" smtClean="0"/>
              <a:t>Climate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>
                <a:solidFill>
                  <a:srgbClr val="080808"/>
                </a:solidFill>
              </a:rPr>
              <a:t> How has climate played a role in the development of Louisiana? 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Section 1: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absolute location</a:t>
            </a:r>
          </a:p>
          <a:p>
            <a:pPr lvl="1"/>
            <a:r>
              <a:rPr lang="en-US" dirty="0" smtClean="0"/>
              <a:t>relative location</a:t>
            </a:r>
          </a:p>
          <a:p>
            <a:pPr lvl="1"/>
            <a:r>
              <a:rPr lang="en-US" dirty="0" smtClean="0"/>
              <a:t>latitude</a:t>
            </a:r>
          </a:p>
          <a:p>
            <a:pPr lvl="1"/>
            <a:r>
              <a:rPr lang="en-US" dirty="0" smtClean="0"/>
              <a:t>equator</a:t>
            </a:r>
          </a:p>
          <a:p>
            <a:pPr lvl="1"/>
            <a:r>
              <a:rPr lang="en-US" dirty="0" smtClean="0"/>
              <a:t>longitude</a:t>
            </a:r>
          </a:p>
          <a:p>
            <a:pPr lvl="1"/>
            <a:r>
              <a:rPr lang="en-US" dirty="0" smtClean="0"/>
              <a:t>prime meridian</a:t>
            </a:r>
          </a:p>
          <a:p>
            <a:pPr lvl="1"/>
            <a:r>
              <a:rPr lang="en-US" dirty="0" smtClean="0"/>
              <a:t>time zone</a:t>
            </a:r>
          </a:p>
          <a:p>
            <a:pPr lvl="1"/>
            <a:r>
              <a:rPr lang="en-US" dirty="0" smtClean="0"/>
              <a:t>International Date Line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Section 4: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weather</a:t>
            </a:r>
          </a:p>
          <a:p>
            <a:pPr lvl="1"/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precipitation</a:t>
            </a:r>
          </a:p>
          <a:p>
            <a:pPr lvl="1"/>
            <a:r>
              <a:rPr lang="en-US" dirty="0" smtClean="0"/>
              <a:t>tornado</a:t>
            </a:r>
          </a:p>
          <a:p>
            <a:pPr lvl="1"/>
            <a:r>
              <a:rPr lang="en-US" dirty="0" smtClean="0"/>
              <a:t>hurricane</a:t>
            </a:r>
          </a:p>
          <a:p>
            <a:pPr lvl="1"/>
            <a:r>
              <a:rPr lang="en-US" dirty="0" smtClean="0"/>
              <a:t>growing season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pPr marL="762000" indent="-762000">
              <a:spcBef>
                <a:spcPts val="24"/>
              </a:spcBef>
            </a:pPr>
            <a:r>
              <a:rPr lang="en-US" b="1" dirty="0" smtClean="0">
                <a:cs typeface="Arial" charset="0"/>
              </a:rPr>
              <a:t>Weather</a:t>
            </a:r>
            <a:r>
              <a:rPr lang="en-US" dirty="0" smtClean="0">
                <a:cs typeface="Arial" charset="0"/>
              </a:rPr>
              <a:t> measures the atmospheric conditions of a particular day. </a:t>
            </a:r>
          </a:p>
          <a:p>
            <a:pPr marL="762000" indent="-762000">
              <a:spcBef>
                <a:spcPts val="24"/>
              </a:spcBef>
            </a:pPr>
            <a:r>
              <a:rPr lang="en-US" b="1" dirty="0" smtClean="0">
                <a:cs typeface="Arial" charset="0"/>
              </a:rPr>
              <a:t>Climate</a:t>
            </a:r>
            <a:r>
              <a:rPr lang="en-US" dirty="0" smtClean="0">
                <a:cs typeface="Arial" charset="0"/>
              </a:rPr>
              <a:t> is the average weather of a place over a long period of time.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climate of Louisiana is humid subtropical (summers are hot but there are winter freezes).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Louisiana has two climate regions: North Louisiana and South Louisiana.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Temperature, precipitation, and wind are the atmospheric conditions described by climate.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North Louisiana has higher average temperatures than South Louisiana because the South is cooled by the Gulf of Mexico.</a:t>
            </a:r>
          </a:p>
          <a:p>
            <a:r>
              <a:rPr lang="en-US" dirty="0" smtClean="0"/>
              <a:t>Record high: 114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 (1936) at Plain Dealing</a:t>
            </a:r>
          </a:p>
          <a:p>
            <a:r>
              <a:rPr lang="en-US" dirty="0" smtClean="0">
                <a:cs typeface="Times New Roman"/>
              </a:rPr>
              <a:t>Record low: -16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 (1899) at Minden</a:t>
            </a:r>
          </a:p>
          <a:p>
            <a:r>
              <a:rPr lang="en-US" dirty="0" smtClean="0">
                <a:cs typeface="Times New Roman"/>
              </a:rPr>
              <a:t>Average July temperature: 73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F-93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</a:t>
            </a:r>
          </a:p>
          <a:p>
            <a:r>
              <a:rPr lang="en-US" dirty="0" smtClean="0">
                <a:cs typeface="Times New Roman"/>
              </a:rPr>
              <a:t>Average January temperature: 32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F-55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b="1" dirty="0" smtClean="0"/>
              <a:t>Precipitation </a:t>
            </a:r>
            <a:r>
              <a:rPr lang="en-US" dirty="0" smtClean="0"/>
              <a:t>is any form of water that falls from the atmosphere and reaches the ground. </a:t>
            </a:r>
          </a:p>
          <a:p>
            <a:r>
              <a:rPr lang="en-US" dirty="0" smtClean="0"/>
              <a:t>Rain is the most common precipitation in the state. </a:t>
            </a:r>
          </a:p>
          <a:p>
            <a:r>
              <a:rPr lang="en-US" dirty="0" smtClean="0"/>
              <a:t>Hail and sleet (frozen or partially frozen rain) are more common than snow. </a:t>
            </a:r>
          </a:p>
          <a:p>
            <a:r>
              <a:rPr lang="en-US" dirty="0" smtClean="0"/>
              <a:t>Southwest Louisiana receives the most rainfall, while northwest Louisiana receives the least.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Tornadoes and hurricanes are two types of windstorms that affect the state’s people and property each year.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667000"/>
            <a:ext cx="2981739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80060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Tornado touchdown near Alexandria, LA (1981)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209800"/>
            <a:ext cx="2887840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58674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Hurricane Isaac targets Louisiana (2012)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Tornadoes</a:t>
            </a:r>
            <a:r>
              <a:rPr lang="en-US" dirty="0" smtClean="0"/>
              <a:t> are dark, funnel shaped clouds with swirling winds that can measure over 100 yards wide and move at 50 mph. </a:t>
            </a:r>
          </a:p>
          <a:p>
            <a:r>
              <a:rPr lang="en-US" dirty="0" smtClean="0"/>
              <a:t>They form from the clouds of a thunderstorm when cool air meets warm. </a:t>
            </a:r>
          </a:p>
          <a:p>
            <a:r>
              <a:rPr lang="en-US" dirty="0" smtClean="0"/>
              <a:t>They can develop quickly – sometimes in less than five or ten minutes. </a:t>
            </a:r>
          </a:p>
          <a:p>
            <a:r>
              <a:rPr lang="en-US" dirty="0" smtClean="0"/>
              <a:t>Weather radar and other technology help to protect people from these violent storms.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295400"/>
            <a:ext cx="4038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Tornadoes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3387" y="5943600"/>
            <a:ext cx="4600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Northwest High School, St. Landry Parish, LA after 2002 tornado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>
            <a:noAutofit/>
          </a:bodyPr>
          <a:lstStyle/>
          <a:p>
            <a:r>
              <a:rPr lang="en-US" sz="2200" dirty="0" smtClean="0"/>
              <a:t>A </a:t>
            </a:r>
            <a:r>
              <a:rPr lang="en-US" sz="2200" b="1" dirty="0" smtClean="0"/>
              <a:t>hurricane</a:t>
            </a:r>
            <a:r>
              <a:rPr lang="en-US" sz="2200" dirty="0" smtClean="0"/>
              <a:t> is a violent storm that forms in the Atlantic Ocean during the summer or fall with winds that extend hundreds of miles. </a:t>
            </a:r>
          </a:p>
          <a:p>
            <a:r>
              <a:rPr lang="en-US" sz="2200" dirty="0" smtClean="0"/>
              <a:t>The storm rotates counterclockwise around the central “eye” with wind speeds from 74 to over 157 mph in the most powerful storms. </a:t>
            </a:r>
          </a:p>
          <a:p>
            <a:r>
              <a:rPr lang="en-US" sz="2200" dirty="0" smtClean="0"/>
              <a:t>As a hurricane moves to the shore, high winds and high water cause a storm surge – walls of water 10 feet high or more. </a:t>
            </a:r>
          </a:p>
          <a:p>
            <a:r>
              <a:rPr lang="en-US" sz="2200" dirty="0" smtClean="0"/>
              <a:t>Flooding and tornadoes are possible side effects of hurricanes. </a:t>
            </a:r>
          </a:p>
          <a:p>
            <a:r>
              <a:rPr lang="en-US" sz="2200" dirty="0" smtClean="0"/>
              <a:t>Major hurricanes: Audrey (1957); Betsy (1965); Andrew (1992); Katrina &amp; Rita (2005).</a:t>
            </a:r>
          </a:p>
          <a:p>
            <a:r>
              <a:rPr lang="en-US" sz="2200" dirty="0" smtClean="0"/>
              <a:t>The 2005 hurricanes did over $150 billion in damage and killed over 1,400 people. </a:t>
            </a:r>
          </a:p>
          <a:p>
            <a:pPr>
              <a:buNone/>
            </a:pP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6019800"/>
            <a:ext cx="484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Click for satellite image of Hurricane Katrina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85344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Weather affects the state’s farm crops. </a:t>
            </a:r>
          </a:p>
          <a:p>
            <a:r>
              <a:rPr lang="en-US" sz="2400" dirty="0" smtClean="0"/>
              <a:t>Damage from Hurricane Katrina included:  </a:t>
            </a:r>
          </a:p>
          <a:p>
            <a:pPr lvl="1"/>
            <a:r>
              <a:rPr lang="en-US" dirty="0" smtClean="0"/>
              <a:t>citrus trees killed by saltwater;</a:t>
            </a:r>
          </a:p>
          <a:p>
            <a:pPr lvl="1"/>
            <a:r>
              <a:rPr lang="en-US" dirty="0" smtClean="0"/>
              <a:t>broken trees in forests and tree farms; </a:t>
            </a:r>
          </a:p>
          <a:p>
            <a:pPr lvl="1"/>
            <a:r>
              <a:rPr lang="en-US" dirty="0" smtClean="0"/>
              <a:t>flooded rice fields and pastures. </a:t>
            </a:r>
          </a:p>
          <a:p>
            <a:r>
              <a:rPr lang="en-US" sz="2400" dirty="0" smtClean="0"/>
              <a:t>A benefit of the state’s location is the long </a:t>
            </a:r>
            <a:r>
              <a:rPr lang="en-US" sz="2400" b="1" dirty="0" smtClean="0"/>
              <a:t>growing season </a:t>
            </a:r>
            <a:r>
              <a:rPr lang="en-US" sz="2400" dirty="0" smtClean="0"/>
              <a:t>(the number of days between the last killing frost (32°F) in spring and the first killing frost in fall). In the north it is 210 days while in the south it’s 290 days. </a:t>
            </a:r>
          </a:p>
          <a:p>
            <a:r>
              <a:rPr lang="en-US" sz="2400" dirty="0" smtClean="0"/>
              <a:t>Strawberries, sugar cane, and cotton thrive in our state’s climate. 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Climate and Agriculture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5: </a:t>
            </a:r>
            <a:r>
              <a:rPr lang="en-US" dirty="0" smtClean="0"/>
              <a:t>People and the Environment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>
                <a:solidFill>
                  <a:srgbClr val="080808"/>
                </a:solidFill>
              </a:rPr>
              <a:t>How has human activity affected the environment of our state? 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Section 5: People and the Environment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</a:t>
            </a:r>
          </a:p>
          <a:p>
            <a:pPr lvl="1"/>
            <a:r>
              <a:rPr lang="en-US" dirty="0" smtClean="0"/>
              <a:t>wetlands</a:t>
            </a:r>
          </a:p>
          <a:p>
            <a:pPr lvl="1"/>
            <a:r>
              <a:rPr lang="en-US" dirty="0" smtClean="0"/>
              <a:t>subsidence</a:t>
            </a:r>
          </a:p>
          <a:p>
            <a:pPr lvl="1"/>
            <a:r>
              <a:rPr lang="en-US" dirty="0" smtClean="0"/>
              <a:t>nutria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Absolute location </a:t>
            </a:r>
            <a:r>
              <a:rPr lang="en-US" dirty="0" smtClean="0"/>
              <a:t>refers to a specific spot on the Earth. </a:t>
            </a:r>
          </a:p>
          <a:p>
            <a:r>
              <a:rPr lang="en-US" b="1" dirty="0" smtClean="0"/>
              <a:t>Relative location </a:t>
            </a:r>
            <a:r>
              <a:rPr lang="en-US" dirty="0" smtClean="0"/>
              <a:t>explains where a place is in relation to another place or places.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Native Americans hunted animals for food, grew crops, and moved soil to build large mounds.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Henry Shreve (1830s) worked for years to clear the Red River Raft to make the river navigable for trade.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Much effort has gone in to trying to control the Mississippi River’s flooding and course. 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143000"/>
            <a:ext cx="5791200" cy="5181600"/>
          </a:xfrm>
        </p:spPr>
        <p:txBody>
          <a:bodyPr>
            <a:normAutofit fontScale="92500" lnSpcReduction="20000"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Spring floods are a part of the Mississippi River’s annual cycle.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Levees have been built to protect people and property from floods.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flood of 1927 was a huge disaster which led the Army Corps of Engineers to add dams, canals, spillways and reservoirs to help control the river floods.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A negative consequence of controlling the floods is that silt is no longer deposited, which has led to gradual, but significant, land loss along the Gulf Coast. </a:t>
            </a:r>
          </a:p>
          <a:p>
            <a:pPr marL="762000" indent="-762000">
              <a:spcBef>
                <a:spcPts val="24"/>
              </a:spcBef>
            </a:pPr>
            <a:endParaRPr lang="en-US" dirty="0" smtClean="0">
              <a:cs typeface="Arial" charset="0"/>
            </a:endParaRP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3108" y="1905000"/>
            <a:ext cx="3406801" cy="243839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Control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9415" y="4419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Gibson, LA flood (1973)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 fontScale="92500"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Coastal erosion is a serious environmental issue in Louisiana.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state has 40% of America’s wetlands, but it is losing wetlands to erosion at a high rate. </a:t>
            </a:r>
            <a:endParaRPr lang="en-US" b="1" dirty="0" smtClean="0">
              <a:cs typeface="Arial" charset="0"/>
            </a:endParaRPr>
          </a:p>
          <a:p>
            <a:pPr marL="762000" indent="-762000">
              <a:spcBef>
                <a:spcPts val="24"/>
              </a:spcBef>
            </a:pPr>
            <a:r>
              <a:rPr lang="en-US" b="1" dirty="0" smtClean="0">
                <a:cs typeface="Arial" charset="0"/>
              </a:rPr>
              <a:t>Wetlands</a:t>
            </a:r>
            <a:r>
              <a:rPr lang="en-US" dirty="0" smtClean="0">
                <a:cs typeface="Arial" charset="0"/>
              </a:rPr>
              <a:t> are swamps, marshes, and other areas with a natural supply of water and are covered or soaked with water at least part of the year.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Fish, birds, and plants depend on the wetlands, and many people’s jobs depend on a healthy wetland environment.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Highway 1 is an example of a road threatened by coastal erosion.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Coastal Erosion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534400" cy="4953000"/>
          </a:xfrm>
        </p:spPr>
        <p:txBody>
          <a:bodyPr>
            <a:normAutofit fontScale="92500"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There are many causes of coastal erosion, that are both natural and man-made.</a:t>
            </a:r>
          </a:p>
          <a:p>
            <a:pPr marL="762000" indent="-762000">
              <a:spcBef>
                <a:spcPts val="24"/>
              </a:spcBef>
            </a:pPr>
            <a:r>
              <a:rPr lang="en-US" b="1" dirty="0" smtClean="0">
                <a:cs typeface="Arial" charset="0"/>
              </a:rPr>
              <a:t>Subsidence </a:t>
            </a:r>
            <a:r>
              <a:rPr lang="en-US" dirty="0" smtClean="0">
                <a:cs typeface="Arial" charset="0"/>
              </a:rPr>
              <a:t>is the slow sinking of land into the </a:t>
            </a:r>
            <a:r>
              <a:rPr lang="en-US" dirty="0" smtClean="0">
                <a:cs typeface="Arial" charset="0"/>
              </a:rPr>
              <a:t>sea, and is </a:t>
            </a:r>
            <a:r>
              <a:rPr lang="en-US" dirty="0" smtClean="0">
                <a:cs typeface="Arial" charset="0"/>
              </a:rPr>
              <a:t>worsened by lack of silt due to levees.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slow rise of sea levels has made subsidence worse.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Storms, like hurricanes, can damage coastal areas.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introduction of non-native plants and animals (e.g. </a:t>
            </a:r>
            <a:r>
              <a:rPr lang="en-US" b="1" dirty="0" smtClean="0">
                <a:cs typeface="Arial" charset="0"/>
              </a:rPr>
              <a:t>nutria</a:t>
            </a:r>
            <a:r>
              <a:rPr lang="en-US" dirty="0" smtClean="0">
                <a:cs typeface="Arial" charset="0"/>
              </a:rPr>
              <a:t> – large rodents brought to Louisiana in the 1930s) can damage vegetation.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Canal construction cuts through wetlands and can create saltwater incursion.</a:t>
            </a:r>
          </a:p>
          <a:p>
            <a:pPr marL="762000" indent="-762000">
              <a:spcBef>
                <a:spcPts val="24"/>
              </a:spcBef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Causes of Coastal Erosion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5257800"/>
          </a:xfrm>
        </p:spPr>
        <p:txBody>
          <a:bodyPr>
            <a:normAutofit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Coastal Wetlands Planning, Protection, and Restoration Act (</a:t>
            </a:r>
            <a:r>
              <a:rPr lang="en-US" dirty="0" err="1" smtClean="0">
                <a:cs typeface="Arial" charset="0"/>
              </a:rPr>
              <a:t>CWPPRA</a:t>
            </a:r>
            <a:r>
              <a:rPr lang="en-US" dirty="0" smtClean="0">
                <a:cs typeface="Arial" charset="0"/>
              </a:rPr>
              <a:t>) is a federal law designed to protect and rebuild wetlands.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Deepwater Horizon disaster (2010) affected over 300 miles of Louisiana coastline.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Companies are now fined for damaging the coastal environment.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Local, state, and national leaders will need to work together to solve the problem of coastal erosion and land loss. </a:t>
            </a:r>
            <a:r>
              <a:rPr lang="en-US" b="1" dirty="0" smtClean="0">
                <a:cs typeface="Arial" charset="0"/>
              </a:rPr>
              <a:t> </a:t>
            </a:r>
            <a:endParaRPr lang="en-US" dirty="0" smtClean="0">
              <a:cs typeface="Arial" charset="0"/>
            </a:endParaRP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Crisis and Response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6488668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Return to Main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657600"/>
            <a:ext cx="7924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Credits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Slide 1: Chris Miceli on Wikimedia Commons, Public Domain; Slide 2: Ken Thomas (alligator);  Jillian.E (Chicot State Park); City of Monroe, LA;  Albert Herring (Mardi Gras), Lael Butler (pelican); Jesper Rautell Balle (Cajun meal); Susan Adams (Chemin-a-Haut State Park) on Wikimedia Commons; Slide 16: U.S. Army Corps of Engineers; Slides 21 &amp; 24: U.S. Geological Survey; Slide 22: U.S. Department of Agriculture; Slide 25: Louisiana Department of Wildlife and Fisheries; Slide 44: NOAA (tornado) and NASA (hurricane); Slide 45: FEMA; Slide 54: U.S. EPA; Image Credits Slide: Edd Prince on Wikimedia Commons; maps copyright Clairmont Press; all others public domain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172200"/>
            <a:ext cx="2057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Shown here: Fontainebleau State Park</a:t>
            </a:r>
            <a:endParaRPr lang="en-US" sz="800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8763000" cy="5410200"/>
          </a:xfrm>
        </p:spPr>
        <p:txBody>
          <a:bodyPr>
            <a:normAutofit fontScale="85000" lnSpcReduction="20000"/>
          </a:bodyPr>
          <a:lstStyle/>
          <a:p>
            <a:pPr marL="762000" indent="-762000"/>
            <a:r>
              <a:rPr lang="en-US" b="1" dirty="0" smtClean="0">
                <a:cs typeface="Arial" charset="0"/>
              </a:rPr>
              <a:t>Latitude</a:t>
            </a:r>
            <a:r>
              <a:rPr lang="en-US" dirty="0" smtClean="0">
                <a:cs typeface="Arial" charset="0"/>
              </a:rPr>
              <a:t> measures distance north or south of the </a:t>
            </a:r>
            <a:r>
              <a:rPr lang="en-US" b="1" dirty="0" smtClean="0">
                <a:cs typeface="Arial" charset="0"/>
              </a:rPr>
              <a:t>equator</a:t>
            </a:r>
            <a:r>
              <a:rPr lang="en-US" dirty="0" smtClean="0">
                <a:cs typeface="Arial" charset="0"/>
              </a:rPr>
              <a:t>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</a:t>
            </a:r>
            <a:r>
              <a:rPr lang="en-US" b="1" dirty="0" smtClean="0">
                <a:cs typeface="Arial" charset="0"/>
              </a:rPr>
              <a:t>equator</a:t>
            </a:r>
            <a:r>
              <a:rPr lang="en-US" dirty="0" smtClean="0">
                <a:cs typeface="Arial" charset="0"/>
              </a:rPr>
              <a:t> is an imaginary line that divides the Earth in half evenly between the North and South Poles.</a:t>
            </a:r>
          </a:p>
          <a:p>
            <a:pPr marL="762000" indent="-762000"/>
            <a:r>
              <a:rPr lang="en-US" b="1" dirty="0" smtClean="0">
                <a:cs typeface="Arial" charset="0"/>
              </a:rPr>
              <a:t>Longitude</a:t>
            </a:r>
            <a:r>
              <a:rPr lang="en-US" dirty="0" smtClean="0">
                <a:cs typeface="Arial" charset="0"/>
              </a:rPr>
              <a:t> measures how far east or west a location is from the </a:t>
            </a:r>
            <a:r>
              <a:rPr lang="en-US" b="1" dirty="0" smtClean="0">
                <a:cs typeface="Arial" charset="0"/>
              </a:rPr>
              <a:t>prime meridian</a:t>
            </a:r>
            <a:r>
              <a:rPr lang="en-US" dirty="0" smtClean="0">
                <a:cs typeface="Arial" charset="0"/>
              </a:rPr>
              <a:t>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</a:t>
            </a:r>
            <a:r>
              <a:rPr lang="en-US" b="1" dirty="0" smtClean="0">
                <a:cs typeface="Arial" charset="0"/>
              </a:rPr>
              <a:t>prime meridian </a:t>
            </a:r>
            <a:r>
              <a:rPr lang="en-US" dirty="0" smtClean="0">
                <a:cs typeface="Arial" charset="0"/>
              </a:rPr>
              <a:t>at 0</a:t>
            </a:r>
            <a:r>
              <a:rPr lang="en-US" dirty="0" smtClean="0">
                <a:latin typeface="Times New Roman"/>
                <a:cs typeface="Times New Roman"/>
              </a:rPr>
              <a:t>° </a:t>
            </a:r>
            <a:r>
              <a:rPr lang="en-US" dirty="0" smtClean="0">
                <a:cs typeface="Arial" charset="0"/>
              </a:rPr>
              <a:t>separates the eastern and western hemispheres.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Latitude and longitude are used to find the absolute location of a place.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Earth is divided into 24 </a:t>
            </a:r>
            <a:r>
              <a:rPr lang="en-US" b="1" dirty="0" smtClean="0">
                <a:cs typeface="Arial" charset="0"/>
              </a:rPr>
              <a:t>time zones</a:t>
            </a:r>
            <a:r>
              <a:rPr lang="en-US" dirty="0" smtClean="0">
                <a:cs typeface="Arial" charset="0"/>
              </a:rPr>
              <a:t>, 7 of which are in the United States.</a:t>
            </a:r>
          </a:p>
          <a:p>
            <a:pPr marL="762000" indent="-762000"/>
            <a:r>
              <a:rPr lang="en-US" dirty="0" smtClean="0"/>
              <a:t>The </a:t>
            </a:r>
            <a:r>
              <a:rPr lang="en-US" b="1" dirty="0" smtClean="0"/>
              <a:t>International Date Line</a:t>
            </a:r>
            <a:r>
              <a:rPr lang="en-US" dirty="0" smtClean="0"/>
              <a:t> is an imaginary line, located mainly on the 180° meridian, that marks the divide where the date changes by one day.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Louisiana in the United States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Where in the World is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Louisiana?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charset="0"/>
              <a:ea typeface="ＭＳ Ｐゴシック" charset="0"/>
            </a:endParaRPr>
          </a:p>
        </p:txBody>
      </p:sp>
      <p:sp>
        <p:nvSpPr>
          <p:cNvPr id="819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371600"/>
            <a:ext cx="4724400" cy="548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Louisiana is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:</a:t>
            </a: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in the Western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hemisphere, </a:t>
            </a:r>
            <a:r>
              <a:rPr lang="en-US" i="1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and</a:t>
            </a:r>
            <a:endParaRPr lang="en-US" i="1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in the Northern hemisphere</a:t>
            </a:r>
          </a:p>
          <a:p>
            <a:pPr lvl="1" eaLnBrk="1" hangingPunct="1">
              <a:buFont typeface="Wingdings" charset="0"/>
              <a:buNone/>
            </a:pP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8196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2803423-870D-FE4B-8957-0E8A64A59F6C}" type="slidenum">
              <a:rPr lang="en-US">
                <a:solidFill>
                  <a:srgbClr val="898989"/>
                </a:solidFill>
              </a:rPr>
              <a:pPr eaLnBrk="1" hangingPunct="1"/>
              <a:t>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0" name="Content Placeholder 9" descr="eastern hemisphere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/>
          <a:stretch>
            <a:fillRect/>
          </a:stretch>
        </p:blipFill>
        <p:spPr>
          <a:xfrm>
            <a:off x="4648200" y="1600200"/>
            <a:ext cx="2357438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northern hemispher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0" y="4114800"/>
            <a:ext cx="2365430" cy="2362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Where in the World is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Louisiana?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charset="0"/>
              <a:ea typeface="ＭＳ Ｐゴシック" charset="0"/>
            </a:endParaRPr>
          </a:p>
        </p:txBody>
      </p:sp>
      <p:sp>
        <p:nvSpPr>
          <p:cNvPr id="9219" name="Content Placeholder 4"/>
          <p:cNvSpPr>
            <a:spLocks noGrp="1"/>
          </p:cNvSpPr>
          <p:nvPr>
            <p:ph sz="half" idx="2"/>
          </p:nvPr>
        </p:nvSpPr>
        <p:spPr>
          <a:xfrm>
            <a:off x="76200" y="1600200"/>
            <a:ext cx="2971800" cy="5257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Louisiana is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:</a:t>
            </a: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in North America</a:t>
            </a: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in the southeastern United States</a:t>
            </a: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bounded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by the states of: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2" eaLnBrk="1" hangingPunct="1">
              <a:buFont typeface="Wingdings" charset="0"/>
              <a:buChar char="§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Mississippi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2" eaLnBrk="1" hangingPunct="1">
              <a:buFont typeface="Wingdings" charset="0"/>
              <a:buChar char="§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Arkansas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2" eaLnBrk="1" hangingPunct="1">
              <a:buFont typeface="Wingdings" charset="0"/>
              <a:buChar char="§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Texas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220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908373E-731F-1E41-9B84-3311DAFFCF12}" type="slidenum">
              <a:rPr lang="en-US">
                <a:solidFill>
                  <a:srgbClr val="898989"/>
                </a:solidFill>
              </a:rPr>
              <a:pPr eaLnBrk="1" hangingPunct="1"/>
              <a:t>8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4" name="Content Placeholder 3" descr="Atlas02_LA05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1447800"/>
            <a:ext cx="5939523" cy="3581400"/>
          </a:xfr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908373E-731F-1E41-9B84-3311DAFFCF12}" type="slidenum">
              <a:rPr lang="en-US">
                <a:solidFill>
                  <a:srgbClr val="898989"/>
                </a:solidFill>
              </a:rPr>
              <a:pPr eaLnBrk="1" hangingPunct="1"/>
              <a:t>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9" name="Picture 8" descr="Map 01-World Time Zones-graysca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" y="457200"/>
            <a:ext cx="9144000" cy="55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1056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C000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6129</TotalTime>
  <Words>3223</Words>
  <Application>Microsoft Macintosh PowerPoint</Application>
  <PresentationFormat>On-screen Show (4:3)</PresentationFormat>
  <Paragraphs>409</Paragraphs>
  <Slides>55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1_Office Theme</vt:lpstr>
      <vt:lpstr>PowerPoint Presentation</vt:lpstr>
      <vt:lpstr>PowerPoint Presentation</vt:lpstr>
      <vt:lpstr>Section 1: Location</vt:lpstr>
      <vt:lpstr>Section 1: Location</vt:lpstr>
      <vt:lpstr>Introduction</vt:lpstr>
      <vt:lpstr>Louisiana in the United States</vt:lpstr>
      <vt:lpstr>Where in the World is Louisiana? </vt:lpstr>
      <vt:lpstr>Where in the World is Louisiana? </vt:lpstr>
      <vt:lpstr>PowerPoint Presentation</vt:lpstr>
      <vt:lpstr>Boundaries</vt:lpstr>
      <vt:lpstr>Section 2: Natural Regions</vt:lpstr>
      <vt:lpstr>Section 2: Natural Regions</vt:lpstr>
      <vt:lpstr>Introduction</vt:lpstr>
      <vt:lpstr>PowerPoint Presentation</vt:lpstr>
      <vt:lpstr>Mississippi Floodplain Region</vt:lpstr>
      <vt:lpstr>The Natural Levee</vt:lpstr>
      <vt:lpstr>The Swamp</vt:lpstr>
      <vt:lpstr>The Passes</vt:lpstr>
      <vt:lpstr>Red River Valley Region</vt:lpstr>
      <vt:lpstr>Terraces Region</vt:lpstr>
      <vt:lpstr>The Blufflands</vt:lpstr>
      <vt:lpstr>The Prairies</vt:lpstr>
      <vt:lpstr>The Flatwoods</vt:lpstr>
      <vt:lpstr>Marsh Region</vt:lpstr>
      <vt:lpstr>Salt Marsh</vt:lpstr>
      <vt:lpstr>Freshwater Marsh</vt:lpstr>
      <vt:lpstr>Salt Domes</vt:lpstr>
      <vt:lpstr>Hills Region</vt:lpstr>
      <vt:lpstr>Section 3: Waterways</vt:lpstr>
      <vt:lpstr>Section 3: Waterways</vt:lpstr>
      <vt:lpstr>Introduction</vt:lpstr>
      <vt:lpstr>PowerPoint Presentation</vt:lpstr>
      <vt:lpstr>Rivers</vt:lpstr>
      <vt:lpstr>Rivers (Continued)</vt:lpstr>
      <vt:lpstr>Rivers (Continued)</vt:lpstr>
      <vt:lpstr>Lakes</vt:lpstr>
      <vt:lpstr>Lakes (Continued)</vt:lpstr>
      <vt:lpstr>Bayous</vt:lpstr>
      <vt:lpstr>Section 4: Climate</vt:lpstr>
      <vt:lpstr>Section 4: Climate</vt:lpstr>
      <vt:lpstr>Introduction</vt:lpstr>
      <vt:lpstr>Temperature</vt:lpstr>
      <vt:lpstr>Precipitation</vt:lpstr>
      <vt:lpstr>Wind</vt:lpstr>
      <vt:lpstr>Tornadoes</vt:lpstr>
      <vt:lpstr>Hurricanes</vt:lpstr>
      <vt:lpstr>Climate and Agriculture</vt:lpstr>
      <vt:lpstr>Section 5: People and the Environment </vt:lpstr>
      <vt:lpstr>Section 5: People and the Environment </vt:lpstr>
      <vt:lpstr>Introduction</vt:lpstr>
      <vt:lpstr>Flood Control</vt:lpstr>
      <vt:lpstr>Coastal Erosion</vt:lpstr>
      <vt:lpstr>Causes of Coastal Erosion</vt:lpstr>
      <vt:lpstr>Crisis and Response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Louisiana: Our History, Our Home</dc:title>
  <dc:subject>©2015 Clairmont Press</dc:subject>
  <dc:creator>Emmett R. Mullins, Ed.D.</dc:creator>
  <cp:keywords/>
  <dc:description>Study presentation to accompany student textbook.</dc:description>
  <cp:lastModifiedBy>Tommy Lankford</cp:lastModifiedBy>
  <cp:revision>603</cp:revision>
  <cp:lastPrinted>2014-03-30T19:24:00Z</cp:lastPrinted>
  <dcterms:created xsi:type="dcterms:W3CDTF">2014-04-18T03:06:57Z</dcterms:created>
  <dcterms:modified xsi:type="dcterms:W3CDTF">2014-10-01T15:44:20Z</dcterms:modified>
  <cp:category/>
</cp:coreProperties>
</file>